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handoutMasterIdLst>
    <p:handoutMasterId r:id="rId58"/>
  </p:handoutMasterIdLst>
  <p:sldIdLst>
    <p:sldId id="256" r:id="rId2"/>
    <p:sldId id="257" r:id="rId3"/>
    <p:sldId id="258" r:id="rId4"/>
    <p:sldId id="349" r:id="rId5"/>
    <p:sldId id="350" r:id="rId6"/>
    <p:sldId id="351" r:id="rId7"/>
    <p:sldId id="352" r:id="rId8"/>
    <p:sldId id="379" r:id="rId9"/>
    <p:sldId id="380" r:id="rId10"/>
    <p:sldId id="381" r:id="rId11"/>
    <p:sldId id="384" r:id="rId12"/>
    <p:sldId id="385" r:id="rId13"/>
    <p:sldId id="386" r:id="rId14"/>
    <p:sldId id="387" r:id="rId15"/>
    <p:sldId id="382" r:id="rId16"/>
    <p:sldId id="389" r:id="rId17"/>
    <p:sldId id="390" r:id="rId18"/>
    <p:sldId id="388" r:id="rId19"/>
    <p:sldId id="391" r:id="rId20"/>
    <p:sldId id="398" r:id="rId21"/>
    <p:sldId id="399" r:id="rId22"/>
    <p:sldId id="392" r:id="rId23"/>
    <p:sldId id="393" r:id="rId24"/>
    <p:sldId id="394" r:id="rId25"/>
    <p:sldId id="395" r:id="rId26"/>
    <p:sldId id="396" r:id="rId27"/>
    <p:sldId id="397" r:id="rId28"/>
    <p:sldId id="400" r:id="rId29"/>
    <p:sldId id="401" r:id="rId30"/>
    <p:sldId id="402" r:id="rId31"/>
    <p:sldId id="403" r:id="rId32"/>
    <p:sldId id="404" r:id="rId33"/>
    <p:sldId id="405" r:id="rId34"/>
    <p:sldId id="406" r:id="rId35"/>
    <p:sldId id="407" r:id="rId36"/>
    <p:sldId id="408" r:id="rId37"/>
    <p:sldId id="409" r:id="rId38"/>
    <p:sldId id="410" r:id="rId39"/>
    <p:sldId id="411" r:id="rId40"/>
    <p:sldId id="412" r:id="rId41"/>
    <p:sldId id="413" r:id="rId42"/>
    <p:sldId id="414" r:id="rId43"/>
    <p:sldId id="415" r:id="rId44"/>
    <p:sldId id="416" r:id="rId45"/>
    <p:sldId id="417" r:id="rId46"/>
    <p:sldId id="418" r:id="rId47"/>
    <p:sldId id="419" r:id="rId48"/>
    <p:sldId id="420" r:id="rId49"/>
    <p:sldId id="421" r:id="rId50"/>
    <p:sldId id="422" r:id="rId51"/>
    <p:sldId id="423" r:id="rId52"/>
    <p:sldId id="424" r:id="rId53"/>
    <p:sldId id="425" r:id="rId54"/>
    <p:sldId id="426" r:id="rId55"/>
    <p:sldId id="428" r:id="rId56"/>
  </p:sldIdLst>
  <p:sldSz cx="12192000" cy="6858000"/>
  <p:notesSz cx="6858000" cy="9144000"/>
  <p:custDataLst>
    <p:tags r:id="rId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E2E5"/>
    <a:srgbClr val="0000FF"/>
    <a:srgbClr val="FF9933"/>
    <a:srgbClr val="FF6600"/>
    <a:srgbClr val="FF7C80"/>
    <a:srgbClr val="FF3399"/>
    <a:srgbClr val="FF33CC"/>
    <a:srgbClr val="009999"/>
    <a:srgbClr val="51ADB7"/>
    <a:srgbClr val="7DC2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42" autoAdjust="0"/>
    <p:restoredTop sz="87971" autoAdjust="0"/>
  </p:normalViewPr>
  <p:slideViewPr>
    <p:cSldViewPr snapToGrid="0">
      <p:cViewPr varScale="1">
        <p:scale>
          <a:sx n="110" d="100"/>
          <a:sy n="110" d="100"/>
        </p:scale>
        <p:origin x="917" y="-101"/>
      </p:cViewPr>
      <p:guideLst/>
    </p:cSldViewPr>
  </p:slideViewPr>
  <p:notesTextViewPr>
    <p:cViewPr>
      <p:scale>
        <a:sx n="1" d="1"/>
        <a:sy n="1" d="1"/>
      </p:scale>
      <p:origin x="0" y="0"/>
    </p:cViewPr>
  </p:notesTextViewPr>
  <p:notesViewPr>
    <p:cSldViewPr snapToGrid="0">
      <p:cViewPr varScale="1">
        <p:scale>
          <a:sx n="67" d="100"/>
          <a:sy n="67" d="100"/>
        </p:scale>
        <p:origin x="240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47FE23-F5A8-42E9-9888-C3A84DB64DCA}" type="datetimeFigureOut">
              <a:rPr lang="zh-CN" altLang="en-US" smtClean="0"/>
              <a:t>2023/8/15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E0775B-E8BF-40E3-8D21-20EEF706AAFA}"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5224A5-F0C5-4B72-8135-2FAC1AE300C9}" type="datetimeFigureOut">
              <a:rPr lang="zh-CN" altLang="en-US" smtClean="0"/>
              <a:t>2023/8/15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AECDA-B852-4CA6-98F9-FDA299AD4FD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封面</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38</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39</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40</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41</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42</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43</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44</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45</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46</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47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48</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49</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50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51</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52</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结语</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33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34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35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36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37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latin typeface="华文中宋" panose="02010600040101010101" pitchFamily="2" charset="-122"/>
                <a:ea typeface="华文中宋" panose="02010600040101010101" pitchFamily="2" charset="-122"/>
              </a:defRPr>
            </a:lvl1pPr>
          </a:lstStyle>
          <a:p>
            <a:r>
              <a:rPr lang="zh-CN" altLang="en-US" dirty="0"/>
              <a:t>单击此处编辑一级标题样式</a:t>
            </a: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4" name="直接连接符 3"/>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584225" y="271204"/>
            <a:ext cx="4864359" cy="327421"/>
          </a:xfrm>
          <a:prstGeom prst="rect">
            <a:avLst/>
          </a:prstGeom>
        </p:spPr>
        <p:txBody>
          <a:bodyPr>
            <a:normAutofit/>
          </a:bodyPr>
          <a:lstStyle>
            <a:lvl1pPr marL="0" indent="0" algn="l">
              <a:buNone/>
              <a:defRPr sz="12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chemeClr val="bg1">
                    <a:lumMod val="6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深色）">
    <p:spTree>
      <p:nvGrpSpPr>
        <p:cNvPr id="1" name=""/>
        <p:cNvGrpSpPr/>
        <p:nvPr/>
      </p:nvGrpSpPr>
      <p:grpSpPr>
        <a:xfrm>
          <a:off x="0" y="0"/>
          <a:ext cx="0" cy="0"/>
          <a:chOff x="0" y="0"/>
          <a:chExt cx="0" cy="0"/>
        </a:xfrm>
      </p:grpSpPr>
      <p:sp>
        <p:nvSpPr>
          <p:cNvPr id="15" name="矩形: 圆角 6"/>
          <p:cNvSpPr/>
          <p:nvPr userDrawn="1"/>
        </p:nvSpPr>
        <p:spPr>
          <a:xfrm>
            <a:off x="0" y="0"/>
            <a:ext cx="12192000" cy="68579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defRPr>
            </a:lvl1pPr>
          </a:lstStyle>
          <a:p>
            <a:r>
              <a:rPr lang="zh-CN" altLang="en-US" dirty="0"/>
              <a:t>单击此处编辑一级标题样式</a:t>
            </a:r>
          </a:p>
        </p:txBody>
      </p:sp>
      <p:cxnSp>
        <p:nvCxnSpPr>
          <p:cNvPr id="4" name="直接连接符 3"/>
          <p:cNvCxnSpPr/>
          <p:nvPr userDrawn="1"/>
        </p:nvCxnSpPr>
        <p:spPr>
          <a:xfrm flipH="1">
            <a:off x="33391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10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7DC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rgbClr val="C1E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784250" y="271204"/>
            <a:ext cx="4864359" cy="327421"/>
          </a:xfrm>
          <a:prstGeom prst="rect">
            <a:avLst/>
          </a:prstGeom>
        </p:spPr>
        <p:txBody>
          <a:bodyPr>
            <a:normAutofit/>
          </a:bodyPr>
          <a:lstStyle>
            <a:lvl1pPr marL="0" indent="0" algn="l">
              <a:buNone/>
              <a:defRPr sz="1200">
                <a:solidFill>
                  <a:srgbClr val="C1E2E5"/>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rgbClr val="C1E2E5"/>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72109" y="6483552"/>
            <a:ext cx="1647783" cy="24509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结语">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3" name="直接连接符 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8754004" y="255456"/>
            <a:ext cx="3216924" cy="276999"/>
          </a:xfrm>
          <a:prstGeom prst="rect">
            <a:avLst/>
          </a:prstGeom>
          <a:noFill/>
        </p:spPr>
        <p:txBody>
          <a:bodyPr wrap="square" rtlCol="0">
            <a:spAutoFit/>
          </a:bodyPr>
          <a:lstStyle/>
          <a:p>
            <a:pPr algn="r"/>
            <a:r>
              <a:rPr lang="zh-CN" altLang="en-US" sz="1200" spc="120" dirty="0">
                <a:solidFill>
                  <a:schemeClr val="bg1">
                    <a:lumMod val="65000"/>
                  </a:schemeClr>
                </a:solidFill>
                <a:latin typeface="微软雅黑" panose="020B0503020204020204" pitchFamily="34" charset="-122"/>
                <a:ea typeface="微软雅黑" panose="020B0503020204020204" pitchFamily="34" charset="-122"/>
              </a:rPr>
              <a:t>数据结构</a:t>
            </a:r>
            <a:endParaRPr lang="zh-CN" altLang="zh-CN" sz="1200" spc="12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333915" y="84221"/>
            <a:ext cx="531773" cy="420912"/>
            <a:chOff x="218722" y="105704"/>
            <a:chExt cx="573744" cy="454133"/>
          </a:xfrm>
        </p:grpSpPr>
        <p:grpSp>
          <p:nvGrpSpPr>
            <p:cNvPr id="3" name="组合 2"/>
            <p:cNvGrpSpPr/>
            <p:nvPr userDrawn="1"/>
          </p:nvGrpSpPr>
          <p:grpSpPr>
            <a:xfrm>
              <a:off x="218722" y="105704"/>
              <a:ext cx="490325" cy="454133"/>
              <a:chOff x="6175344" y="342254"/>
              <a:chExt cx="7803037" cy="7227071"/>
            </a:xfrm>
          </p:grpSpPr>
          <p:sp>
            <p:nvSpPr>
              <p:cNvPr id="4" name="六边形 3"/>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平行四边形 7"/>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userDrawn="1"/>
        </p:nvSpPr>
        <p:spPr>
          <a:xfrm>
            <a:off x="572335" y="230736"/>
            <a:ext cx="6324687" cy="27559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第一节</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前馈神经网络</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3" name="直接连接符 1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CE56C6-9774-47FC-A39E-CCCBDFE7815A}" type="datetimeFigureOut">
              <a:rPr lang="zh-CN" altLang="en-US" smtClean="0"/>
              <a:t>2023/8/15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FC8200-D7D1-4D60-9004-3F0BBDC27A7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15.png"/><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15.png"/><Relationship Id="rId4"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15.png"/><Relationship Id="rId4"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5.png"/><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15.png"/><Relationship Id="rId4"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27.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9.emf"/><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0.emf"/></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684"/>
        </a:solidFill>
        <a:effectLst/>
      </p:bgPr>
    </p:bg>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 y="-46319"/>
            <a:ext cx="12192000" cy="5716503"/>
          </a:xfrm>
          <a:prstGeom prst="rect">
            <a:avLst/>
          </a:prstGeom>
        </p:spPr>
      </p:pic>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7288" t="60187" r="62545" b="13687"/>
          <a:stretch>
            <a:fillRect/>
          </a:stretch>
        </p:blipFill>
        <p:spPr>
          <a:xfrm flipH="1" flipV="1">
            <a:off x="8544560" y="5394960"/>
            <a:ext cx="3677920" cy="1493520"/>
          </a:xfrm>
          <a:prstGeom prst="rect">
            <a:avLst/>
          </a:prstGeom>
        </p:spPr>
      </p:pic>
      <p:grpSp>
        <p:nvGrpSpPr>
          <p:cNvPr id="12" name="组合 11"/>
          <p:cNvGrpSpPr/>
          <p:nvPr/>
        </p:nvGrpSpPr>
        <p:grpSpPr>
          <a:xfrm>
            <a:off x="-905689" y="342255"/>
            <a:ext cx="14873910" cy="7227071"/>
            <a:chOff x="2275139" y="1708487"/>
            <a:chExt cx="7788686" cy="3784438"/>
          </a:xfrm>
        </p:grpSpPr>
        <p:sp>
          <p:nvSpPr>
            <p:cNvPr id="9" name="六边形 8"/>
            <p:cNvSpPr/>
            <p:nvPr/>
          </p:nvSpPr>
          <p:spPr>
            <a:xfrm rot="5400000">
              <a:off x="5811401" y="1880190"/>
              <a:ext cx="3784438"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单圆角矩形 10"/>
            <p:cNvSpPr/>
            <p:nvPr/>
          </p:nvSpPr>
          <p:spPr>
            <a:xfrm>
              <a:off x="2275139" y="3590090"/>
              <a:ext cx="5733603" cy="45719"/>
            </a:xfrm>
            <a:prstGeom prst="round1Rect">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727158" y="2057400"/>
            <a:ext cx="6737684" cy="1015663"/>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数据结构</a:t>
            </a:r>
          </a:p>
        </p:txBody>
      </p:sp>
      <p:sp>
        <p:nvSpPr>
          <p:cNvPr id="5" name="文本框 4"/>
          <p:cNvSpPr txBox="1"/>
          <p:nvPr/>
        </p:nvSpPr>
        <p:spPr>
          <a:xfrm>
            <a:off x="1598664" y="342255"/>
            <a:ext cx="3015569" cy="609398"/>
          </a:xfrm>
          <a:prstGeom prst="rect">
            <a:avLst/>
          </a:prstGeom>
          <a:noFill/>
        </p:spPr>
        <p:txBody>
          <a:bodyPr wrap="none" rtlCol="0">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计算机领域本科教育教学改革试点</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工作计划（“</a:t>
            </a:r>
            <a:r>
              <a:rPr lang="en-US" altLang="zh-CN" sz="1400" dirty="0">
                <a:solidFill>
                  <a:schemeClr val="bg1"/>
                </a:solidFill>
                <a:latin typeface="微软雅黑" panose="020B0503020204020204" pitchFamily="34" charset="-122"/>
                <a:ea typeface="微软雅黑" panose="020B0503020204020204" pitchFamily="34" charset="-122"/>
              </a:rPr>
              <a:t>101</a:t>
            </a:r>
            <a:r>
              <a:rPr lang="zh-CN" altLang="en-US" sz="1400" dirty="0">
                <a:solidFill>
                  <a:schemeClr val="bg1"/>
                </a:solidFill>
                <a:latin typeface="微软雅黑" panose="020B0503020204020204" pitchFamily="34" charset="-122"/>
                <a:ea typeface="微软雅黑" panose="020B0503020204020204" pitchFamily="34" charset="-122"/>
              </a:rPr>
              <a:t>计划”）研究成果</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865" y="231750"/>
            <a:ext cx="701051" cy="808481"/>
          </a:xfrm>
          <a:prstGeom prst="rect">
            <a:avLst/>
          </a:prstGeom>
        </p:spPr>
      </p:pic>
      <p:sp>
        <p:nvSpPr>
          <p:cNvPr id="19" name="文本框 18"/>
          <p:cNvSpPr txBox="1"/>
          <p:nvPr/>
        </p:nvSpPr>
        <p:spPr>
          <a:xfrm rot="1849986">
            <a:off x="8195789" y="4908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99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9900" b="1" dirty="0">
              <a:gradFill>
                <a:gsLst>
                  <a:gs pos="30000">
                    <a:srgbClr val="007684"/>
                  </a:gs>
                  <a:gs pos="83000">
                    <a:srgbClr val="016773"/>
                  </a:gs>
                </a:gsLst>
                <a:lin ang="5400000" scaled="0"/>
              </a:gradFill>
              <a:latin typeface="Bauhaus 93" panose="04030905020B02020C02" pitchFamily="82" charset="0"/>
            </a:endParaRPr>
          </a:p>
        </p:txBody>
      </p:sp>
      <p:sp>
        <p:nvSpPr>
          <p:cNvPr id="16" name="文本框 15"/>
          <p:cNvSpPr txBox="1"/>
          <p:nvPr/>
        </p:nvSpPr>
        <p:spPr>
          <a:xfrm>
            <a:off x="4034782" y="4299065"/>
            <a:ext cx="4122438"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俞勇、张铭、陈越、韩文弢</a:t>
            </a:r>
          </a:p>
        </p:txBody>
      </p:sp>
      <p:sp>
        <p:nvSpPr>
          <p:cNvPr id="20" name="文本框 19"/>
          <p:cNvSpPr txBox="1"/>
          <p:nvPr/>
        </p:nvSpPr>
        <p:spPr>
          <a:xfrm>
            <a:off x="3016738" y="4985017"/>
            <a:ext cx="6158524" cy="396583"/>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上海交通大学、北京大学、浙江大学、清华大学</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grpSp>
        <p:nvGrpSpPr>
          <p:cNvPr id="6" name="组合 4"/>
          <p:cNvGrpSpPr/>
          <p:nvPr/>
        </p:nvGrpSpPr>
        <p:grpSpPr>
          <a:xfrm>
            <a:off x="2580640" y="612775"/>
            <a:ext cx="6344285" cy="3386322"/>
            <a:chOff x="0" y="0"/>
            <a:chExt cx="2745300" cy="1592535"/>
          </a:xfrm>
        </p:grpSpPr>
        <p:pic>
          <p:nvPicPr>
            <p:cNvPr id="7" name="图片 616"/>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0" y="0"/>
              <a:ext cx="2663825" cy="1499235"/>
            </a:xfrm>
            <a:prstGeom prst="rect">
              <a:avLst/>
            </a:prstGeom>
          </p:spPr>
        </p:pic>
        <p:sp>
          <p:nvSpPr>
            <p:cNvPr id="8" name="文本框 617"/>
            <p:cNvSpPr txBox="1"/>
            <p:nvPr>
              <p:custDataLst>
                <p:tags r:id="rId3"/>
              </p:custDataLst>
            </p:nvPr>
          </p:nvSpPr>
          <p:spPr>
            <a:xfrm>
              <a:off x="81475" y="1447792"/>
              <a:ext cx="2663825" cy="144743"/>
            </a:xfrm>
            <a:prstGeom prst="rect">
              <a:avLst/>
            </a:prstGeom>
            <a:solidFill>
              <a:prstClr val="white"/>
            </a:solidFill>
            <a:ln>
              <a:noFill/>
            </a:ln>
          </p:spPr>
          <p:txBody>
            <a:bodyPr rot="0" spcFirstLastPara="0" vertOverflow="overflow" horzOverflow="overflow" vert="horz" wrap="square" lIns="0" tIns="0" rIns="0" bIns="0" numCol="1" spcCol="0" rtlCol="0" fromWordArt="0" anchor="t" anchorCtr="0" forceAA="0" compatLnSpc="1">
              <a:spAutoFit/>
            </a:bodyPr>
            <a:lstStyle/>
            <a:p>
              <a:pPr algn="ctr"/>
              <a:r>
                <a:rPr lang="en-US" altLang="zh-CN" sz="2000" kern="100" dirty="0" smtClean="0">
                  <a:latin typeface="等线 Light" panose="02010600030101010101" charset="-122"/>
                  <a:ea typeface="黑体" panose="02010609060101010101" pitchFamily="49" charset="-122"/>
                  <a:cs typeface="Times New Roman" panose="02020603050405020304"/>
                  <a:sym typeface="Times New Roman" panose="02020603050405020304"/>
                </a:rPr>
                <a:t>有向加权图</a:t>
              </a:r>
              <a:r>
                <a:rPr lang="en-US" altLang="zh-CN" sz="2000" kern="100" dirty="0" smtClean="0">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a:rPr>
                <a:t>G</a:t>
              </a:r>
              <a:endParaRPr lang="en-US" altLang="zh-CN" sz="2000" kern="100" dirty="0">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a:endParaRPr>
            </a:p>
          </p:txBody>
        </p:sp>
      </p:grpSp>
      <p:graphicFrame>
        <p:nvGraphicFramePr>
          <p:cNvPr id="9" name="表格 8"/>
          <p:cNvGraphicFramePr/>
          <p:nvPr>
            <p:custDataLst>
              <p:tags r:id="rId1"/>
            </p:custDataLst>
          </p:nvPr>
        </p:nvGraphicFramePr>
        <p:xfrm>
          <a:off x="2278380" y="4223385"/>
          <a:ext cx="6760845" cy="2045970"/>
        </p:xfrm>
        <a:graphic>
          <a:graphicData uri="http://schemas.openxmlformats.org/drawingml/2006/table">
            <a:tbl>
              <a:tblPr>
                <a:tableStyleId>{5DA37D80-6434-44D0-A028-1B22A696006F}</a:tableStyleId>
              </a:tblPr>
              <a:tblGrid>
                <a:gridCol w="1497965">
                  <a:extLst>
                    <a:ext uri="{9D8B030D-6E8A-4147-A177-3AD203B41FA5}">
                      <a16:colId xmlns:a16="http://schemas.microsoft.com/office/drawing/2014/main" val="20000"/>
                    </a:ext>
                  </a:extLst>
                </a:gridCol>
                <a:gridCol w="1501140">
                  <a:extLst>
                    <a:ext uri="{9D8B030D-6E8A-4147-A177-3AD203B41FA5}">
                      <a16:colId xmlns:a16="http://schemas.microsoft.com/office/drawing/2014/main" val="20001"/>
                    </a:ext>
                  </a:extLst>
                </a:gridCol>
                <a:gridCol w="2072640">
                  <a:extLst>
                    <a:ext uri="{9D8B030D-6E8A-4147-A177-3AD203B41FA5}">
                      <a16:colId xmlns:a16="http://schemas.microsoft.com/office/drawing/2014/main" val="20002"/>
                    </a:ext>
                  </a:extLst>
                </a:gridCol>
                <a:gridCol w="1689100">
                  <a:extLst>
                    <a:ext uri="{9D8B030D-6E8A-4147-A177-3AD203B41FA5}">
                      <a16:colId xmlns:a16="http://schemas.microsoft.com/office/drawing/2014/main" val="20003"/>
                    </a:ext>
                  </a:extLst>
                </a:gridCol>
              </a:tblGrid>
              <a:tr h="340995">
                <a:tc>
                  <a:txBody>
                    <a:bodyPr/>
                    <a:lstStyle/>
                    <a:p>
                      <a:pPr indent="0">
                        <a:buNone/>
                      </a:pPr>
                      <a:r>
                        <a:rPr lang="en-US" sz="1800"/>
                        <a:t>源点</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a:txBody>
                    <a:bodyPr/>
                    <a:lstStyle/>
                    <a:p>
                      <a:pPr indent="0">
                        <a:buNone/>
                      </a:pPr>
                      <a:r>
                        <a:rPr lang="en-US" sz="1800"/>
                        <a:t>终点</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a:txBody>
                    <a:bodyPr/>
                    <a:lstStyle/>
                    <a:p>
                      <a:pPr indent="0">
                        <a:buNone/>
                      </a:pPr>
                      <a:r>
                        <a:rPr lang="en-US" sz="1800"/>
                        <a:t>最短路径</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a:txBody>
                    <a:bodyPr/>
                    <a:lstStyle/>
                    <a:p>
                      <a:pPr indent="0">
                        <a:buNone/>
                      </a:pPr>
                      <a:r>
                        <a:rPr lang="en-US" sz="1800" dirty="0"/>
                        <a:t>路径长度</a:t>
                      </a:r>
                      <a:endParaRPr lang="en-US" alt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extLst>
                  <a:ext uri="{0D108BD9-81ED-4DB2-BD59-A6C34878D82A}">
                    <a16:rowId xmlns:a16="http://schemas.microsoft.com/office/drawing/2014/main" val="10000"/>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2</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&lt;v</a:t>
                      </a:r>
                      <a:r>
                        <a:rPr lang="en-US" sz="1800" baseline="-25000"/>
                        <a:t>1</a:t>
                      </a:r>
                      <a:r>
                        <a:rPr lang="en-US" sz="1800"/>
                        <a:t>,v</a:t>
                      </a:r>
                      <a:r>
                        <a:rPr lang="en-US" sz="1800" baseline="-25000"/>
                        <a:t>2</a:t>
                      </a:r>
                      <a:r>
                        <a:rPr lang="en-US" sz="1800"/>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3</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&lt;v</a:t>
                      </a:r>
                      <a:r>
                        <a:rPr lang="en-US" sz="1800" baseline="-25000"/>
                        <a:t>1</a:t>
                      </a:r>
                      <a:r>
                        <a:rPr lang="en-US" sz="1800"/>
                        <a:t>,v</a:t>
                      </a:r>
                      <a:r>
                        <a:rPr lang="en-US" sz="1800" baseline="-25000"/>
                        <a:t>3</a:t>
                      </a:r>
                      <a:r>
                        <a:rPr lang="en-US" sz="1800"/>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altLang="en-US" sz="1800"/>
                        <a:t>12</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4</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altLang="en-US" sz="1800"/>
                        <a: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altLang="en-US" sz="1800"/>
                        <a:t>max</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5</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altLang="en-US" sz="1800"/>
                        <a: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altLang="en-US" sz="1800"/>
                        <a:t>max</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6</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altLang="en-US" sz="1800"/>
                        <a: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altLang="en-US" sz="1800" dirty="0"/>
                        <a:t>max</a:t>
                      </a:r>
                      <a:endParaRPr lang="en-US" alt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graphicFrame>
        <p:nvGraphicFramePr>
          <p:cNvPr id="9" name="表格 8"/>
          <p:cNvGraphicFramePr/>
          <p:nvPr>
            <p:custDataLst>
              <p:tags r:id="rId1"/>
            </p:custDataLst>
          </p:nvPr>
        </p:nvGraphicFramePr>
        <p:xfrm>
          <a:off x="2278380" y="4223385"/>
          <a:ext cx="6760845" cy="2045970"/>
        </p:xfrm>
        <a:graphic>
          <a:graphicData uri="http://schemas.openxmlformats.org/drawingml/2006/table">
            <a:tbl>
              <a:tblPr>
                <a:tableStyleId>{5DA37D80-6434-44D0-A028-1B22A696006F}</a:tableStyleId>
              </a:tblPr>
              <a:tblGrid>
                <a:gridCol w="1497965">
                  <a:extLst>
                    <a:ext uri="{9D8B030D-6E8A-4147-A177-3AD203B41FA5}">
                      <a16:colId xmlns:a16="http://schemas.microsoft.com/office/drawing/2014/main" val="20000"/>
                    </a:ext>
                  </a:extLst>
                </a:gridCol>
                <a:gridCol w="1501140">
                  <a:extLst>
                    <a:ext uri="{9D8B030D-6E8A-4147-A177-3AD203B41FA5}">
                      <a16:colId xmlns:a16="http://schemas.microsoft.com/office/drawing/2014/main" val="20001"/>
                    </a:ext>
                  </a:extLst>
                </a:gridCol>
                <a:gridCol w="2072640">
                  <a:extLst>
                    <a:ext uri="{9D8B030D-6E8A-4147-A177-3AD203B41FA5}">
                      <a16:colId xmlns:a16="http://schemas.microsoft.com/office/drawing/2014/main" val="20002"/>
                    </a:ext>
                  </a:extLst>
                </a:gridCol>
                <a:gridCol w="1689100">
                  <a:extLst>
                    <a:ext uri="{9D8B030D-6E8A-4147-A177-3AD203B41FA5}">
                      <a16:colId xmlns:a16="http://schemas.microsoft.com/office/drawing/2014/main" val="20003"/>
                    </a:ext>
                  </a:extLst>
                </a:gridCol>
              </a:tblGrid>
              <a:tr h="340995">
                <a:tc>
                  <a:txBody>
                    <a:bodyPr/>
                    <a:lstStyle/>
                    <a:p>
                      <a:pPr indent="0">
                        <a:buNone/>
                      </a:pPr>
                      <a:r>
                        <a:rPr lang="en-US" sz="1800"/>
                        <a:t>源点</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a:txBody>
                    <a:bodyPr/>
                    <a:lstStyle/>
                    <a:p>
                      <a:pPr indent="0">
                        <a:buNone/>
                      </a:pPr>
                      <a:r>
                        <a:rPr lang="en-US" sz="1800"/>
                        <a:t>终点</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a:txBody>
                    <a:bodyPr/>
                    <a:lstStyle/>
                    <a:p>
                      <a:pPr indent="0">
                        <a:buNone/>
                      </a:pPr>
                      <a:r>
                        <a:rPr lang="en-US" sz="1800"/>
                        <a:t>最短路径</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a:txBody>
                    <a:bodyPr/>
                    <a:lstStyle/>
                    <a:p>
                      <a:pPr indent="0">
                        <a:buNone/>
                      </a:pPr>
                      <a:r>
                        <a:rPr lang="en-US" sz="1800" dirty="0"/>
                        <a:t>路径长度</a:t>
                      </a:r>
                      <a:endParaRPr lang="en-US" alt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extLst>
                  <a:ext uri="{0D108BD9-81ED-4DB2-BD59-A6C34878D82A}">
                    <a16:rowId xmlns:a16="http://schemas.microsoft.com/office/drawing/2014/main" val="10000"/>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2</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&lt;v</a:t>
                      </a:r>
                      <a:r>
                        <a:rPr lang="en-US" sz="1800" baseline="-25000"/>
                        <a:t>1</a:t>
                      </a:r>
                      <a:r>
                        <a:rPr lang="en-US" sz="1800"/>
                        <a:t>,v</a:t>
                      </a:r>
                      <a:r>
                        <a:rPr lang="en-US" sz="1800" baseline="-25000"/>
                        <a:t>2</a:t>
                      </a:r>
                      <a:r>
                        <a:rPr lang="en-US" sz="1800"/>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3</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&lt;v</a:t>
                      </a:r>
                      <a:r>
                        <a:rPr lang="en-US" sz="1800" baseline="-25000"/>
                        <a:t>1</a:t>
                      </a:r>
                      <a:r>
                        <a:rPr lang="en-US" sz="1800"/>
                        <a:t>,</a:t>
                      </a:r>
                      <a:r>
                        <a:rPr lang="en-US" sz="1800">
                          <a:sym typeface="+mn-ea"/>
                        </a:rPr>
                        <a:t>v</a:t>
                      </a:r>
                      <a:r>
                        <a:rPr lang="en-US" sz="1800" baseline="-25000">
                          <a:sym typeface="+mn-ea"/>
                        </a:rPr>
                        <a:t>2</a:t>
                      </a:r>
                      <a:r>
                        <a:rPr lang="en-US" sz="1800">
                          <a:sym typeface="+mn-ea"/>
                        </a:rPr>
                        <a:t>,</a:t>
                      </a:r>
                      <a:r>
                        <a:rPr lang="en-US" sz="1800"/>
                        <a:t>v</a:t>
                      </a:r>
                      <a:r>
                        <a:rPr lang="en-US" sz="1800" baseline="-25000"/>
                        <a:t>3</a:t>
                      </a:r>
                      <a:r>
                        <a:rPr lang="en-US" sz="1800"/>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altLang="en-US" sz="1800"/>
                        <a:t>10</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4</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&lt;v</a:t>
                      </a:r>
                      <a:r>
                        <a:rPr lang="en-US" sz="1800" baseline="-25000"/>
                        <a:t>1</a:t>
                      </a:r>
                      <a:r>
                        <a:rPr lang="en-US" sz="1800"/>
                        <a:t>,v</a:t>
                      </a:r>
                      <a:r>
                        <a:rPr lang="en-US" sz="1800" baseline="-25000"/>
                        <a:t>2</a:t>
                      </a:r>
                      <a:r>
                        <a:rPr lang="en-US" sz="1800"/>
                        <a:t>,v</a:t>
                      </a:r>
                      <a:r>
                        <a:rPr lang="en-US" sz="1800" baseline="-25000"/>
                        <a:t>4</a:t>
                      </a:r>
                      <a:r>
                        <a:rPr lang="en-US" sz="1800"/>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4</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5</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altLang="en-US" sz="1800"/>
                        <a: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altLang="en-US" sz="1800"/>
                        <a:t>max</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6</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altLang="en-US" sz="1800" dirty="0"/>
                        <a:t>/</a:t>
                      </a:r>
                      <a:endParaRPr lang="en-US" alt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altLang="en-US" sz="1800" dirty="0"/>
                        <a:t>max</a:t>
                      </a:r>
                      <a:endParaRPr lang="en-US" alt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grpSp>
        <p:nvGrpSpPr>
          <p:cNvPr id="10" name="组合 4"/>
          <p:cNvGrpSpPr/>
          <p:nvPr/>
        </p:nvGrpSpPr>
        <p:grpSpPr>
          <a:xfrm>
            <a:off x="2580640" y="612775"/>
            <a:ext cx="6344285" cy="3386322"/>
            <a:chOff x="0" y="0"/>
            <a:chExt cx="2745300" cy="1592535"/>
          </a:xfrm>
        </p:grpSpPr>
        <p:pic>
          <p:nvPicPr>
            <p:cNvPr id="11" name="图片 616"/>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0" y="0"/>
              <a:ext cx="2663825" cy="1499235"/>
            </a:xfrm>
            <a:prstGeom prst="rect">
              <a:avLst/>
            </a:prstGeom>
          </p:spPr>
        </p:pic>
        <p:sp>
          <p:nvSpPr>
            <p:cNvPr id="12" name="文本框 617"/>
            <p:cNvSpPr txBox="1"/>
            <p:nvPr>
              <p:custDataLst>
                <p:tags r:id="rId3"/>
              </p:custDataLst>
            </p:nvPr>
          </p:nvSpPr>
          <p:spPr>
            <a:xfrm>
              <a:off x="81475" y="1447792"/>
              <a:ext cx="2663825" cy="144743"/>
            </a:xfrm>
            <a:prstGeom prst="rect">
              <a:avLst/>
            </a:prstGeom>
            <a:solidFill>
              <a:prstClr val="white"/>
            </a:solidFill>
            <a:ln>
              <a:noFill/>
            </a:ln>
          </p:spPr>
          <p:txBody>
            <a:bodyPr rot="0" spcFirstLastPara="0" vertOverflow="overflow" horzOverflow="overflow" vert="horz" wrap="square" lIns="0" tIns="0" rIns="0" bIns="0" numCol="1" spcCol="0" rtlCol="0" fromWordArt="0" anchor="t" anchorCtr="0" forceAA="0" compatLnSpc="1">
              <a:spAutoFit/>
            </a:bodyPr>
            <a:lstStyle/>
            <a:p>
              <a:pPr algn="ctr"/>
              <a:r>
                <a:rPr lang="en-US" altLang="zh-CN" sz="2000" kern="100" dirty="0" smtClean="0">
                  <a:latin typeface="等线 Light" panose="02010600030101010101" charset="-122"/>
                  <a:ea typeface="黑体" panose="02010609060101010101" pitchFamily="49" charset="-122"/>
                  <a:cs typeface="Times New Roman" panose="02020603050405020304"/>
                  <a:sym typeface="Times New Roman" panose="02020603050405020304"/>
                </a:rPr>
                <a:t>有向加权图</a:t>
              </a:r>
              <a:r>
                <a:rPr lang="en-US" altLang="zh-CN" sz="2000" kern="100" dirty="0" smtClean="0">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a:rPr>
                <a:t>G</a:t>
              </a:r>
              <a:endParaRPr lang="en-US" altLang="zh-CN" sz="2000" kern="100" dirty="0">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graphicFrame>
        <p:nvGraphicFramePr>
          <p:cNvPr id="9" name="表格 8"/>
          <p:cNvGraphicFramePr/>
          <p:nvPr>
            <p:custDataLst>
              <p:tags r:id="rId1"/>
            </p:custDataLst>
          </p:nvPr>
        </p:nvGraphicFramePr>
        <p:xfrm>
          <a:off x="2278380" y="4223385"/>
          <a:ext cx="6760845" cy="2045970"/>
        </p:xfrm>
        <a:graphic>
          <a:graphicData uri="http://schemas.openxmlformats.org/drawingml/2006/table">
            <a:tbl>
              <a:tblPr>
                <a:tableStyleId>{5DA37D80-6434-44D0-A028-1B22A696006F}</a:tableStyleId>
              </a:tblPr>
              <a:tblGrid>
                <a:gridCol w="1497965">
                  <a:extLst>
                    <a:ext uri="{9D8B030D-6E8A-4147-A177-3AD203B41FA5}">
                      <a16:colId xmlns:a16="http://schemas.microsoft.com/office/drawing/2014/main" val="20000"/>
                    </a:ext>
                  </a:extLst>
                </a:gridCol>
                <a:gridCol w="1501140">
                  <a:extLst>
                    <a:ext uri="{9D8B030D-6E8A-4147-A177-3AD203B41FA5}">
                      <a16:colId xmlns:a16="http://schemas.microsoft.com/office/drawing/2014/main" val="20001"/>
                    </a:ext>
                  </a:extLst>
                </a:gridCol>
                <a:gridCol w="2072640">
                  <a:extLst>
                    <a:ext uri="{9D8B030D-6E8A-4147-A177-3AD203B41FA5}">
                      <a16:colId xmlns:a16="http://schemas.microsoft.com/office/drawing/2014/main" val="20002"/>
                    </a:ext>
                  </a:extLst>
                </a:gridCol>
                <a:gridCol w="1689100">
                  <a:extLst>
                    <a:ext uri="{9D8B030D-6E8A-4147-A177-3AD203B41FA5}">
                      <a16:colId xmlns:a16="http://schemas.microsoft.com/office/drawing/2014/main" val="20003"/>
                    </a:ext>
                  </a:extLst>
                </a:gridCol>
              </a:tblGrid>
              <a:tr h="340995">
                <a:tc>
                  <a:txBody>
                    <a:bodyPr/>
                    <a:lstStyle/>
                    <a:p>
                      <a:pPr indent="0">
                        <a:buNone/>
                      </a:pPr>
                      <a:r>
                        <a:rPr lang="en-US" sz="1800"/>
                        <a:t>源点</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a:txBody>
                    <a:bodyPr/>
                    <a:lstStyle/>
                    <a:p>
                      <a:pPr indent="0">
                        <a:buNone/>
                      </a:pPr>
                      <a:r>
                        <a:rPr lang="en-US" sz="1800"/>
                        <a:t>终点</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a:txBody>
                    <a:bodyPr/>
                    <a:lstStyle/>
                    <a:p>
                      <a:pPr indent="0">
                        <a:buNone/>
                      </a:pPr>
                      <a:r>
                        <a:rPr lang="en-US" sz="1800"/>
                        <a:t>最短路径</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a:txBody>
                    <a:bodyPr/>
                    <a:lstStyle/>
                    <a:p>
                      <a:pPr indent="0">
                        <a:buNone/>
                      </a:pPr>
                      <a:r>
                        <a:rPr lang="en-US" sz="1800" dirty="0"/>
                        <a:t>路径长度</a:t>
                      </a:r>
                      <a:endParaRPr lang="en-US" alt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extLst>
                  <a:ext uri="{0D108BD9-81ED-4DB2-BD59-A6C34878D82A}">
                    <a16:rowId xmlns:a16="http://schemas.microsoft.com/office/drawing/2014/main" val="10000"/>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2</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&lt;v</a:t>
                      </a:r>
                      <a:r>
                        <a:rPr lang="en-US" sz="1800" baseline="-25000"/>
                        <a:t>1</a:t>
                      </a:r>
                      <a:r>
                        <a:rPr lang="en-US" sz="1800"/>
                        <a:t>,v</a:t>
                      </a:r>
                      <a:r>
                        <a:rPr lang="en-US" sz="1800" baseline="-25000"/>
                        <a:t>2</a:t>
                      </a:r>
                      <a:r>
                        <a:rPr lang="en-US" sz="1800"/>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3</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&lt;v</a:t>
                      </a:r>
                      <a:r>
                        <a:rPr lang="en-US" sz="1800" baseline="-25000"/>
                        <a:t>1</a:t>
                      </a:r>
                      <a:r>
                        <a:rPr lang="en-US" sz="1800"/>
                        <a:t>,v</a:t>
                      </a:r>
                      <a:r>
                        <a:rPr lang="en-US" sz="1800" baseline="-25000"/>
                        <a:t>2</a:t>
                      </a:r>
                      <a:r>
                        <a:rPr lang="en-US" sz="1800"/>
                        <a:t>,v</a:t>
                      </a:r>
                      <a:r>
                        <a:rPr lang="en-US" sz="1800" baseline="-25000"/>
                        <a:t>4</a:t>
                      </a:r>
                      <a:r>
                        <a:rPr lang="en-US" sz="1800"/>
                        <a:t>,v</a:t>
                      </a:r>
                      <a:r>
                        <a:rPr lang="en-US" sz="1800" baseline="-25000"/>
                        <a:t>3</a:t>
                      </a:r>
                      <a:r>
                        <a:rPr lang="en-US" sz="1800"/>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8</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4</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&lt;v</a:t>
                      </a:r>
                      <a:r>
                        <a:rPr lang="en-US" sz="1800" baseline="-25000"/>
                        <a:t>1</a:t>
                      </a:r>
                      <a:r>
                        <a:rPr lang="en-US" sz="1800"/>
                        <a:t>,v</a:t>
                      </a:r>
                      <a:r>
                        <a:rPr lang="en-US" sz="1800" baseline="-25000"/>
                        <a:t>2</a:t>
                      </a:r>
                      <a:r>
                        <a:rPr lang="en-US" sz="1800"/>
                        <a:t>,v</a:t>
                      </a:r>
                      <a:r>
                        <a:rPr lang="en-US" sz="1800" baseline="-25000"/>
                        <a:t>4</a:t>
                      </a:r>
                      <a:r>
                        <a:rPr lang="en-US" sz="1800"/>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4</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5</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sym typeface="+mn-ea"/>
                        </a:rPr>
                        <a:t>&lt;v</a:t>
                      </a:r>
                      <a:r>
                        <a:rPr lang="en-US" sz="1800" baseline="-25000">
                          <a:sym typeface="+mn-ea"/>
                        </a:rPr>
                        <a:t>1</a:t>
                      </a:r>
                      <a:r>
                        <a:rPr lang="en-US" sz="1800">
                          <a:sym typeface="+mn-ea"/>
                        </a:rPr>
                        <a:t>,v</a:t>
                      </a:r>
                      <a:r>
                        <a:rPr lang="en-US" sz="1800" baseline="-25000">
                          <a:sym typeface="+mn-ea"/>
                        </a:rPr>
                        <a:t>2</a:t>
                      </a:r>
                      <a:r>
                        <a:rPr lang="en-US" sz="1800">
                          <a:sym typeface="+mn-ea"/>
                        </a:rPr>
                        <a:t>,v</a:t>
                      </a:r>
                      <a:r>
                        <a:rPr lang="en-US" sz="1800" baseline="-25000">
                          <a:sym typeface="+mn-ea"/>
                        </a:rPr>
                        <a:t>4</a:t>
                      </a:r>
                      <a:r>
                        <a:rPr lang="en-US" sz="1800">
                          <a:sym typeface="+mn-ea"/>
                        </a:rPr>
                        <a:t>,v</a:t>
                      </a:r>
                      <a:r>
                        <a:rPr lang="en-US" sz="1800" baseline="-25000">
                          <a:sym typeface="+mn-ea"/>
                        </a:rPr>
                        <a:t>5</a:t>
                      </a:r>
                      <a:r>
                        <a:rPr lang="en-US" sz="1800">
                          <a:sym typeface="+mn-ea"/>
                        </a:rPr>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altLang="en-US" sz="1800"/>
                        <a:t>17</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6</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sym typeface="+mn-ea"/>
                        </a:rPr>
                        <a:t>&lt;v</a:t>
                      </a:r>
                      <a:r>
                        <a:rPr lang="en-US" sz="1800" baseline="-25000">
                          <a:sym typeface="+mn-ea"/>
                        </a:rPr>
                        <a:t>1</a:t>
                      </a:r>
                      <a:r>
                        <a:rPr lang="en-US" sz="1800">
                          <a:sym typeface="+mn-ea"/>
                        </a:rPr>
                        <a:t>,v</a:t>
                      </a:r>
                      <a:r>
                        <a:rPr lang="en-US" sz="1800" baseline="-25000">
                          <a:sym typeface="+mn-ea"/>
                        </a:rPr>
                        <a:t>2</a:t>
                      </a:r>
                      <a:r>
                        <a:rPr lang="en-US" sz="1800">
                          <a:sym typeface="+mn-ea"/>
                        </a:rPr>
                        <a:t>,v</a:t>
                      </a:r>
                      <a:r>
                        <a:rPr lang="en-US" sz="1800" baseline="-25000">
                          <a:sym typeface="+mn-ea"/>
                        </a:rPr>
                        <a:t>4</a:t>
                      </a:r>
                      <a:r>
                        <a:rPr lang="en-US" sz="1800">
                          <a:sym typeface="+mn-ea"/>
                        </a:rPr>
                        <a:t>,v</a:t>
                      </a:r>
                      <a:r>
                        <a:rPr lang="en-US" sz="1800" baseline="-25000">
                          <a:sym typeface="+mn-ea"/>
                        </a:rPr>
                        <a:t>6</a:t>
                      </a:r>
                      <a:r>
                        <a:rPr lang="en-US" sz="1800">
                          <a:sym typeface="+mn-ea"/>
                        </a:rPr>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altLang="en-US" sz="1800" dirty="0"/>
                        <a:t>19</a:t>
                      </a:r>
                      <a:endParaRPr lang="en-US" alt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grpSp>
        <p:nvGrpSpPr>
          <p:cNvPr id="10" name="组合 4"/>
          <p:cNvGrpSpPr/>
          <p:nvPr/>
        </p:nvGrpSpPr>
        <p:grpSpPr>
          <a:xfrm>
            <a:off x="2580640" y="612775"/>
            <a:ext cx="6344285" cy="3386322"/>
            <a:chOff x="0" y="0"/>
            <a:chExt cx="2745300" cy="1592535"/>
          </a:xfrm>
        </p:grpSpPr>
        <p:pic>
          <p:nvPicPr>
            <p:cNvPr id="11" name="图片 616"/>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0" y="0"/>
              <a:ext cx="2663825" cy="1499235"/>
            </a:xfrm>
            <a:prstGeom prst="rect">
              <a:avLst/>
            </a:prstGeom>
          </p:spPr>
        </p:pic>
        <p:sp>
          <p:nvSpPr>
            <p:cNvPr id="12" name="文本框 617"/>
            <p:cNvSpPr txBox="1"/>
            <p:nvPr>
              <p:custDataLst>
                <p:tags r:id="rId3"/>
              </p:custDataLst>
            </p:nvPr>
          </p:nvSpPr>
          <p:spPr>
            <a:xfrm>
              <a:off x="81475" y="1447792"/>
              <a:ext cx="2663825" cy="144743"/>
            </a:xfrm>
            <a:prstGeom prst="rect">
              <a:avLst/>
            </a:prstGeom>
            <a:solidFill>
              <a:prstClr val="white"/>
            </a:solidFill>
            <a:ln>
              <a:noFill/>
            </a:ln>
          </p:spPr>
          <p:txBody>
            <a:bodyPr rot="0" spcFirstLastPara="0" vertOverflow="overflow" horzOverflow="overflow" vert="horz" wrap="square" lIns="0" tIns="0" rIns="0" bIns="0" numCol="1" spcCol="0" rtlCol="0" fromWordArt="0" anchor="t" anchorCtr="0" forceAA="0" compatLnSpc="1">
              <a:spAutoFit/>
            </a:bodyPr>
            <a:lstStyle/>
            <a:p>
              <a:pPr algn="ctr"/>
              <a:r>
                <a:rPr lang="en-US" altLang="zh-CN" sz="2000" kern="100" dirty="0" smtClean="0">
                  <a:latin typeface="等线 Light" panose="02010600030101010101" charset="-122"/>
                  <a:ea typeface="黑体" panose="02010609060101010101" pitchFamily="49" charset="-122"/>
                  <a:cs typeface="Times New Roman" panose="02020603050405020304"/>
                  <a:sym typeface="Times New Roman" panose="02020603050405020304"/>
                </a:rPr>
                <a:t>有向加权图</a:t>
              </a:r>
              <a:r>
                <a:rPr lang="en-US" altLang="zh-CN" sz="2000" kern="100" dirty="0" smtClean="0">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a:rPr>
                <a:t>G</a:t>
              </a:r>
              <a:endParaRPr lang="en-US" altLang="zh-CN" sz="2000" kern="100" dirty="0">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graphicFrame>
        <p:nvGraphicFramePr>
          <p:cNvPr id="9" name="表格 8"/>
          <p:cNvGraphicFramePr/>
          <p:nvPr>
            <p:custDataLst>
              <p:tags r:id="rId1"/>
            </p:custDataLst>
          </p:nvPr>
        </p:nvGraphicFramePr>
        <p:xfrm>
          <a:off x="2278380" y="4223385"/>
          <a:ext cx="6760845" cy="2045970"/>
        </p:xfrm>
        <a:graphic>
          <a:graphicData uri="http://schemas.openxmlformats.org/drawingml/2006/table">
            <a:tbl>
              <a:tblPr>
                <a:tableStyleId>{5DA37D80-6434-44D0-A028-1B22A696006F}</a:tableStyleId>
              </a:tblPr>
              <a:tblGrid>
                <a:gridCol w="1497965">
                  <a:extLst>
                    <a:ext uri="{9D8B030D-6E8A-4147-A177-3AD203B41FA5}">
                      <a16:colId xmlns:a16="http://schemas.microsoft.com/office/drawing/2014/main" val="20000"/>
                    </a:ext>
                  </a:extLst>
                </a:gridCol>
                <a:gridCol w="1501140">
                  <a:extLst>
                    <a:ext uri="{9D8B030D-6E8A-4147-A177-3AD203B41FA5}">
                      <a16:colId xmlns:a16="http://schemas.microsoft.com/office/drawing/2014/main" val="20001"/>
                    </a:ext>
                  </a:extLst>
                </a:gridCol>
                <a:gridCol w="2072640">
                  <a:extLst>
                    <a:ext uri="{9D8B030D-6E8A-4147-A177-3AD203B41FA5}">
                      <a16:colId xmlns:a16="http://schemas.microsoft.com/office/drawing/2014/main" val="20002"/>
                    </a:ext>
                  </a:extLst>
                </a:gridCol>
                <a:gridCol w="1689100">
                  <a:extLst>
                    <a:ext uri="{9D8B030D-6E8A-4147-A177-3AD203B41FA5}">
                      <a16:colId xmlns:a16="http://schemas.microsoft.com/office/drawing/2014/main" val="20003"/>
                    </a:ext>
                  </a:extLst>
                </a:gridCol>
              </a:tblGrid>
              <a:tr h="340995">
                <a:tc>
                  <a:txBody>
                    <a:bodyPr/>
                    <a:lstStyle/>
                    <a:p>
                      <a:pPr indent="0">
                        <a:buNone/>
                      </a:pPr>
                      <a:r>
                        <a:rPr lang="en-US" sz="1800"/>
                        <a:t>源点</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a:txBody>
                    <a:bodyPr/>
                    <a:lstStyle/>
                    <a:p>
                      <a:pPr indent="0">
                        <a:buNone/>
                      </a:pPr>
                      <a:r>
                        <a:rPr lang="en-US" sz="1800"/>
                        <a:t>终点</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a:txBody>
                    <a:bodyPr/>
                    <a:lstStyle/>
                    <a:p>
                      <a:pPr indent="0">
                        <a:buNone/>
                      </a:pPr>
                      <a:r>
                        <a:rPr lang="en-US" sz="1800"/>
                        <a:t>最短路径</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a:txBody>
                    <a:bodyPr/>
                    <a:lstStyle/>
                    <a:p>
                      <a:pPr indent="0">
                        <a:buNone/>
                      </a:pPr>
                      <a:r>
                        <a:rPr lang="en-US" sz="1800" dirty="0"/>
                        <a:t>路径长度</a:t>
                      </a:r>
                      <a:endParaRPr lang="en-US" alt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extLst>
                  <a:ext uri="{0D108BD9-81ED-4DB2-BD59-A6C34878D82A}">
                    <a16:rowId xmlns:a16="http://schemas.microsoft.com/office/drawing/2014/main" val="10000"/>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2</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&lt;v</a:t>
                      </a:r>
                      <a:r>
                        <a:rPr lang="en-US" sz="1800" baseline="-25000"/>
                        <a:t>1</a:t>
                      </a:r>
                      <a:r>
                        <a:rPr lang="en-US" sz="1800"/>
                        <a:t>,v</a:t>
                      </a:r>
                      <a:r>
                        <a:rPr lang="en-US" sz="1800" baseline="-25000"/>
                        <a:t>2</a:t>
                      </a:r>
                      <a:r>
                        <a:rPr lang="en-US" sz="1800"/>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3</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&lt;v</a:t>
                      </a:r>
                      <a:r>
                        <a:rPr lang="en-US" sz="1800" baseline="-25000"/>
                        <a:t>1</a:t>
                      </a:r>
                      <a:r>
                        <a:rPr lang="en-US" sz="1800"/>
                        <a:t>,v</a:t>
                      </a:r>
                      <a:r>
                        <a:rPr lang="en-US" sz="1800" baseline="-25000"/>
                        <a:t>2</a:t>
                      </a:r>
                      <a:r>
                        <a:rPr lang="en-US" sz="1800"/>
                        <a:t>,v</a:t>
                      </a:r>
                      <a:r>
                        <a:rPr lang="en-US" sz="1800" baseline="-25000"/>
                        <a:t>4</a:t>
                      </a:r>
                      <a:r>
                        <a:rPr lang="en-US" sz="1800"/>
                        <a:t>,v</a:t>
                      </a:r>
                      <a:r>
                        <a:rPr lang="en-US" sz="1800" baseline="-25000"/>
                        <a:t>3</a:t>
                      </a:r>
                      <a:r>
                        <a:rPr lang="en-US" sz="1800"/>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8</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4</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&lt;v</a:t>
                      </a:r>
                      <a:r>
                        <a:rPr lang="en-US" sz="1800" baseline="-25000"/>
                        <a:t>1</a:t>
                      </a:r>
                      <a:r>
                        <a:rPr lang="en-US" sz="1800"/>
                        <a:t>,v</a:t>
                      </a:r>
                      <a:r>
                        <a:rPr lang="en-US" sz="1800" baseline="-25000"/>
                        <a:t>2</a:t>
                      </a:r>
                      <a:r>
                        <a:rPr lang="en-US" sz="1800"/>
                        <a:t>,v</a:t>
                      </a:r>
                      <a:r>
                        <a:rPr lang="en-US" sz="1800" baseline="-25000"/>
                        <a:t>4</a:t>
                      </a:r>
                      <a:r>
                        <a:rPr lang="en-US" sz="1800"/>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4</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5</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&lt;v</a:t>
                      </a:r>
                      <a:r>
                        <a:rPr lang="en-US" sz="1800" baseline="-25000"/>
                        <a:t>1</a:t>
                      </a:r>
                      <a:r>
                        <a:rPr lang="en-US" sz="1800"/>
                        <a:t>,v</a:t>
                      </a:r>
                      <a:r>
                        <a:rPr lang="en-US" sz="1800" baseline="-25000"/>
                        <a:t>2</a:t>
                      </a:r>
                      <a:r>
                        <a:rPr lang="en-US" sz="1800"/>
                        <a:t>,v</a:t>
                      </a:r>
                      <a:r>
                        <a:rPr lang="en-US" sz="1800" baseline="-25000"/>
                        <a:t>4</a:t>
                      </a:r>
                      <a:r>
                        <a:rPr lang="en-US" sz="1800"/>
                        <a:t>,v</a:t>
                      </a:r>
                      <a:r>
                        <a:rPr lang="en-US" sz="1800" baseline="-25000"/>
                        <a:t>3</a:t>
                      </a:r>
                      <a:r>
                        <a:rPr lang="en-US" sz="1800">
                          <a:sym typeface="+mn-ea"/>
                        </a:rPr>
                        <a:t>,</a:t>
                      </a:r>
                      <a:r>
                        <a:rPr lang="en-US" sz="1800"/>
                        <a:t>v</a:t>
                      </a:r>
                      <a:r>
                        <a:rPr lang="en-US" sz="1800" baseline="-25000"/>
                        <a:t>5</a:t>
                      </a:r>
                      <a:r>
                        <a:rPr lang="en-US" sz="1800"/>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13</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6</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sym typeface="+mn-ea"/>
                        </a:rPr>
                        <a:t>&lt;v</a:t>
                      </a:r>
                      <a:r>
                        <a:rPr lang="en-US" sz="1800" baseline="-25000">
                          <a:sym typeface="+mn-ea"/>
                        </a:rPr>
                        <a:t>1</a:t>
                      </a:r>
                      <a:r>
                        <a:rPr lang="en-US" sz="1800">
                          <a:sym typeface="+mn-ea"/>
                        </a:rPr>
                        <a:t>,v</a:t>
                      </a:r>
                      <a:r>
                        <a:rPr lang="en-US" sz="1800" baseline="-25000">
                          <a:sym typeface="+mn-ea"/>
                        </a:rPr>
                        <a:t>2</a:t>
                      </a:r>
                      <a:r>
                        <a:rPr lang="en-US" sz="1800">
                          <a:sym typeface="+mn-ea"/>
                        </a:rPr>
                        <a:t>,v</a:t>
                      </a:r>
                      <a:r>
                        <a:rPr lang="en-US" sz="1800" baseline="-25000">
                          <a:sym typeface="+mn-ea"/>
                        </a:rPr>
                        <a:t>4</a:t>
                      </a:r>
                      <a:r>
                        <a:rPr lang="en-US" sz="1800">
                          <a:sym typeface="+mn-ea"/>
                        </a:rPr>
                        <a:t>,v</a:t>
                      </a:r>
                      <a:r>
                        <a:rPr lang="en-US" sz="1800" baseline="-25000">
                          <a:sym typeface="+mn-ea"/>
                        </a:rPr>
                        <a:t>6</a:t>
                      </a:r>
                      <a:r>
                        <a:rPr lang="en-US" sz="1800">
                          <a:sym typeface="+mn-ea"/>
                        </a:rPr>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altLang="en-US" sz="1800" dirty="0"/>
                        <a:t>19</a:t>
                      </a:r>
                      <a:endParaRPr lang="en-US" alt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grpSp>
        <p:nvGrpSpPr>
          <p:cNvPr id="10" name="组合 4"/>
          <p:cNvGrpSpPr/>
          <p:nvPr/>
        </p:nvGrpSpPr>
        <p:grpSpPr>
          <a:xfrm>
            <a:off x="2580640" y="612775"/>
            <a:ext cx="6344285" cy="3386322"/>
            <a:chOff x="0" y="0"/>
            <a:chExt cx="2745300" cy="1592535"/>
          </a:xfrm>
        </p:grpSpPr>
        <p:pic>
          <p:nvPicPr>
            <p:cNvPr id="11" name="图片 616"/>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0" y="0"/>
              <a:ext cx="2663825" cy="1499235"/>
            </a:xfrm>
            <a:prstGeom prst="rect">
              <a:avLst/>
            </a:prstGeom>
          </p:spPr>
        </p:pic>
        <p:sp>
          <p:nvSpPr>
            <p:cNvPr id="12" name="文本框 617"/>
            <p:cNvSpPr txBox="1"/>
            <p:nvPr>
              <p:custDataLst>
                <p:tags r:id="rId3"/>
              </p:custDataLst>
            </p:nvPr>
          </p:nvSpPr>
          <p:spPr>
            <a:xfrm>
              <a:off x="81475" y="1447792"/>
              <a:ext cx="2663825" cy="144743"/>
            </a:xfrm>
            <a:prstGeom prst="rect">
              <a:avLst/>
            </a:prstGeom>
            <a:solidFill>
              <a:prstClr val="white"/>
            </a:solidFill>
            <a:ln>
              <a:noFill/>
            </a:ln>
          </p:spPr>
          <p:txBody>
            <a:bodyPr rot="0" spcFirstLastPara="0" vertOverflow="overflow" horzOverflow="overflow" vert="horz" wrap="square" lIns="0" tIns="0" rIns="0" bIns="0" numCol="1" spcCol="0" rtlCol="0" fromWordArt="0" anchor="t" anchorCtr="0" forceAA="0" compatLnSpc="1">
              <a:spAutoFit/>
            </a:bodyPr>
            <a:lstStyle/>
            <a:p>
              <a:pPr algn="ctr"/>
              <a:r>
                <a:rPr lang="en-US" altLang="zh-CN" sz="2000" kern="100" dirty="0" smtClean="0">
                  <a:latin typeface="等线 Light" panose="02010600030101010101" charset="-122"/>
                  <a:ea typeface="黑体" panose="02010609060101010101" pitchFamily="49" charset="-122"/>
                  <a:cs typeface="Times New Roman" panose="02020603050405020304"/>
                  <a:sym typeface="Times New Roman" panose="02020603050405020304"/>
                </a:rPr>
                <a:t>有向加权图</a:t>
              </a:r>
              <a:r>
                <a:rPr lang="en-US" altLang="zh-CN" sz="2000" kern="100" dirty="0" smtClean="0">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a:rPr>
                <a:t>G</a:t>
              </a:r>
              <a:endParaRPr lang="en-US" altLang="zh-CN" sz="2000" kern="100" dirty="0">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graphicFrame>
        <p:nvGraphicFramePr>
          <p:cNvPr id="9" name="表格 8"/>
          <p:cNvGraphicFramePr/>
          <p:nvPr>
            <p:custDataLst>
              <p:tags r:id="rId1"/>
            </p:custDataLst>
          </p:nvPr>
        </p:nvGraphicFramePr>
        <p:xfrm>
          <a:off x="2278380" y="4223385"/>
          <a:ext cx="6760845" cy="2045970"/>
        </p:xfrm>
        <a:graphic>
          <a:graphicData uri="http://schemas.openxmlformats.org/drawingml/2006/table">
            <a:tbl>
              <a:tblPr>
                <a:tableStyleId>{5DA37D80-6434-44D0-A028-1B22A696006F}</a:tableStyleId>
              </a:tblPr>
              <a:tblGrid>
                <a:gridCol w="1497965">
                  <a:extLst>
                    <a:ext uri="{9D8B030D-6E8A-4147-A177-3AD203B41FA5}">
                      <a16:colId xmlns:a16="http://schemas.microsoft.com/office/drawing/2014/main" val="20000"/>
                    </a:ext>
                  </a:extLst>
                </a:gridCol>
                <a:gridCol w="1501140">
                  <a:extLst>
                    <a:ext uri="{9D8B030D-6E8A-4147-A177-3AD203B41FA5}">
                      <a16:colId xmlns:a16="http://schemas.microsoft.com/office/drawing/2014/main" val="20001"/>
                    </a:ext>
                  </a:extLst>
                </a:gridCol>
                <a:gridCol w="2072640">
                  <a:extLst>
                    <a:ext uri="{9D8B030D-6E8A-4147-A177-3AD203B41FA5}">
                      <a16:colId xmlns:a16="http://schemas.microsoft.com/office/drawing/2014/main" val="20002"/>
                    </a:ext>
                  </a:extLst>
                </a:gridCol>
                <a:gridCol w="1689100">
                  <a:extLst>
                    <a:ext uri="{9D8B030D-6E8A-4147-A177-3AD203B41FA5}">
                      <a16:colId xmlns:a16="http://schemas.microsoft.com/office/drawing/2014/main" val="20003"/>
                    </a:ext>
                  </a:extLst>
                </a:gridCol>
              </a:tblGrid>
              <a:tr h="340995">
                <a:tc>
                  <a:txBody>
                    <a:bodyPr/>
                    <a:lstStyle/>
                    <a:p>
                      <a:pPr indent="0">
                        <a:buNone/>
                      </a:pPr>
                      <a:r>
                        <a:rPr lang="en-US" sz="1800"/>
                        <a:t>源点</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a:txBody>
                    <a:bodyPr/>
                    <a:lstStyle/>
                    <a:p>
                      <a:pPr indent="0">
                        <a:buNone/>
                      </a:pPr>
                      <a:r>
                        <a:rPr lang="en-US" sz="1800"/>
                        <a:t>终点</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a:txBody>
                    <a:bodyPr/>
                    <a:lstStyle/>
                    <a:p>
                      <a:pPr indent="0">
                        <a:buNone/>
                      </a:pPr>
                      <a:r>
                        <a:rPr lang="en-US" sz="1800"/>
                        <a:t>最短路径</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a:txBody>
                    <a:bodyPr/>
                    <a:lstStyle/>
                    <a:p>
                      <a:pPr indent="0">
                        <a:buNone/>
                      </a:pPr>
                      <a:r>
                        <a:rPr lang="en-US" sz="1800" dirty="0"/>
                        <a:t>路径长度</a:t>
                      </a:r>
                      <a:endParaRPr lang="en-US" alt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extLst>
                  <a:ext uri="{0D108BD9-81ED-4DB2-BD59-A6C34878D82A}">
                    <a16:rowId xmlns:a16="http://schemas.microsoft.com/office/drawing/2014/main" val="10000"/>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2</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&lt;v</a:t>
                      </a:r>
                      <a:r>
                        <a:rPr lang="en-US" sz="1800" baseline="-25000"/>
                        <a:t>1</a:t>
                      </a:r>
                      <a:r>
                        <a:rPr lang="en-US" sz="1800"/>
                        <a:t>,v</a:t>
                      </a:r>
                      <a:r>
                        <a:rPr lang="en-US" sz="1800" baseline="-25000"/>
                        <a:t>2</a:t>
                      </a:r>
                      <a:r>
                        <a:rPr lang="en-US" sz="1800"/>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3</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&lt;v</a:t>
                      </a:r>
                      <a:r>
                        <a:rPr lang="en-US" sz="1800" baseline="-25000"/>
                        <a:t>1</a:t>
                      </a:r>
                      <a:r>
                        <a:rPr lang="en-US" sz="1800"/>
                        <a:t>,v</a:t>
                      </a:r>
                      <a:r>
                        <a:rPr lang="en-US" sz="1800" baseline="-25000"/>
                        <a:t>2</a:t>
                      </a:r>
                      <a:r>
                        <a:rPr lang="en-US" sz="1800"/>
                        <a:t>,v</a:t>
                      </a:r>
                      <a:r>
                        <a:rPr lang="en-US" sz="1800" baseline="-25000"/>
                        <a:t>4</a:t>
                      </a:r>
                      <a:r>
                        <a:rPr lang="en-US" sz="1800"/>
                        <a:t>,v</a:t>
                      </a:r>
                      <a:r>
                        <a:rPr lang="en-US" sz="1800" baseline="-25000"/>
                        <a:t>3</a:t>
                      </a:r>
                      <a:r>
                        <a:rPr lang="en-US" sz="1800"/>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8</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4</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&lt;v</a:t>
                      </a:r>
                      <a:r>
                        <a:rPr lang="en-US" sz="1800" baseline="-25000"/>
                        <a:t>1</a:t>
                      </a:r>
                      <a:r>
                        <a:rPr lang="en-US" sz="1800"/>
                        <a:t>,v</a:t>
                      </a:r>
                      <a:r>
                        <a:rPr lang="en-US" sz="1800" baseline="-25000"/>
                        <a:t>2</a:t>
                      </a:r>
                      <a:r>
                        <a:rPr lang="en-US" sz="1800"/>
                        <a:t>,v</a:t>
                      </a:r>
                      <a:r>
                        <a:rPr lang="en-US" sz="1800" baseline="-25000"/>
                        <a:t>4</a:t>
                      </a:r>
                      <a:r>
                        <a:rPr lang="en-US" sz="1800"/>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4</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5</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&lt;v</a:t>
                      </a:r>
                      <a:r>
                        <a:rPr lang="en-US" sz="1800" baseline="-25000"/>
                        <a:t>1</a:t>
                      </a:r>
                      <a:r>
                        <a:rPr lang="en-US" sz="1800"/>
                        <a:t>,v</a:t>
                      </a:r>
                      <a:r>
                        <a:rPr lang="en-US" sz="1800" baseline="-25000"/>
                        <a:t>2</a:t>
                      </a:r>
                      <a:r>
                        <a:rPr lang="en-US" sz="1800"/>
                        <a:t>,v</a:t>
                      </a:r>
                      <a:r>
                        <a:rPr lang="en-US" sz="1800" baseline="-25000"/>
                        <a:t>4</a:t>
                      </a:r>
                      <a:r>
                        <a:rPr lang="en-US" sz="1800"/>
                        <a:t>,v</a:t>
                      </a:r>
                      <a:r>
                        <a:rPr lang="en-US" sz="1800" baseline="-25000"/>
                        <a:t>3</a:t>
                      </a:r>
                      <a:r>
                        <a:rPr lang="en-US" sz="1800">
                          <a:sym typeface="+mn-ea"/>
                        </a:rPr>
                        <a:t>,</a:t>
                      </a:r>
                      <a:r>
                        <a:rPr lang="en-US" sz="1800"/>
                        <a:t>v</a:t>
                      </a:r>
                      <a:r>
                        <a:rPr lang="en-US" sz="1800" baseline="-25000"/>
                        <a:t>5</a:t>
                      </a:r>
                      <a:r>
                        <a:rPr lang="en-US" sz="1800"/>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13</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6</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sym typeface="+mn-ea"/>
                        </a:rPr>
                        <a:t>&lt;v</a:t>
                      </a:r>
                      <a:r>
                        <a:rPr lang="en-US" sz="1800" baseline="-25000">
                          <a:sym typeface="+mn-ea"/>
                        </a:rPr>
                        <a:t>1</a:t>
                      </a:r>
                      <a:r>
                        <a:rPr lang="en-US" sz="1800">
                          <a:sym typeface="+mn-ea"/>
                        </a:rPr>
                        <a:t>,v</a:t>
                      </a:r>
                      <a:r>
                        <a:rPr lang="en-US" sz="1800" baseline="-25000">
                          <a:sym typeface="+mn-ea"/>
                        </a:rPr>
                        <a:t>2</a:t>
                      </a:r>
                      <a:r>
                        <a:rPr lang="en-US" sz="1800">
                          <a:sym typeface="+mn-ea"/>
                        </a:rPr>
                        <a:t>,v</a:t>
                      </a:r>
                      <a:r>
                        <a:rPr lang="en-US" sz="1800" baseline="-25000">
                          <a:sym typeface="+mn-ea"/>
                        </a:rPr>
                        <a:t>4</a:t>
                      </a:r>
                      <a:r>
                        <a:rPr lang="en-US" sz="1800">
                          <a:sym typeface="+mn-ea"/>
                        </a:rPr>
                        <a:t>,v</a:t>
                      </a:r>
                      <a:r>
                        <a:rPr lang="en-US" sz="1800" baseline="-25000">
                          <a:sym typeface="+mn-ea"/>
                        </a:rPr>
                        <a:t>3</a:t>
                      </a:r>
                      <a:r>
                        <a:rPr lang="en-US" sz="1800">
                          <a:sym typeface="+mn-ea"/>
                        </a:rPr>
                        <a:t>,v</a:t>
                      </a:r>
                      <a:r>
                        <a:rPr lang="en-US" sz="1800" baseline="-25000">
                          <a:sym typeface="+mn-ea"/>
                        </a:rPr>
                        <a:t>5</a:t>
                      </a:r>
                      <a:r>
                        <a:rPr lang="en-US" sz="1800"/>
                        <a:t>,v</a:t>
                      </a:r>
                      <a:r>
                        <a:rPr lang="en-US" sz="1800" baseline="-25000"/>
                        <a:t>6</a:t>
                      </a:r>
                      <a:r>
                        <a:rPr lang="en-US" sz="1800"/>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dirty="0"/>
                        <a:t>17</a:t>
                      </a:r>
                      <a:endParaRPr lang="en-US" alt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grpSp>
        <p:nvGrpSpPr>
          <p:cNvPr id="10" name="组合 4"/>
          <p:cNvGrpSpPr/>
          <p:nvPr/>
        </p:nvGrpSpPr>
        <p:grpSpPr>
          <a:xfrm>
            <a:off x="2580640" y="612775"/>
            <a:ext cx="6344285" cy="3386322"/>
            <a:chOff x="0" y="0"/>
            <a:chExt cx="2745300" cy="1592535"/>
          </a:xfrm>
        </p:grpSpPr>
        <p:pic>
          <p:nvPicPr>
            <p:cNvPr id="11" name="图片 616"/>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0" y="0"/>
              <a:ext cx="2663825" cy="1499235"/>
            </a:xfrm>
            <a:prstGeom prst="rect">
              <a:avLst/>
            </a:prstGeom>
          </p:spPr>
        </p:pic>
        <p:sp>
          <p:nvSpPr>
            <p:cNvPr id="12" name="文本框 617"/>
            <p:cNvSpPr txBox="1"/>
            <p:nvPr>
              <p:custDataLst>
                <p:tags r:id="rId3"/>
              </p:custDataLst>
            </p:nvPr>
          </p:nvSpPr>
          <p:spPr>
            <a:xfrm>
              <a:off x="81475" y="1447792"/>
              <a:ext cx="2663825" cy="144743"/>
            </a:xfrm>
            <a:prstGeom prst="rect">
              <a:avLst/>
            </a:prstGeom>
            <a:solidFill>
              <a:prstClr val="white"/>
            </a:solidFill>
            <a:ln>
              <a:noFill/>
            </a:ln>
          </p:spPr>
          <p:txBody>
            <a:bodyPr rot="0" spcFirstLastPara="0" vertOverflow="overflow" horzOverflow="overflow" vert="horz" wrap="square" lIns="0" tIns="0" rIns="0" bIns="0" numCol="1" spcCol="0" rtlCol="0" fromWordArt="0" anchor="t" anchorCtr="0" forceAA="0" compatLnSpc="1">
              <a:spAutoFit/>
            </a:bodyPr>
            <a:lstStyle/>
            <a:p>
              <a:pPr algn="ctr"/>
              <a:r>
                <a:rPr lang="en-US" altLang="zh-CN" sz="2000" kern="100" dirty="0" smtClean="0">
                  <a:latin typeface="等线 Light" panose="02010600030101010101" charset="-122"/>
                  <a:ea typeface="黑体" panose="02010609060101010101" pitchFamily="49" charset="-122"/>
                  <a:cs typeface="Times New Roman" panose="02020603050405020304"/>
                  <a:sym typeface="Times New Roman" panose="02020603050405020304"/>
                </a:rPr>
                <a:t>有向加权图</a:t>
              </a:r>
              <a:r>
                <a:rPr lang="en-US" altLang="zh-CN" sz="2000" kern="100" dirty="0" smtClean="0">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a:rPr>
                <a:t>G</a:t>
              </a:r>
              <a:endParaRPr lang="en-US" altLang="zh-CN" sz="2000" kern="100" dirty="0">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65759" y="5084447"/>
            <a:ext cx="11247119" cy="1143633"/>
          </a:xfrm>
          <a:prstGeom prst="rect">
            <a:avLst/>
          </a:prstGeom>
          <a:solidFill>
            <a:schemeClr val="bg1">
              <a:lumMod val="95000"/>
            </a:schemeClr>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299200" y="815160"/>
            <a:ext cx="5313679" cy="4203880"/>
          </a:xfrm>
          <a:prstGeom prst="rect">
            <a:avLst/>
          </a:prstGeom>
          <a:solidFill>
            <a:schemeClr val="bg1">
              <a:lumMod val="95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75920" y="815160"/>
            <a:ext cx="5933440" cy="4203880"/>
          </a:xfrm>
          <a:prstGeom prst="rect">
            <a:avLst/>
          </a:prstGeom>
          <a:solidFill>
            <a:schemeClr val="bg1">
              <a:lumMod val="95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p:pic>
        <p:nvPicPr>
          <p:cNvPr id="2" name="图片 1"/>
          <p:cNvPicPr>
            <a:picLocks noChangeAspect="1"/>
          </p:cNvPicPr>
          <p:nvPr/>
        </p:nvPicPr>
        <p:blipFill>
          <a:blip r:embed="rId3"/>
          <a:stretch>
            <a:fillRect/>
          </a:stretch>
        </p:blipFill>
        <p:spPr>
          <a:xfrm>
            <a:off x="501015" y="1302385"/>
            <a:ext cx="5671185" cy="3130550"/>
          </a:xfrm>
          <a:prstGeom prst="rect">
            <a:avLst/>
          </a:prstGeom>
          <a:noFill/>
        </p:spPr>
      </p:pic>
      <p:pic>
        <p:nvPicPr>
          <p:cNvPr id="6" name="图片 5"/>
          <p:cNvPicPr>
            <a:picLocks noChangeAspect="1"/>
          </p:cNvPicPr>
          <p:nvPr>
            <p:custDataLst>
              <p:tags r:id="rId1"/>
            </p:custDataLst>
          </p:nvPr>
        </p:nvPicPr>
        <p:blipFill>
          <a:blip r:embed="rId4"/>
          <a:stretch>
            <a:fillRect/>
          </a:stretch>
        </p:blipFill>
        <p:spPr>
          <a:xfrm>
            <a:off x="6421755" y="946150"/>
            <a:ext cx="5125085" cy="3974465"/>
          </a:xfrm>
          <a:prstGeom prst="rect">
            <a:avLst/>
          </a:prstGeom>
        </p:spPr>
      </p:pic>
      <mc:AlternateContent xmlns:mc="http://schemas.openxmlformats.org/markup-compatibility/2006" xmlns:a14="http://schemas.microsoft.com/office/drawing/2010/main">
        <mc:Choice Requires="a14">
          <p:sp>
            <p:nvSpPr>
              <p:cNvPr id="100" name="文本框 99"/>
              <p:cNvSpPr txBox="1"/>
              <p:nvPr/>
            </p:nvSpPr>
            <p:spPr>
              <a:xfrm>
                <a:off x="599440" y="5208270"/>
                <a:ext cx="10845800" cy="896620"/>
              </a:xfrm>
              <a:prstGeom prst="rect">
                <a:avLst/>
              </a:prstGeom>
              <a:noFill/>
              <a:ln w="9525">
                <a:noFill/>
              </a:ln>
            </p:spPr>
            <p:txBody>
              <a:bodyPr wrap="square">
                <a:noAutofit/>
              </a:bodyPr>
              <a:lstStyle/>
              <a:p>
                <a:pPr indent="0"/>
                <a:r>
                  <a:rPr lang="zh-CN" altLang="en-US" b="1" dirty="0" smtClean="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复杂度：</a:t>
                </a:r>
                <a:r>
                  <a:rPr lang="zh-CN" b="0" dirty="0" smtClean="0">
                    <a:latin typeface="微软雅黑" panose="020B0503020204020204" pitchFamily="34" charset="-122"/>
                    <a:ea typeface="微软雅黑" panose="020B0503020204020204" pitchFamily="34" charset="-122"/>
                    <a:cs typeface="微软雅黑" panose="020B0503020204020204" pitchFamily="34" charset="-122"/>
                  </a:rPr>
                  <a:t>当</a:t>
                </a:r>
                <a:r>
                  <a:rPr lang="zh-CN" b="0" dirty="0">
                    <a:latin typeface="微软雅黑" panose="020B0503020204020204" pitchFamily="34" charset="-122"/>
                    <a:ea typeface="微软雅黑" panose="020B0503020204020204" pitchFamily="34" charset="-122"/>
                    <a:cs typeface="微软雅黑" panose="020B0503020204020204" pitchFamily="34" charset="-122"/>
                  </a:rPr>
                  <a:t>采用邻接矩阵存储图时，</a:t>
                </a:r>
                <a:r>
                  <a:rPr lang="en-US" b="0" dirty="0">
                    <a:latin typeface="微软雅黑" panose="020B0503020204020204" pitchFamily="34" charset="-122"/>
                    <a:ea typeface="微软雅黑" panose="020B0503020204020204" pitchFamily="34" charset="-122"/>
                    <a:cs typeface="微软雅黑" panose="020B0503020204020204" pitchFamily="34" charset="-122"/>
                  </a:rPr>
                  <a:t>Dijkstra</a:t>
                </a:r>
                <a:r>
                  <a:rPr lang="zh-CN" b="0" dirty="0">
                    <a:latin typeface="微软雅黑" panose="020B0503020204020204" pitchFamily="34" charset="-122"/>
                    <a:ea typeface="微软雅黑" panose="020B0503020204020204" pitchFamily="34" charset="-122"/>
                    <a:cs typeface="微软雅黑" panose="020B0503020204020204" pitchFamily="34" charset="-122"/>
                  </a:rPr>
                  <a:t>算法的时间复杂度分析如下：设图中顶点数为</a:t>
                </a:r>
                <a14:m>
                  <m:oMath xmlns:m="http://schemas.openxmlformats.org/officeDocument/2006/math">
                    <m:r>
                      <a:rPr lang="en-US" altLang="zh-CN" b="0" i="1">
                        <a:latin typeface="Cambria Math" panose="02040503050406030204" charset="0"/>
                        <a:ea typeface="微软雅黑" panose="020B0503020204020204" pitchFamily="34" charset="-122"/>
                        <a:cs typeface="Cambria Math" panose="02040503050406030204" charset="0"/>
                      </a:rPr>
                      <m:t>|</m:t>
                    </m:r>
                    <m:r>
                      <a:rPr lang="en-US" altLang="zh-CN" b="0" i="1">
                        <a:latin typeface="Cambria Math" panose="02040503050406030204" charset="0"/>
                        <a:ea typeface="微软雅黑" panose="020B0503020204020204" pitchFamily="34" charset="-122"/>
                        <a:cs typeface="Cambria Math" panose="02040503050406030204" charset="0"/>
                      </a:rPr>
                      <m:t>𝑉</m:t>
                    </m:r>
                    <m:r>
                      <a:rPr lang="en-US" altLang="zh-CN" b="0" i="1">
                        <a:latin typeface="Cambria Math" panose="02040503050406030204" charset="0"/>
                        <a:ea typeface="微软雅黑" panose="020B0503020204020204" pitchFamily="34" charset="-122"/>
                        <a:cs typeface="Cambria Math" panose="02040503050406030204" charset="0"/>
                      </a:rPr>
                      <m:t>|</m:t>
                    </m:r>
                  </m:oMath>
                </a14:m>
                <a:r>
                  <a:rPr lang="zh-CN" b="0" dirty="0">
                    <a:latin typeface="微软雅黑" panose="020B0503020204020204" pitchFamily="34" charset="-122"/>
                    <a:ea typeface="微软雅黑" panose="020B0503020204020204" pitchFamily="34" charset="-122"/>
                    <a:cs typeface="微软雅黑" panose="020B0503020204020204" pitchFamily="34" charset="-122"/>
                  </a:rPr>
                  <a:t>，则第一个</a:t>
                </a:r>
                <a:r>
                  <a:rPr lang="en-US" b="0" dirty="0">
                    <a:latin typeface="微软雅黑" panose="020B0503020204020204" pitchFamily="34" charset="-122"/>
                    <a:ea typeface="微软雅黑" panose="020B0503020204020204" pitchFamily="34" charset="-122"/>
                    <a:cs typeface="微软雅黑" panose="020B0503020204020204" pitchFamily="34" charset="-122"/>
                  </a:rPr>
                  <a:t>for</a:t>
                </a:r>
                <a:r>
                  <a:rPr lang="zh-CN" b="0" dirty="0">
                    <a:latin typeface="微软雅黑" panose="020B0503020204020204" pitchFamily="34" charset="-122"/>
                    <a:ea typeface="微软雅黑" panose="020B0503020204020204" pitchFamily="34" charset="-122"/>
                    <a:cs typeface="微软雅黑" panose="020B0503020204020204" pitchFamily="34" charset="-122"/>
                  </a:rPr>
                  <a:t>循环的时间复杂度为</a:t>
                </a:r>
                <a14:m>
                  <m:oMath xmlns:m="http://schemas.openxmlformats.org/officeDocument/2006/math">
                    <m:r>
                      <a:rPr lang="en-US" altLang="zh-CN" b="0" i="1">
                        <a:latin typeface="Cambria Math" panose="02040503050406030204" charset="0"/>
                        <a:ea typeface="微软雅黑" panose="020B0503020204020204" pitchFamily="34" charset="-122"/>
                        <a:cs typeface="Cambria Math" panose="02040503050406030204" charset="0"/>
                      </a:rPr>
                      <m:t>𝑂</m:t>
                    </m:r>
                    <m:r>
                      <a:rPr lang="en-US" altLang="zh-CN" b="0" i="1">
                        <a:latin typeface="Cambria Math" panose="02040503050406030204" charset="0"/>
                        <a:ea typeface="微软雅黑" panose="020B0503020204020204" pitchFamily="34" charset="-122"/>
                        <a:cs typeface="Cambria Math" panose="02040503050406030204" charset="0"/>
                      </a:rPr>
                      <m:t>(|</m:t>
                    </m:r>
                    <m:r>
                      <a:rPr lang="en-US" altLang="zh-CN" b="0" i="1">
                        <a:latin typeface="Cambria Math" panose="02040503050406030204" charset="0"/>
                        <a:ea typeface="微软雅黑" panose="020B0503020204020204" pitchFamily="34" charset="-122"/>
                        <a:cs typeface="Cambria Math" panose="02040503050406030204" charset="0"/>
                      </a:rPr>
                      <m:t>𝑉</m:t>
                    </m:r>
                    <m:r>
                      <a:rPr lang="en-US" altLang="zh-CN" b="0" i="1">
                        <a:latin typeface="Cambria Math" panose="02040503050406030204" charset="0"/>
                        <a:ea typeface="微软雅黑" panose="020B0503020204020204" pitchFamily="34" charset="-122"/>
                        <a:cs typeface="Cambria Math" panose="02040503050406030204" charset="0"/>
                      </a:rPr>
                      <m:t>|)</m:t>
                    </m:r>
                  </m:oMath>
                </a14:m>
                <a:r>
                  <a:rPr lang="zh-CN" b="0" dirty="0">
                    <a:latin typeface="微软雅黑" panose="020B0503020204020204" pitchFamily="34" charset="-122"/>
                    <a:ea typeface="微软雅黑" panose="020B0503020204020204" pitchFamily="34" charset="-122"/>
                    <a:cs typeface="微软雅黑" panose="020B0503020204020204" pitchFamily="34" charset="-122"/>
                  </a:rPr>
                  <a:t>，第二个</a:t>
                </a:r>
                <a:r>
                  <a:rPr lang="en-US" b="0" dirty="0">
                    <a:latin typeface="微软雅黑" panose="020B0503020204020204" pitchFamily="34" charset="-122"/>
                    <a:ea typeface="微软雅黑" panose="020B0503020204020204" pitchFamily="34" charset="-122"/>
                    <a:cs typeface="微软雅黑" panose="020B0503020204020204" pitchFamily="34" charset="-122"/>
                  </a:rPr>
                  <a:t>for</a:t>
                </a:r>
                <a:r>
                  <a:rPr lang="zh-CN" b="0" dirty="0">
                    <a:latin typeface="微软雅黑" panose="020B0503020204020204" pitchFamily="34" charset="-122"/>
                    <a:ea typeface="微软雅黑" panose="020B0503020204020204" pitchFamily="34" charset="-122"/>
                    <a:cs typeface="微软雅黑" panose="020B0503020204020204" pitchFamily="34" charset="-122"/>
                  </a:rPr>
                  <a:t>循环一共进行</a:t>
                </a:r>
                <a14:m>
                  <m:oMath xmlns:m="http://schemas.openxmlformats.org/officeDocument/2006/math">
                    <m:r>
                      <a:rPr lang="en-US" altLang="zh-CN" b="0" i="1">
                        <a:latin typeface="Cambria Math" panose="02040503050406030204" charset="0"/>
                        <a:ea typeface="微软雅黑" panose="020B0503020204020204" pitchFamily="34" charset="-122"/>
                        <a:cs typeface="Cambria Math" panose="02040503050406030204" charset="0"/>
                      </a:rPr>
                      <m:t>|</m:t>
                    </m:r>
                    <m:r>
                      <a:rPr lang="en-US" altLang="zh-CN" b="0" i="1">
                        <a:latin typeface="Cambria Math" panose="02040503050406030204" charset="0"/>
                        <a:ea typeface="微软雅黑" panose="020B0503020204020204" pitchFamily="34" charset="-122"/>
                        <a:cs typeface="Cambria Math" panose="02040503050406030204" charset="0"/>
                      </a:rPr>
                      <m:t>𝑉</m:t>
                    </m:r>
                    <m:r>
                      <a:rPr lang="en-US" altLang="zh-CN" b="0" i="1">
                        <a:latin typeface="Cambria Math" panose="02040503050406030204" charset="0"/>
                        <a:ea typeface="微软雅黑" panose="020B0503020204020204" pitchFamily="34" charset="-122"/>
                        <a:cs typeface="Cambria Math" panose="02040503050406030204" charset="0"/>
                      </a:rPr>
                      <m:t>|−1</m:t>
                    </m:r>
                  </m:oMath>
                </a14:m>
                <a:r>
                  <a:rPr lang="zh-CN" b="0" dirty="0">
                    <a:latin typeface="微软雅黑" panose="020B0503020204020204" pitchFamily="34" charset="-122"/>
                    <a:ea typeface="微软雅黑" panose="020B0503020204020204" pitchFamily="34" charset="-122"/>
                    <a:cs typeface="微软雅黑" panose="020B0503020204020204" pitchFamily="34" charset="-122"/>
                  </a:rPr>
                  <a:t>次，每次执行时间为</a:t>
                </a:r>
                <a14:m>
                  <m:oMath xmlns:m="http://schemas.openxmlformats.org/officeDocument/2006/math">
                    <m:r>
                      <a:rPr lang="en-US" altLang="zh-CN" b="0" i="1">
                        <a:latin typeface="Cambria Math" panose="02040503050406030204" charset="0"/>
                        <a:ea typeface="微软雅黑" panose="020B0503020204020204" pitchFamily="34" charset="-122"/>
                        <a:cs typeface="Cambria Math" panose="02040503050406030204" charset="0"/>
                      </a:rPr>
                      <m:t>𝑂</m:t>
                    </m:r>
                    <m:r>
                      <a:rPr lang="en-US" altLang="zh-CN" b="0" i="1">
                        <a:latin typeface="Cambria Math" panose="02040503050406030204" charset="0"/>
                        <a:ea typeface="微软雅黑" panose="020B0503020204020204" pitchFamily="34" charset="-122"/>
                        <a:cs typeface="Cambria Math" panose="02040503050406030204" charset="0"/>
                      </a:rPr>
                      <m:t>(|</m:t>
                    </m:r>
                    <m:r>
                      <a:rPr lang="en-US" altLang="zh-CN" b="0" i="1">
                        <a:latin typeface="Cambria Math" panose="02040503050406030204" charset="0"/>
                        <a:ea typeface="微软雅黑" panose="020B0503020204020204" pitchFamily="34" charset="-122"/>
                        <a:cs typeface="Cambria Math" panose="02040503050406030204" charset="0"/>
                      </a:rPr>
                      <m:t>𝑉</m:t>
                    </m:r>
                    <m:r>
                      <a:rPr lang="en-US" altLang="zh-CN" b="0" i="1">
                        <a:latin typeface="Cambria Math" panose="02040503050406030204" charset="0"/>
                        <a:ea typeface="微软雅黑" panose="020B0503020204020204" pitchFamily="34" charset="-122"/>
                        <a:cs typeface="Cambria Math" panose="02040503050406030204" charset="0"/>
                      </a:rPr>
                      <m:t>|)</m:t>
                    </m:r>
                  </m:oMath>
                </a14:m>
                <a:r>
                  <a:rPr lang="zh-CN" b="0" dirty="0">
                    <a:latin typeface="微软雅黑" panose="020B0503020204020204" pitchFamily="34" charset="-122"/>
                    <a:ea typeface="微软雅黑" panose="020B0503020204020204" pitchFamily="34" charset="-122"/>
                    <a:cs typeface="微软雅黑" panose="020B0503020204020204" pitchFamily="34" charset="-122"/>
                  </a:rPr>
                  <a:t>，所以总的时间复杂度为</a:t>
                </a:r>
                <a14:m>
                  <m:oMath xmlns:m="http://schemas.openxmlformats.org/officeDocument/2006/math">
                    <m:r>
                      <a:rPr lang="en-US" altLang="zh-CN" b="0" i="1">
                        <a:latin typeface="Cambria Math" panose="02040503050406030204" charset="0"/>
                        <a:ea typeface="微软雅黑" panose="020B0503020204020204" pitchFamily="34" charset="-122"/>
                        <a:cs typeface="Cambria Math" panose="02040503050406030204" charset="0"/>
                      </a:rPr>
                      <m:t>𝑂</m:t>
                    </m:r>
                    <m:r>
                      <a:rPr lang="en-US" altLang="zh-CN" b="0" i="1">
                        <a:latin typeface="Cambria Math" panose="02040503050406030204" charset="0"/>
                        <a:ea typeface="微软雅黑" panose="020B0503020204020204" pitchFamily="34" charset="-122"/>
                        <a:cs typeface="Cambria Math" panose="02040503050406030204" charset="0"/>
                      </a:rPr>
                      <m:t>(</m:t>
                    </m:r>
                    <m:sSup>
                      <m:sSupPr>
                        <m:ctrlPr>
                          <a:rPr lang="en-US" altLang="zh-CN" b="0" i="1">
                            <a:latin typeface="Cambria Math" panose="02040503050406030204" pitchFamily="18" charset="0"/>
                            <a:ea typeface="微软雅黑" panose="020B0503020204020204" pitchFamily="34" charset="-122"/>
                            <a:cs typeface="Cambria Math" panose="02040503050406030204" charset="0"/>
                          </a:rPr>
                        </m:ctrlPr>
                      </m:sSupPr>
                      <m:e>
                        <m:r>
                          <a:rPr lang="en-US" altLang="zh-CN" b="0" i="1">
                            <a:latin typeface="Cambria Math" panose="02040503050406030204" charset="0"/>
                            <a:ea typeface="微软雅黑" panose="020B0503020204020204" pitchFamily="34" charset="-122"/>
                            <a:cs typeface="Cambria Math" panose="02040503050406030204" charset="0"/>
                          </a:rPr>
                          <m:t>|</m:t>
                        </m:r>
                        <m:r>
                          <a:rPr lang="en-US" altLang="zh-CN" b="0" i="1">
                            <a:latin typeface="Cambria Math" panose="02040503050406030204" charset="0"/>
                            <a:ea typeface="微软雅黑" panose="020B0503020204020204" pitchFamily="34" charset="-122"/>
                            <a:cs typeface="Cambria Math" panose="02040503050406030204" charset="0"/>
                          </a:rPr>
                          <m:t>𝑉</m:t>
                        </m:r>
                        <m:r>
                          <a:rPr lang="en-US" altLang="zh-CN" b="0" i="1">
                            <a:latin typeface="Cambria Math" panose="02040503050406030204" charset="0"/>
                            <a:ea typeface="微软雅黑" panose="020B0503020204020204" pitchFamily="34" charset="-122"/>
                            <a:cs typeface="Cambria Math" panose="02040503050406030204" charset="0"/>
                          </a:rPr>
                          <m:t>|</m:t>
                        </m:r>
                      </m:e>
                      <m:sup>
                        <m:r>
                          <a:rPr lang="en-US" altLang="zh-CN" b="0" i="1">
                            <a:latin typeface="Cambria Math" panose="02040503050406030204" charset="0"/>
                            <a:ea typeface="微软雅黑" panose="020B0503020204020204" pitchFamily="34" charset="-122"/>
                            <a:cs typeface="Cambria Math" panose="02040503050406030204" charset="0"/>
                          </a:rPr>
                          <m:t>2</m:t>
                        </m:r>
                      </m:sup>
                    </m:sSup>
                    <m:r>
                      <a:rPr lang="en-US" altLang="zh-CN" b="0" i="1">
                        <a:latin typeface="Cambria Math" panose="02040503050406030204" charset="0"/>
                        <a:ea typeface="微软雅黑" panose="020B0503020204020204" pitchFamily="34" charset="-122"/>
                        <a:cs typeface="Cambria Math" panose="02040503050406030204" charset="0"/>
                      </a:rPr>
                      <m:t>)</m:t>
                    </m:r>
                  </m:oMath>
                </a14:m>
                <a:r>
                  <a:rPr lang="zh-CN" b="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100" name="文本框 99"/>
              <p:cNvSpPr txBox="1">
                <a:spLocks noRot="1" noChangeAspect="1" noMove="1" noResize="1" noEditPoints="1" noAdjustHandles="1" noChangeArrowheads="1" noChangeShapeType="1" noTextEdit="1"/>
              </p:cNvSpPr>
              <p:nvPr/>
            </p:nvSpPr>
            <p:spPr>
              <a:xfrm>
                <a:off x="599440" y="5208270"/>
                <a:ext cx="10845800" cy="896620"/>
              </a:xfrm>
              <a:prstGeom prst="rect">
                <a:avLst/>
              </a:prstGeom>
              <a:blipFill rotWithShape="1">
                <a:blip r:embed="rId5"/>
                <a:stretch>
                  <a:fillRect/>
                </a:stretch>
              </a:blipFill>
              <a:ln w="9525">
                <a:noFill/>
              </a:ln>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68325" y="3312161"/>
            <a:ext cx="11055349" cy="955040"/>
          </a:xfrm>
          <a:prstGeom prst="rect">
            <a:avLst/>
          </a:prstGeom>
          <a:solidFill>
            <a:schemeClr val="accent4">
              <a:lumMod val="20000"/>
              <a:lumOff val="80000"/>
            </a:schemeClr>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84225" y="4421840"/>
            <a:ext cx="11055349" cy="1724960"/>
          </a:xfrm>
          <a:prstGeom prst="rect">
            <a:avLst/>
          </a:prstGeom>
          <a:solidFill>
            <a:schemeClr val="bg1">
              <a:lumMod val="95000"/>
            </a:schemeClr>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84225" y="1444960"/>
            <a:ext cx="11055349" cy="1724960"/>
          </a:xfrm>
          <a:prstGeom prst="rect">
            <a:avLst/>
          </a:prstGeom>
          <a:solidFill>
            <a:schemeClr val="bg1">
              <a:lumMod val="95000"/>
            </a:schemeClr>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598603"/>
            <a:ext cx="10515600" cy="518958"/>
          </a:xfrm>
        </p:spPr>
        <p:txBody>
          <a:bodyPr/>
          <a:lstStyle/>
          <a:p>
            <a:r>
              <a:rPr lang="zh-CN" altLang="en-US" dirty="0">
                <a:latin typeface="Times New Roman" panose="02020603050405020304" pitchFamily="18" charset="0"/>
                <a:cs typeface="Times New Roman" panose="02020603050405020304" pitchFamily="18" charset="0"/>
              </a:rPr>
              <a:t>Bellman-Ford</a:t>
            </a:r>
            <a:r>
              <a:rPr lang="zh-CN" altLang="en-US" dirty="0"/>
              <a:t>算法</a:t>
            </a:r>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0" name="内容占位符 9"/>
              <p:cNvSpPr>
                <a:spLocks noGrp="1"/>
              </p:cNvSpPr>
              <p:nvPr>
                <p:ph idx="11"/>
              </p:nvPr>
            </p:nvSpPr>
            <p:spPr>
              <a:xfrm>
                <a:off x="584225" y="1703070"/>
                <a:ext cx="11055350" cy="3834130"/>
              </a:xfrm>
            </p:spPr>
            <p:txBody>
              <a:bodyPr>
                <a:noAutofit/>
              </a:bodyPr>
              <a:lstStyle/>
              <a:p>
                <a:r>
                  <a:rPr lang="zh-CN" altLang="en-US" sz="2200" dirty="0">
                    <a:latin typeface="Times New Roman" panose="02020603050405020304" pitchFamily="18" charset="0"/>
                  </a:rPr>
                  <a:t>Bellman-Ford算法解决的是一般情况下的单源最短路径问题。这个算法比Dijkstr</a:t>
                </a:r>
                <a:r>
                  <a:rPr lang="zh-CN" altLang="en-US" sz="2200" dirty="0" smtClean="0">
                    <a:latin typeface="Times New Roman" panose="02020603050405020304" pitchFamily="18" charset="0"/>
                  </a:rPr>
                  <a:t>a的优势在</a:t>
                </a:r>
                <a:r>
                  <a:rPr lang="zh-CN" altLang="en-US" sz="2200" dirty="0">
                    <a:latin typeface="Times New Roman" panose="02020603050405020304" pitchFamily="18" charset="0"/>
                  </a:rPr>
                  <a:t>于边权值可以为负值。给定加权有向图</a:t>
                </a:r>
                <a14:m>
                  <m:oMath xmlns:m="http://schemas.openxmlformats.org/officeDocument/2006/math">
                    <m:r>
                      <a:rPr lang="en-US" altLang="zh-CN" sz="2200" i="1" dirty="0">
                        <a:latin typeface="Cambria Math" panose="02040503050406030204" charset="0"/>
                        <a:cs typeface="Cambria Math" panose="02040503050406030204" charset="0"/>
                        <a:sym typeface="+mn-ea"/>
                      </a:rPr>
                      <m:t>𝐺</m:t>
                    </m:r>
                    <m:r>
                      <a:rPr lang="en-US" altLang="zh-CN" sz="2200" i="1" dirty="0">
                        <a:latin typeface="Cambria Math" panose="02040503050406030204" charset="0"/>
                        <a:cs typeface="Cambria Math" panose="02040503050406030204" charset="0"/>
                        <a:sym typeface="+mn-ea"/>
                      </a:rPr>
                      <m:t>=(</m:t>
                    </m:r>
                    <m:r>
                      <a:rPr lang="en-US" altLang="zh-CN" sz="2200" i="1" dirty="0">
                        <a:latin typeface="Cambria Math" panose="02040503050406030204" charset="0"/>
                        <a:cs typeface="Cambria Math" panose="02040503050406030204" charset="0"/>
                        <a:sym typeface="+mn-ea"/>
                      </a:rPr>
                      <m:t>𝑉</m:t>
                    </m:r>
                    <m:r>
                      <a:rPr lang="en-US" altLang="zh-CN" sz="2200" i="1" dirty="0">
                        <a:latin typeface="Cambria Math" panose="02040503050406030204" charset="0"/>
                        <a:cs typeface="Cambria Math" panose="02040503050406030204" charset="0"/>
                        <a:sym typeface="+mn-ea"/>
                      </a:rPr>
                      <m:t>,</m:t>
                    </m:r>
                    <m:r>
                      <a:rPr lang="en-US" altLang="zh-CN" sz="2200" i="1" dirty="0">
                        <a:latin typeface="Cambria Math" panose="02040503050406030204" charset="0"/>
                        <a:cs typeface="Cambria Math" panose="02040503050406030204" charset="0"/>
                        <a:sym typeface="+mn-ea"/>
                      </a:rPr>
                      <m:t>𝐸</m:t>
                    </m:r>
                    <m:r>
                      <a:rPr lang="en-US" altLang="zh-CN" sz="2200" i="1" dirty="0">
                        <a:latin typeface="Cambria Math" panose="02040503050406030204" charset="0"/>
                        <a:cs typeface="Cambria Math" panose="02040503050406030204" charset="0"/>
                        <a:sym typeface="+mn-ea"/>
                      </a:rPr>
                      <m:t>)</m:t>
                    </m:r>
                  </m:oMath>
                </a14:m>
                <a:r>
                  <a:rPr lang="zh-CN" altLang="en-US" sz="2200" dirty="0">
                    <a:latin typeface="Times New Roman" panose="02020603050405020304" pitchFamily="18" charset="0"/>
                  </a:rPr>
                  <a:t>，Bellman-Ford算法返回一个bool值，以表明是否存在一个从源顶点可以到达的权值为负值的环路。如果存在这样的一个环路，则不存在解决方案；如果没有这种环路存在，算法将给出最短路径和对应的权值</a:t>
                </a:r>
                <a:r>
                  <a:rPr lang="zh-CN" altLang="en-US" sz="2200" dirty="0" smtClean="0">
                    <a:latin typeface="Times New Roman" panose="02020603050405020304" pitchFamily="18" charset="0"/>
                  </a:rPr>
                  <a:t>。</a:t>
                </a:r>
                <a:endParaRPr lang="en-US" altLang="zh-CN" sz="2200" dirty="0" smtClean="0">
                  <a:latin typeface="Times New Roman" panose="02020603050405020304" pitchFamily="18" charset="0"/>
                </a:endParaRPr>
              </a:p>
              <a:p>
                <a:endParaRPr lang="zh-CN" altLang="en-US" sz="2200" dirty="0">
                  <a:latin typeface="Times New Roman" panose="02020603050405020304" pitchFamily="18" charset="0"/>
                </a:endParaRPr>
              </a:p>
              <a:p>
                <a:r>
                  <a:rPr lang="zh-CN" altLang="en-US" sz="2200" b="1" dirty="0">
                    <a:solidFill>
                      <a:srgbClr val="002060"/>
                    </a:solidFill>
                    <a:latin typeface="Times New Roman" panose="02020603050405020304" pitchFamily="18" charset="0"/>
                  </a:rPr>
                  <a:t>核</a:t>
                </a:r>
                <a:r>
                  <a:rPr lang="zh-CN" altLang="en-US" sz="2200" b="1" dirty="0" smtClean="0">
                    <a:solidFill>
                      <a:srgbClr val="002060"/>
                    </a:solidFill>
                    <a:latin typeface="Times New Roman" panose="02020603050405020304" pitchFamily="18" charset="0"/>
                  </a:rPr>
                  <a:t>心思想：</a:t>
                </a:r>
                <a:r>
                  <a:rPr lang="zh-CN" altLang="en-US" sz="2200" dirty="0" smtClean="0">
                    <a:latin typeface="Times New Roman" panose="02020603050405020304" pitchFamily="18" charset="0"/>
                  </a:rPr>
                  <a:t>B</a:t>
                </a:r>
                <a:r>
                  <a:rPr lang="zh-CN" altLang="en-US" sz="2200" dirty="0">
                    <a:latin typeface="Times New Roman" panose="02020603050405020304" pitchFamily="18" charset="0"/>
                  </a:rPr>
                  <a:t>ellman-Ford算法通过对边进行松弛的方式渐近地求出源顶点s到其余顶点v的最短路径距离。</a:t>
                </a:r>
              </a:p>
              <a:p>
                <a:endParaRPr lang="en-US" altLang="zh-CN" sz="2200" dirty="0" smtClean="0">
                  <a:latin typeface="Times New Roman" panose="02020603050405020304" pitchFamily="18" charset="0"/>
                </a:endParaRPr>
              </a:p>
              <a:p>
                <a:r>
                  <a:rPr lang="zh-CN" altLang="en-US" sz="2200" b="1" dirty="0" smtClean="0">
                    <a:solidFill>
                      <a:srgbClr val="002060"/>
                    </a:solidFill>
                    <a:latin typeface="Times New Roman" panose="02020603050405020304" pitchFamily="18" charset="0"/>
                  </a:rPr>
                  <a:t>松</a:t>
                </a:r>
                <a:r>
                  <a:rPr lang="zh-CN" altLang="en-US" sz="2200" b="1" dirty="0">
                    <a:solidFill>
                      <a:srgbClr val="002060"/>
                    </a:solidFill>
                    <a:latin typeface="Times New Roman" panose="02020603050405020304" pitchFamily="18" charset="0"/>
                  </a:rPr>
                  <a:t>弛操作：</a:t>
                </a:r>
              </a:p>
              <a:p>
                <a:r>
                  <a:rPr lang="zh-CN" altLang="en-US" sz="2200" dirty="0">
                    <a:latin typeface="Times New Roman" panose="02020603050405020304" pitchFamily="18" charset="0"/>
                  </a:rPr>
                  <a:t>对一条边</a:t>
                </a:r>
                <a14:m>
                  <m:oMath xmlns:m="http://schemas.openxmlformats.org/officeDocument/2006/math">
                    <m:r>
                      <a:rPr lang="en-US" altLang="zh-CN" sz="2200" i="1">
                        <a:latin typeface="Cambria Math" panose="02040503050406030204" charset="0"/>
                        <a:cs typeface="Cambria Math" panose="02040503050406030204" charset="0"/>
                      </a:rPr>
                      <m:t>&lt;</m:t>
                    </m:r>
                    <m:r>
                      <a:rPr lang="en-US" altLang="zh-CN" sz="2200" i="1">
                        <a:latin typeface="Cambria Math" panose="02040503050406030204" charset="0"/>
                        <a:cs typeface="Cambria Math" panose="02040503050406030204" charset="0"/>
                      </a:rPr>
                      <m:t>𝑢</m:t>
                    </m:r>
                    <m:r>
                      <a:rPr lang="en-US" altLang="zh-CN" sz="2200" i="1">
                        <a:latin typeface="Cambria Math" panose="02040503050406030204" charset="0"/>
                        <a:cs typeface="Cambria Math" panose="02040503050406030204" charset="0"/>
                      </a:rPr>
                      <m:t>,</m:t>
                    </m:r>
                    <m:r>
                      <a:rPr lang="en-US" altLang="zh-CN" sz="2200" i="1">
                        <a:latin typeface="Cambria Math" panose="02040503050406030204" charset="0"/>
                        <a:cs typeface="Cambria Math" panose="02040503050406030204" charset="0"/>
                      </a:rPr>
                      <m:t>𝑣</m:t>
                    </m:r>
                    <m:r>
                      <a:rPr lang="en-US" altLang="zh-CN" sz="2200" i="1">
                        <a:latin typeface="Cambria Math" panose="02040503050406030204" charset="0"/>
                        <a:cs typeface="Cambria Math" panose="02040503050406030204" charset="0"/>
                      </a:rPr>
                      <m:t>&gt;</m:t>
                    </m:r>
                  </m:oMath>
                </a14:m>
                <a:r>
                  <a:rPr lang="zh-CN" altLang="en-US" sz="2200" dirty="0">
                    <a:latin typeface="Times New Roman" panose="02020603050405020304" pitchFamily="18" charset="0"/>
                  </a:rPr>
                  <a:t>的松弛过程为：从源顶点</a:t>
                </a:r>
                <a14:m>
                  <m:oMath xmlns:m="http://schemas.openxmlformats.org/officeDocument/2006/math">
                    <m:r>
                      <a:rPr lang="en-US" altLang="zh-CN" sz="2200" i="1">
                        <a:latin typeface="Cambria Math" panose="02040503050406030204" charset="0"/>
                        <a:cs typeface="Cambria Math" panose="02040503050406030204" charset="0"/>
                      </a:rPr>
                      <m:t>𝑠</m:t>
                    </m:r>
                  </m:oMath>
                </a14:m>
                <a:r>
                  <a:rPr lang="zh-CN" altLang="en-US" sz="2200" dirty="0">
                    <a:latin typeface="Times New Roman" panose="02020603050405020304" pitchFamily="18" charset="0"/>
                  </a:rPr>
                  <a:t>到顶点</a:t>
                </a:r>
                <a14:m>
                  <m:oMath xmlns:m="http://schemas.openxmlformats.org/officeDocument/2006/math">
                    <m:r>
                      <a:rPr lang="en-US" altLang="zh-CN" sz="2200" i="1">
                        <a:latin typeface="Cambria Math" panose="02040503050406030204" charset="0"/>
                        <a:cs typeface="Cambria Math" panose="02040503050406030204" charset="0"/>
                      </a:rPr>
                      <m:t>𝑢</m:t>
                    </m:r>
                  </m:oMath>
                </a14:m>
                <a:r>
                  <a:rPr lang="zh-CN" altLang="en-US" sz="2200" dirty="0">
                    <a:latin typeface="Times New Roman" panose="02020603050405020304" pitchFamily="18" charset="0"/>
                  </a:rPr>
                  <a:t>之间的最短路径距离加上顶点</a:t>
                </a:r>
                <a14:m>
                  <m:oMath xmlns:m="http://schemas.openxmlformats.org/officeDocument/2006/math">
                    <m:r>
                      <a:rPr lang="en-US" altLang="zh-CN" sz="2200" i="1">
                        <a:latin typeface="Cambria Math" panose="02040503050406030204" charset="0"/>
                        <a:cs typeface="Cambria Math" panose="02040503050406030204" charset="0"/>
                      </a:rPr>
                      <m:t>𝑢</m:t>
                    </m:r>
                  </m:oMath>
                </a14:m>
                <a:r>
                  <a:rPr lang="zh-CN" altLang="en-US" sz="2200" dirty="0">
                    <a:latin typeface="Times New Roman" panose="02020603050405020304" pitchFamily="18" charset="0"/>
                  </a:rPr>
                  <a:t>与</a:t>
                </a:r>
                <a14:m>
                  <m:oMath xmlns:m="http://schemas.openxmlformats.org/officeDocument/2006/math">
                    <m:r>
                      <a:rPr lang="en-US" altLang="zh-CN" sz="2200" i="1">
                        <a:latin typeface="Cambria Math" panose="02040503050406030204" charset="0"/>
                        <a:cs typeface="Cambria Math" panose="02040503050406030204" charset="0"/>
                      </a:rPr>
                      <m:t>𝑣</m:t>
                    </m:r>
                  </m:oMath>
                </a14:m>
                <a:r>
                  <a:rPr lang="zh-CN" altLang="en-US" sz="2200" dirty="0">
                    <a:latin typeface="Times New Roman" panose="02020603050405020304" pitchFamily="18" charset="0"/>
                  </a:rPr>
                  <a:t>之间的边权值，并与当前预计算出来的源顶点</a:t>
                </a:r>
                <a14:m>
                  <m:oMath xmlns:m="http://schemas.openxmlformats.org/officeDocument/2006/math">
                    <m:r>
                      <a:rPr lang="en-US" altLang="zh-CN" sz="2200" i="1">
                        <a:latin typeface="Cambria Math" panose="02040503050406030204" charset="0"/>
                        <a:cs typeface="Cambria Math" panose="02040503050406030204" charset="0"/>
                      </a:rPr>
                      <m:t>𝑠</m:t>
                    </m:r>
                  </m:oMath>
                </a14:m>
                <a:r>
                  <a:rPr lang="zh-CN" altLang="en-US" sz="2200" dirty="0">
                    <a:latin typeface="Times New Roman" panose="02020603050405020304" pitchFamily="18" charset="0"/>
                  </a:rPr>
                  <a:t>到</a:t>
                </a:r>
                <a14:m>
                  <m:oMath xmlns:m="http://schemas.openxmlformats.org/officeDocument/2006/math">
                    <m:r>
                      <a:rPr lang="en-US" altLang="zh-CN" sz="2200" i="1">
                        <a:latin typeface="Cambria Math" panose="02040503050406030204" charset="0"/>
                        <a:cs typeface="Cambria Math" panose="02040503050406030204" charset="0"/>
                      </a:rPr>
                      <m:t>𝑣</m:t>
                    </m:r>
                  </m:oMath>
                </a14:m>
                <a:r>
                  <a:rPr lang="zh-CN" altLang="en-US" sz="2200" dirty="0">
                    <a:latin typeface="Times New Roman" panose="02020603050405020304" pitchFamily="18" charset="0"/>
                  </a:rPr>
                  <a:t>的最短路径距离比较，如果前者更小，对</a:t>
                </a:r>
                <a14:m>
                  <m:oMath xmlns:m="http://schemas.openxmlformats.org/officeDocument/2006/math">
                    <m:r>
                      <a:rPr lang="en-US" altLang="zh-CN" sz="2200" i="1">
                        <a:latin typeface="Cambria Math" panose="02040503050406030204" charset="0"/>
                        <a:cs typeface="Cambria Math" panose="02040503050406030204" charset="0"/>
                      </a:rPr>
                      <m:t>𝑑𝑖𝑠𝑡</m:t>
                    </m:r>
                    <m:r>
                      <a:rPr lang="en-US" altLang="zh-CN" sz="2200" i="1">
                        <a:latin typeface="Cambria Math" panose="02040503050406030204" charset="0"/>
                        <a:cs typeface="Cambria Math" panose="02040503050406030204" charset="0"/>
                      </a:rPr>
                      <m:t>[</m:t>
                    </m:r>
                    <m:r>
                      <a:rPr lang="en-US" altLang="zh-CN" sz="2200" i="1">
                        <a:latin typeface="Cambria Math" panose="02040503050406030204" charset="0"/>
                        <a:cs typeface="Cambria Math" panose="02040503050406030204" charset="0"/>
                      </a:rPr>
                      <m:t>𝑣</m:t>
                    </m:r>
                    <m:r>
                      <a:rPr lang="en-US" altLang="zh-CN" sz="2200" i="1">
                        <a:latin typeface="Cambria Math" panose="02040503050406030204" charset="0"/>
                        <a:cs typeface="Cambria Math" panose="02040503050406030204" charset="0"/>
                      </a:rPr>
                      <m:t>]</m:t>
                    </m:r>
                  </m:oMath>
                </a14:m>
                <a:r>
                  <a:rPr lang="zh-CN" altLang="en-US" sz="2200" dirty="0">
                    <a:latin typeface="Times New Roman" panose="02020603050405020304" pitchFamily="18" charset="0"/>
                  </a:rPr>
                  <a:t>进行更新。</a:t>
                </a:r>
              </a:p>
            </p:txBody>
          </p:sp>
        </mc:Choice>
        <mc:Fallback xmlns="">
          <p:sp>
            <p:nvSpPr>
              <p:cNvPr id="10" name="内容占位符 9"/>
              <p:cNvSpPr>
                <a:spLocks noRot="1" noChangeAspect="1" noMove="1" noResize="1" noEditPoints="1" noAdjustHandles="1" noChangeArrowheads="1" noChangeShapeType="1" noTextEdit="1"/>
              </p:cNvSpPr>
              <p:nvPr>
                <p:ph idx="11"/>
              </p:nvPr>
            </p:nvSpPr>
            <p:spPr>
              <a:xfrm>
                <a:off x="584225" y="1703070"/>
                <a:ext cx="11055350" cy="3834130"/>
              </a:xfrm>
              <a:blipFill rotWithShape="1">
                <a:blip r:embed="rId2"/>
                <a:stretch>
                  <a:fillRect t="-149" b="-12156"/>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57200" y="5325785"/>
            <a:ext cx="10998201" cy="1020406"/>
          </a:xfrm>
          <a:prstGeom prst="rect">
            <a:avLst/>
          </a:prstGeom>
          <a:solidFill>
            <a:schemeClr val="bg1">
              <a:lumMod val="95000"/>
            </a:schemeClr>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55600" y="1117560"/>
            <a:ext cx="5527040" cy="4123095"/>
          </a:xfrm>
          <a:prstGeom prst="rect">
            <a:avLst/>
          </a:prstGeom>
          <a:solidFill>
            <a:schemeClr val="bg1">
              <a:lumMod val="95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167119" y="1455119"/>
            <a:ext cx="5176521" cy="2934001"/>
          </a:xfrm>
          <a:prstGeom prst="rect">
            <a:avLst/>
          </a:prstGeom>
          <a:solidFill>
            <a:schemeClr val="bg1">
              <a:lumMod val="95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598603"/>
            <a:ext cx="10515600" cy="518958"/>
          </a:xfrm>
        </p:spPr>
        <p:txBody>
          <a:bodyPr/>
          <a:lstStyle/>
          <a:p>
            <a:r>
              <a:rPr lang="zh-CN" altLang="en-US" dirty="0">
                <a:latin typeface="Times New Roman" panose="02020603050405020304" pitchFamily="18" charset="0"/>
                <a:cs typeface="Times New Roman" panose="02020603050405020304" pitchFamily="18" charset="0"/>
              </a:rPr>
              <a:t>Bellman-Ford</a:t>
            </a:r>
            <a:r>
              <a:rPr lang="zh-CN" altLang="en-US" dirty="0"/>
              <a:t>算法</a:t>
            </a:r>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pic>
        <p:nvPicPr>
          <p:cNvPr id="6" name="图片 5"/>
          <p:cNvPicPr>
            <a:picLocks noChangeAspect="1"/>
          </p:cNvPicPr>
          <p:nvPr/>
        </p:nvPicPr>
        <p:blipFill>
          <a:blip r:embed="rId2"/>
          <a:stretch>
            <a:fillRect/>
          </a:stretch>
        </p:blipFill>
        <p:spPr>
          <a:xfrm>
            <a:off x="481330" y="1192530"/>
            <a:ext cx="5242560" cy="3973195"/>
          </a:xfrm>
          <a:prstGeom prst="rect">
            <a:avLst/>
          </a:prstGeom>
        </p:spPr>
      </p:pic>
      <p:pic>
        <p:nvPicPr>
          <p:cNvPr id="7" name="图片 6"/>
          <p:cNvPicPr>
            <a:picLocks noChangeAspect="1"/>
          </p:cNvPicPr>
          <p:nvPr/>
        </p:nvPicPr>
        <p:blipFill>
          <a:blip r:embed="rId3"/>
          <a:stretch>
            <a:fillRect/>
          </a:stretch>
        </p:blipFill>
        <p:spPr>
          <a:xfrm>
            <a:off x="6353175" y="1656715"/>
            <a:ext cx="4793615" cy="2574290"/>
          </a:xfrm>
          <a:prstGeom prst="rect">
            <a:avLst/>
          </a:prstGeom>
        </p:spPr>
      </p:pic>
      <mc:AlternateContent xmlns:mc="http://schemas.openxmlformats.org/markup-compatibility/2006" xmlns:a14="http://schemas.microsoft.com/office/drawing/2010/main">
        <mc:Choice Requires="a14">
          <p:sp>
            <p:nvSpPr>
              <p:cNvPr id="100" name="文本框 99"/>
              <p:cNvSpPr txBox="1"/>
              <p:nvPr/>
            </p:nvSpPr>
            <p:spPr>
              <a:xfrm>
                <a:off x="584200" y="5393055"/>
                <a:ext cx="10770235" cy="942975"/>
              </a:xfrm>
              <a:prstGeom prst="rect">
                <a:avLst/>
              </a:prstGeom>
              <a:noFill/>
              <a:ln w="9525">
                <a:noFill/>
              </a:ln>
            </p:spPr>
            <p:txBody>
              <a:bodyPr wrap="square">
                <a:spAutoFit/>
              </a:bodyPr>
              <a:lstStyle/>
              <a:p>
                <a:pPr indent="0"/>
                <a:r>
                  <a:rPr lang="zh-CN" b="1" dirty="0" smtClean="0">
                    <a:solidFill>
                      <a:srgbClr val="002060"/>
                    </a:solidFill>
                    <a:latin typeface="Times New Roman" panose="02020603050405020304" pitchFamily="18" charset="0"/>
                    <a:ea typeface="微软雅黑" panose="020B0503020204020204" pitchFamily="34" charset="-122"/>
                  </a:rPr>
                  <a:t>复</a:t>
                </a:r>
                <a:r>
                  <a:rPr lang="zh-CN" b="1" dirty="0">
                    <a:solidFill>
                      <a:srgbClr val="002060"/>
                    </a:solidFill>
                    <a:latin typeface="Times New Roman" panose="02020603050405020304" pitchFamily="18" charset="0"/>
                    <a:ea typeface="微软雅黑" panose="020B0503020204020204" pitchFamily="34" charset="-122"/>
                  </a:rPr>
                  <a:t>杂度：</a:t>
                </a:r>
                <a:r>
                  <a:rPr lang="zh-CN" b="0" dirty="0">
                    <a:solidFill>
                      <a:srgbClr val="000000"/>
                    </a:solidFill>
                    <a:latin typeface="Times New Roman" panose="02020603050405020304" pitchFamily="18" charset="0"/>
                    <a:ea typeface="微软雅黑" panose="020B0503020204020204" pitchFamily="34" charset="-122"/>
                  </a:rPr>
                  <a:t>算法初始化阶段时间复杂度为</a:t>
                </a:r>
                <a14:m>
                  <m:oMath xmlns:m="http://schemas.openxmlformats.org/officeDocument/2006/math">
                    <m:r>
                      <a:rPr lang="en-US" altLang="zh-CN" b="0" i="1">
                        <a:latin typeface="Cambria Math" panose="02040503050406030204" charset="0"/>
                        <a:ea typeface="微软雅黑" panose="020B0503020204020204" pitchFamily="34" charset="-122"/>
                        <a:cs typeface="Cambria Math" panose="02040503050406030204" charset="0"/>
                      </a:rPr>
                      <m:t>𝑂</m:t>
                    </m:r>
                    <m:r>
                      <a:rPr lang="en-US" altLang="zh-CN" b="0" i="1">
                        <a:latin typeface="Cambria Math" panose="02040503050406030204" charset="0"/>
                        <a:ea typeface="微软雅黑" panose="020B0503020204020204" pitchFamily="34" charset="-122"/>
                        <a:cs typeface="Cambria Math" panose="02040503050406030204" charset="0"/>
                      </a:rPr>
                      <m:t>(|</m:t>
                    </m:r>
                    <m:r>
                      <a:rPr lang="en-US" altLang="zh-CN" b="0" i="1">
                        <a:latin typeface="Cambria Math" panose="02040503050406030204" charset="0"/>
                        <a:ea typeface="微软雅黑" panose="020B0503020204020204" pitchFamily="34" charset="-122"/>
                        <a:cs typeface="Cambria Math" panose="02040503050406030204" charset="0"/>
                      </a:rPr>
                      <m:t>𝑉</m:t>
                    </m:r>
                    <m:r>
                      <a:rPr lang="en-US" altLang="zh-CN" b="0" i="1">
                        <a:latin typeface="Cambria Math" panose="02040503050406030204" charset="0"/>
                        <a:ea typeface="微软雅黑" panose="020B0503020204020204" pitchFamily="34" charset="-122"/>
                        <a:cs typeface="Cambria Math" panose="02040503050406030204" charset="0"/>
                      </a:rPr>
                      <m:t>|)</m:t>
                    </m:r>
                  </m:oMath>
                </a14:m>
                <a:r>
                  <a:rPr lang="zh-CN" b="0" dirty="0">
                    <a:solidFill>
                      <a:srgbClr val="000000"/>
                    </a:solidFill>
                    <a:latin typeface="Times New Roman" panose="02020603050405020304" pitchFamily="18" charset="0"/>
                    <a:ea typeface="微软雅黑" panose="020B0503020204020204" pitchFamily="34" charset="-122"/>
                  </a:rPr>
                  <a:t>，算法执行三重循环循环，每重循环的时间复杂度为</a:t>
                </a:r>
                <a14:m>
                  <m:oMath xmlns:m="http://schemas.openxmlformats.org/officeDocument/2006/math">
                    <m:r>
                      <a:rPr lang="en-US" altLang="zh-CN" b="0" i="1">
                        <a:latin typeface="Cambria Math" panose="02040503050406030204" charset="0"/>
                        <a:ea typeface="微软雅黑" panose="020B0503020204020204" pitchFamily="34" charset="-122"/>
                        <a:cs typeface="Cambria Math" panose="02040503050406030204" charset="0"/>
                      </a:rPr>
                      <m:t>𝑂</m:t>
                    </m:r>
                    <m:r>
                      <a:rPr lang="en-US" altLang="zh-CN" b="0" i="1">
                        <a:latin typeface="Cambria Math" panose="02040503050406030204" charset="0"/>
                        <a:ea typeface="微软雅黑" panose="020B0503020204020204" pitchFamily="34" charset="-122"/>
                        <a:cs typeface="Cambria Math" panose="02040503050406030204" charset="0"/>
                      </a:rPr>
                      <m:t>(|</m:t>
                    </m:r>
                    <m:r>
                      <a:rPr lang="en-US" altLang="zh-CN" b="0" i="1">
                        <a:latin typeface="Cambria Math" panose="02040503050406030204" charset="0"/>
                        <a:ea typeface="微软雅黑" panose="020B0503020204020204" pitchFamily="34" charset="-122"/>
                        <a:cs typeface="Cambria Math" panose="02040503050406030204" charset="0"/>
                      </a:rPr>
                      <m:t>𝑉</m:t>
                    </m:r>
                    <m:r>
                      <a:rPr lang="en-US" altLang="zh-CN" b="0" i="1">
                        <a:latin typeface="Cambria Math" panose="02040503050406030204" charset="0"/>
                        <a:ea typeface="微软雅黑" panose="020B0503020204020204" pitchFamily="34" charset="-122"/>
                        <a:cs typeface="Cambria Math" panose="02040503050406030204" charset="0"/>
                      </a:rPr>
                      <m:t>|)</m:t>
                    </m:r>
                  </m:oMath>
                </a14:m>
                <a:r>
                  <a:rPr lang="zh-CN" b="0" dirty="0">
                    <a:solidFill>
                      <a:srgbClr val="000000"/>
                    </a:solidFill>
                    <a:latin typeface="Times New Roman" panose="02020603050405020304" pitchFamily="18" charset="0"/>
                    <a:ea typeface="微软雅黑" panose="020B0503020204020204" pitchFamily="34" charset="-122"/>
                  </a:rPr>
                  <a:t>，因此执行三重循环的总复杂度为</a:t>
                </a:r>
                <a14:m>
                  <m:oMath xmlns:m="http://schemas.openxmlformats.org/officeDocument/2006/math">
                    <m:r>
                      <a:rPr lang="en-US" altLang="zh-CN" b="0" i="1">
                        <a:latin typeface="Cambria Math" panose="02040503050406030204" charset="0"/>
                        <a:ea typeface="微软雅黑" panose="020B0503020204020204" pitchFamily="34" charset="-122"/>
                        <a:cs typeface="Cambria Math" panose="02040503050406030204" charset="0"/>
                      </a:rPr>
                      <m:t>𝑂</m:t>
                    </m:r>
                    <m:r>
                      <a:rPr lang="en-US" altLang="zh-CN" b="0" i="1">
                        <a:latin typeface="Cambria Math" panose="02040503050406030204" charset="0"/>
                        <a:ea typeface="微软雅黑" panose="020B0503020204020204" pitchFamily="34" charset="-122"/>
                        <a:cs typeface="Cambria Math" panose="02040503050406030204" charset="0"/>
                      </a:rPr>
                      <m:t>(</m:t>
                    </m:r>
                    <m:sSup>
                      <m:sSupPr>
                        <m:ctrlPr>
                          <a:rPr lang="en-US" altLang="zh-CN" b="0" i="1">
                            <a:latin typeface="Cambria Math" panose="02040503050406030204" pitchFamily="18" charset="0"/>
                            <a:ea typeface="微软雅黑" panose="020B0503020204020204" pitchFamily="34" charset="-122"/>
                            <a:cs typeface="Cambria Math" panose="02040503050406030204" charset="0"/>
                          </a:rPr>
                        </m:ctrlPr>
                      </m:sSupPr>
                      <m:e>
                        <m:r>
                          <a:rPr lang="en-US" altLang="zh-CN" b="0" i="1">
                            <a:latin typeface="Cambria Math" panose="02040503050406030204" charset="0"/>
                            <a:ea typeface="微软雅黑" panose="020B0503020204020204" pitchFamily="34" charset="-122"/>
                            <a:cs typeface="Cambria Math" panose="02040503050406030204" charset="0"/>
                          </a:rPr>
                          <m:t>|</m:t>
                        </m:r>
                        <m:r>
                          <a:rPr lang="en-US" altLang="zh-CN" b="0" i="1">
                            <a:latin typeface="Cambria Math" panose="02040503050406030204" charset="0"/>
                            <a:ea typeface="微软雅黑" panose="020B0503020204020204" pitchFamily="34" charset="-122"/>
                            <a:cs typeface="Cambria Math" panose="02040503050406030204" charset="0"/>
                          </a:rPr>
                          <m:t>𝑉</m:t>
                        </m:r>
                        <m:r>
                          <a:rPr lang="en-US" altLang="zh-CN" b="0" i="1">
                            <a:latin typeface="Cambria Math" panose="02040503050406030204" charset="0"/>
                            <a:ea typeface="微软雅黑" panose="020B0503020204020204" pitchFamily="34" charset="-122"/>
                            <a:cs typeface="Cambria Math" panose="02040503050406030204" charset="0"/>
                          </a:rPr>
                          <m:t>|</m:t>
                        </m:r>
                      </m:e>
                      <m:sup>
                        <m:r>
                          <a:rPr lang="en-US" altLang="zh-CN" b="0" i="1">
                            <a:latin typeface="Cambria Math" panose="02040503050406030204" charset="0"/>
                            <a:ea typeface="微软雅黑" panose="020B0503020204020204" pitchFamily="34" charset="-122"/>
                            <a:cs typeface="Cambria Math" panose="02040503050406030204" charset="0"/>
                          </a:rPr>
                          <m:t>3</m:t>
                        </m:r>
                      </m:sup>
                    </m:sSup>
                    <m:r>
                      <a:rPr lang="en-US" altLang="zh-CN" b="0" i="1">
                        <a:latin typeface="Cambria Math" panose="02040503050406030204" charset="0"/>
                        <a:ea typeface="微软雅黑" panose="020B0503020204020204" pitchFamily="34" charset="-122"/>
                        <a:cs typeface="Cambria Math" panose="02040503050406030204" charset="0"/>
                      </a:rPr>
                      <m:t>)</m:t>
                    </m:r>
                  </m:oMath>
                </a14:m>
                <a:r>
                  <a:rPr lang="zh-CN" b="0" dirty="0">
                    <a:solidFill>
                      <a:srgbClr val="000000"/>
                    </a:solidFill>
                    <a:latin typeface="Times New Roman" panose="02020603050405020304" pitchFamily="18" charset="0"/>
                    <a:ea typeface="微软雅黑" panose="020B0503020204020204" pitchFamily="34" charset="-122"/>
                  </a:rPr>
                  <a:t>。算法检测是否存在权值为负值的环路需要遍历整个图，时间复杂度为</a:t>
                </a:r>
                <a14:m>
                  <m:oMath xmlns:m="http://schemas.openxmlformats.org/officeDocument/2006/math">
                    <m:r>
                      <a:rPr lang="en-US" altLang="zh-CN" b="0" i="1">
                        <a:latin typeface="Cambria Math" panose="02040503050406030204" charset="0"/>
                        <a:ea typeface="微软雅黑" panose="020B0503020204020204" pitchFamily="34" charset="-122"/>
                        <a:cs typeface="Cambria Math" panose="02040503050406030204" charset="0"/>
                      </a:rPr>
                      <m:t>𝑂</m:t>
                    </m:r>
                    <m:r>
                      <a:rPr lang="en-US" altLang="zh-CN" b="0" i="1">
                        <a:latin typeface="Cambria Math" panose="02040503050406030204" charset="0"/>
                        <a:ea typeface="微软雅黑" panose="020B0503020204020204" pitchFamily="34" charset="-122"/>
                        <a:cs typeface="Cambria Math" panose="02040503050406030204" charset="0"/>
                      </a:rPr>
                      <m:t>(</m:t>
                    </m:r>
                    <m:sSup>
                      <m:sSupPr>
                        <m:ctrlPr>
                          <a:rPr lang="en-US" altLang="zh-CN" b="0" i="1">
                            <a:latin typeface="Cambria Math" panose="02040503050406030204" pitchFamily="18" charset="0"/>
                            <a:ea typeface="微软雅黑" panose="020B0503020204020204" pitchFamily="34" charset="-122"/>
                            <a:cs typeface="Cambria Math" panose="02040503050406030204" charset="0"/>
                          </a:rPr>
                        </m:ctrlPr>
                      </m:sSupPr>
                      <m:e>
                        <m:r>
                          <a:rPr lang="en-US" altLang="zh-CN" b="0" i="1">
                            <a:latin typeface="Cambria Math" panose="02040503050406030204" charset="0"/>
                            <a:ea typeface="微软雅黑" panose="020B0503020204020204" pitchFamily="34" charset="-122"/>
                            <a:cs typeface="Cambria Math" panose="02040503050406030204" charset="0"/>
                          </a:rPr>
                          <m:t>|</m:t>
                        </m:r>
                        <m:r>
                          <a:rPr lang="en-US" altLang="zh-CN" b="0" i="1">
                            <a:latin typeface="Cambria Math" panose="02040503050406030204" charset="0"/>
                            <a:ea typeface="微软雅黑" panose="020B0503020204020204" pitchFamily="34" charset="-122"/>
                            <a:cs typeface="Cambria Math" panose="02040503050406030204" charset="0"/>
                          </a:rPr>
                          <m:t>𝑉</m:t>
                        </m:r>
                        <m:r>
                          <a:rPr lang="en-US" altLang="zh-CN" b="0" i="1">
                            <a:latin typeface="Cambria Math" panose="02040503050406030204" charset="0"/>
                            <a:ea typeface="微软雅黑" panose="020B0503020204020204" pitchFamily="34" charset="-122"/>
                            <a:cs typeface="Cambria Math" panose="02040503050406030204" charset="0"/>
                          </a:rPr>
                          <m:t>|</m:t>
                        </m:r>
                      </m:e>
                      <m:sup>
                        <m:r>
                          <a:rPr lang="en-US" altLang="zh-CN" b="0" i="1">
                            <a:latin typeface="Cambria Math" panose="02040503050406030204" charset="0"/>
                            <a:ea typeface="微软雅黑" panose="020B0503020204020204" pitchFamily="34" charset="-122"/>
                            <a:cs typeface="Cambria Math" panose="02040503050406030204" charset="0"/>
                          </a:rPr>
                          <m:t>2</m:t>
                        </m:r>
                      </m:sup>
                    </m:sSup>
                    <m:r>
                      <a:rPr lang="en-US" altLang="zh-CN" b="0" i="1">
                        <a:latin typeface="Cambria Math" panose="02040503050406030204" charset="0"/>
                        <a:ea typeface="微软雅黑" panose="020B0503020204020204" pitchFamily="34" charset="-122"/>
                        <a:cs typeface="Cambria Math" panose="02040503050406030204" charset="0"/>
                      </a:rPr>
                      <m:t>)</m:t>
                    </m:r>
                  </m:oMath>
                </a14:m>
                <a:r>
                  <a:rPr lang="zh-CN" b="0" dirty="0">
                    <a:solidFill>
                      <a:srgbClr val="000000"/>
                    </a:solidFill>
                    <a:latin typeface="Times New Roman" panose="02020603050405020304" pitchFamily="18" charset="0"/>
                    <a:ea typeface="微软雅黑" panose="020B0503020204020204" pitchFamily="34" charset="-122"/>
                  </a:rPr>
                  <a:t>。综上，算法的总运行时间复杂度为</a:t>
                </a:r>
                <a14:m>
                  <m:oMath xmlns:m="http://schemas.openxmlformats.org/officeDocument/2006/math">
                    <m:r>
                      <a:rPr lang="en-US" altLang="zh-CN" b="0" i="1">
                        <a:latin typeface="Cambria Math" panose="02040503050406030204" charset="0"/>
                        <a:ea typeface="微软雅黑" panose="020B0503020204020204" pitchFamily="34" charset="-122"/>
                        <a:cs typeface="Cambria Math" panose="02040503050406030204" charset="0"/>
                      </a:rPr>
                      <m:t>𝑂</m:t>
                    </m:r>
                    <m:r>
                      <a:rPr lang="en-US" altLang="zh-CN" b="0" i="1">
                        <a:latin typeface="Cambria Math" panose="02040503050406030204" charset="0"/>
                        <a:ea typeface="微软雅黑" panose="020B0503020204020204" pitchFamily="34" charset="-122"/>
                        <a:cs typeface="Cambria Math" panose="02040503050406030204" charset="0"/>
                      </a:rPr>
                      <m:t>(</m:t>
                    </m:r>
                    <m:sSup>
                      <m:sSupPr>
                        <m:ctrlPr>
                          <a:rPr lang="en-US" altLang="zh-CN" b="0" i="1">
                            <a:latin typeface="Cambria Math" panose="02040503050406030204" pitchFamily="18" charset="0"/>
                            <a:ea typeface="微软雅黑" panose="020B0503020204020204" pitchFamily="34" charset="-122"/>
                            <a:cs typeface="Cambria Math" panose="02040503050406030204" charset="0"/>
                          </a:rPr>
                        </m:ctrlPr>
                      </m:sSupPr>
                      <m:e>
                        <m:r>
                          <a:rPr lang="en-US" altLang="zh-CN" b="0" i="1">
                            <a:latin typeface="Cambria Math" panose="02040503050406030204" charset="0"/>
                            <a:ea typeface="微软雅黑" panose="020B0503020204020204" pitchFamily="34" charset="-122"/>
                            <a:cs typeface="Cambria Math" panose="02040503050406030204" charset="0"/>
                          </a:rPr>
                          <m:t>|</m:t>
                        </m:r>
                        <m:r>
                          <a:rPr lang="en-US" altLang="zh-CN" b="0" i="1">
                            <a:latin typeface="Cambria Math" panose="02040503050406030204" charset="0"/>
                            <a:ea typeface="微软雅黑" panose="020B0503020204020204" pitchFamily="34" charset="-122"/>
                            <a:cs typeface="Cambria Math" panose="02040503050406030204" charset="0"/>
                          </a:rPr>
                          <m:t>𝑉</m:t>
                        </m:r>
                        <m:r>
                          <a:rPr lang="en-US" altLang="zh-CN" b="0" i="1">
                            <a:latin typeface="Cambria Math" panose="02040503050406030204" charset="0"/>
                            <a:ea typeface="微软雅黑" panose="020B0503020204020204" pitchFamily="34" charset="-122"/>
                            <a:cs typeface="Cambria Math" panose="02040503050406030204" charset="0"/>
                          </a:rPr>
                          <m:t>|</m:t>
                        </m:r>
                      </m:e>
                      <m:sup>
                        <m:r>
                          <a:rPr lang="en-US" altLang="zh-CN" b="0" i="1">
                            <a:latin typeface="Cambria Math" panose="02040503050406030204" charset="0"/>
                            <a:ea typeface="微软雅黑" panose="020B0503020204020204" pitchFamily="34" charset="-122"/>
                            <a:cs typeface="Cambria Math" panose="02040503050406030204" charset="0"/>
                          </a:rPr>
                          <m:t>3</m:t>
                        </m:r>
                      </m:sup>
                    </m:sSup>
                    <m:r>
                      <a:rPr lang="en-US" altLang="zh-CN" b="0" i="1">
                        <a:latin typeface="Cambria Math" panose="02040503050406030204" charset="0"/>
                        <a:ea typeface="微软雅黑" panose="020B0503020204020204" pitchFamily="34" charset="-122"/>
                        <a:cs typeface="Cambria Math" panose="02040503050406030204" charset="0"/>
                      </a:rPr>
                      <m:t>)</m:t>
                    </m:r>
                  </m:oMath>
                </a14:m>
                <a:r>
                  <a:rPr lang="zh-CN" b="0" dirty="0">
                    <a:solidFill>
                      <a:srgbClr val="000000"/>
                    </a:solidFill>
                    <a:latin typeface="Times New Roman" panose="02020603050405020304" pitchFamily="18" charset="0"/>
                    <a:ea typeface="微软雅黑" panose="020B0503020204020204" pitchFamily="34" charset="-122"/>
                  </a:rPr>
                  <a:t>。</a:t>
                </a:r>
                <a:endParaRPr lang="zh-CN" altLang="en-US" b="0" dirty="0">
                  <a:solidFill>
                    <a:srgbClr val="000000"/>
                  </a:solidFill>
                  <a:latin typeface="Times New Roman" panose="02020603050405020304" pitchFamily="18" charset="0"/>
                  <a:ea typeface="微软雅黑" panose="020B0503020204020204" pitchFamily="34" charset="-122"/>
                </a:endParaRPr>
              </a:p>
            </p:txBody>
          </p:sp>
        </mc:Choice>
        <mc:Fallback xmlns="">
          <p:sp>
            <p:nvSpPr>
              <p:cNvPr id="100" name="文本框 99"/>
              <p:cNvSpPr txBox="1">
                <a:spLocks noRot="1" noChangeAspect="1" noMove="1" noResize="1" noEditPoints="1" noAdjustHandles="1" noChangeArrowheads="1" noChangeShapeType="1" noTextEdit="1"/>
              </p:cNvSpPr>
              <p:nvPr/>
            </p:nvSpPr>
            <p:spPr>
              <a:xfrm>
                <a:off x="584200" y="5393055"/>
                <a:ext cx="10770235" cy="942975"/>
              </a:xfrm>
              <a:prstGeom prst="rect">
                <a:avLst/>
              </a:prstGeom>
              <a:blipFill rotWithShape="1">
                <a:blip r:embed="rId4"/>
                <a:stretch>
                  <a:fillRect/>
                </a:stretch>
              </a:blipFill>
              <a:ln w="9525">
                <a:noFill/>
              </a:ln>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p:sp>
        <p:nvSpPr>
          <p:cNvPr id="620" name="文本框 620"/>
          <p:cNvSpPr txBox="1"/>
          <p:nvPr>
            <p:custDataLst>
              <p:tags r:id="rId1"/>
            </p:custDataLst>
          </p:nvPr>
        </p:nvSpPr>
        <p:spPr>
          <a:xfrm>
            <a:off x="1351915" y="6075649"/>
            <a:ext cx="9603740" cy="307777"/>
          </a:xfrm>
          <a:prstGeom prst="rect">
            <a:avLst/>
          </a:prstGeom>
          <a:solidFill>
            <a:prstClr val="white"/>
          </a:solidFill>
          <a:ln>
            <a:noFill/>
          </a:ln>
        </p:spPr>
        <p:txBody>
          <a:bodyPr rot="0" spcFirstLastPara="0" vertOverflow="overflow" horzOverflow="overflow" vert="horz" wrap="square" lIns="0" tIns="0" rIns="0" bIns="0" numCol="1" spcCol="0" rtlCol="0" fromWordArt="0" anchor="t" anchorCtr="0" forceAA="0" compatLnSpc="1">
            <a:spAutoFit/>
          </a:bodyPr>
          <a:lstStyle/>
          <a:p>
            <a:pPr algn="ctr">
              <a:lnSpc>
                <a:spcPct val="100000"/>
              </a:lnSpc>
            </a:pPr>
            <a:r>
              <a:rPr lang="en-US" altLang="zh-CN" sz="2000" kern="100" dirty="0" smtClean="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a:rPr>
              <a:t>Bellman-Ford</a:t>
            </a:r>
            <a:r>
              <a:rPr lang="en-US" altLang="zh-CN" sz="2000" kern="100" dirty="0">
                <a:latin typeface="微软雅黑" panose="020B0503020204020204" pitchFamily="34" charset="-122"/>
                <a:ea typeface="微软雅黑" panose="020B0503020204020204" pitchFamily="34" charset="-122"/>
                <a:cs typeface="Times New Roman" panose="02020603050405020304"/>
                <a:sym typeface="Times New Roman" panose="02020603050405020304"/>
              </a:rPr>
              <a:t>算法的执行过程示意图</a:t>
            </a:r>
          </a:p>
        </p:txBody>
      </p:sp>
      <p:pic>
        <p:nvPicPr>
          <p:cNvPr id="1025" name="Picture 1" descr="http://www.kdocs.cn/api/v3/office/copy/b1NIekFMNjROQVQ4RlI5T0loQkQ5cUN6RFBPQ1VsNkJvRHBkdGRjc3ZIUXMxb0Q2K0o5Z3p0VjNWcEFqT3BMMEI5YzI3UlRYN2Y5UExjSld6TDRBTVJqalY4ZnNnVUFYVjQxR00wMG5Ic0lUelJEcEhzeU9XM0MwQ3JMQ3JZK0hOM1RzRUtYM1JqTjFPejRrL05JNXNCWHM1MVhubGlZaUh1WHVhc1dHSjJtb3dFd2pPRDdPdEVoZExza1ZuYklTQStZVDRaellQS2c0N2RQTSsrd1NTR0UxYTZTU1hBQWVEejNvSWJwdDJwSXlJeEZYZUdOd0Q1Z044V2FvamJjNlJMd3JGZS93RmVjPQ==/attach/object/1b514d83dadaf211976ea4c5552c0744145edbb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680" y="673258"/>
            <a:ext cx="8701186" cy="5334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68324" y="1097498"/>
            <a:ext cx="11055349" cy="637840"/>
          </a:xfrm>
          <a:prstGeom prst="rect">
            <a:avLst/>
          </a:prstGeom>
          <a:solidFill>
            <a:schemeClr val="bg1">
              <a:lumMod val="95000"/>
            </a:schemeClr>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68325" y="1785918"/>
            <a:ext cx="11055349" cy="2623521"/>
          </a:xfrm>
          <a:prstGeom prst="rect">
            <a:avLst/>
          </a:prstGeom>
          <a:solidFill>
            <a:schemeClr val="accent4">
              <a:lumMod val="20000"/>
              <a:lumOff val="80000"/>
            </a:schemeClr>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598603"/>
            <a:ext cx="10515600" cy="518958"/>
          </a:xfrm>
        </p:spPr>
        <p:txBody>
          <a:bodyPr/>
          <a:lstStyle/>
          <a:p>
            <a:r>
              <a:rPr lang="zh-CN" altLang="en-US" dirty="0">
                <a:latin typeface="Times New Roman" panose="02020603050405020304" pitchFamily="18" charset="0"/>
                <a:cs typeface="Times New Roman" panose="02020603050405020304" pitchFamily="18" charset="0"/>
              </a:rPr>
              <a:t>Floyd-Warshall</a:t>
            </a:r>
            <a:r>
              <a:rPr lang="zh-CN" altLang="en-US" dirty="0"/>
              <a:t>算法</a:t>
            </a:r>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0" name="内容占位符 9"/>
              <p:cNvSpPr>
                <a:spLocks noGrp="1"/>
              </p:cNvSpPr>
              <p:nvPr>
                <p:ph idx="11"/>
              </p:nvPr>
            </p:nvSpPr>
            <p:spPr>
              <a:xfrm>
                <a:off x="584200" y="1192530"/>
                <a:ext cx="11055350" cy="5204460"/>
              </a:xfrm>
            </p:spPr>
            <p:txBody>
              <a:bodyPr>
                <a:noAutofit/>
              </a:bodyPr>
              <a:lstStyle/>
              <a:p>
                <a:r>
                  <a:rPr lang="zh-CN" altLang="en-US" sz="1800" b="1" dirty="0">
                    <a:solidFill>
                      <a:srgbClr val="002060"/>
                    </a:solidFill>
                    <a:latin typeface="Times New Roman" panose="02020603050405020304" pitchFamily="18" charset="0"/>
                    <a:sym typeface="+mn-ea"/>
                  </a:rPr>
                  <a:t>算法</a:t>
                </a:r>
                <a:r>
                  <a:rPr lang="zh-CN" altLang="en-US" sz="1800" b="1" dirty="0" smtClean="0">
                    <a:solidFill>
                      <a:srgbClr val="002060"/>
                    </a:solidFill>
                    <a:latin typeface="Times New Roman" panose="02020603050405020304" pitchFamily="18" charset="0"/>
                    <a:sym typeface="+mn-ea"/>
                  </a:rPr>
                  <a:t>介</a:t>
                </a:r>
                <a:r>
                  <a:rPr lang="zh-CN" altLang="en-US" sz="1800" b="1" dirty="0">
                    <a:solidFill>
                      <a:srgbClr val="002060"/>
                    </a:solidFill>
                    <a:latin typeface="Times New Roman" panose="02020603050405020304" pitchFamily="18" charset="0"/>
                    <a:sym typeface="+mn-ea"/>
                  </a:rPr>
                  <a:t>绍：</a:t>
                </a:r>
                <a:r>
                  <a:rPr lang="zh-CN" altLang="en-US" sz="1800" dirty="0">
                    <a:latin typeface="Times New Roman" panose="02020603050405020304" pitchFamily="18" charset="0"/>
                    <a:sym typeface="+mn-ea"/>
                  </a:rPr>
                  <a:t>Floyd-Warshall算法是一种</a:t>
                </a:r>
                <a:r>
                  <a:rPr sz="1800" dirty="0">
                    <a:latin typeface="Times New Roman" panose="02020603050405020304" pitchFamily="18" charset="0"/>
                  </a:rPr>
                  <a:t>动态规划算法</a:t>
                </a:r>
                <a:r>
                  <a:rPr lang="zh-CN" sz="1800" dirty="0">
                    <a:latin typeface="Times New Roman" panose="02020603050405020304" pitchFamily="18" charset="0"/>
                  </a:rPr>
                  <a:t>，能</a:t>
                </a:r>
                <a:r>
                  <a:rPr sz="1800" dirty="0">
                    <a:latin typeface="Times New Roman" panose="02020603050405020304" pitchFamily="18" charset="0"/>
                  </a:rPr>
                  <a:t>解决所有顶点对最短路径问题，运行时间为</a:t>
                </a:r>
                <a14:m>
                  <m:oMath xmlns:m="http://schemas.openxmlformats.org/officeDocument/2006/math">
                    <m:r>
                      <a:rPr lang="en-US" altLang="zh-CN" sz="1800" b="0" i="1">
                        <a:latin typeface="Cambria Math" panose="02040503050406030204" charset="0"/>
                        <a:cs typeface="Cambria Math" panose="02040503050406030204" charset="0"/>
                      </a:rPr>
                      <m:t>𝑂</m:t>
                    </m:r>
                    <m:r>
                      <a:rPr lang="en-US" altLang="zh-CN" sz="1800" b="0" i="1">
                        <a:latin typeface="Cambria Math" panose="02040503050406030204" charset="0"/>
                        <a:cs typeface="Cambria Math" panose="02040503050406030204" charset="0"/>
                      </a:rPr>
                      <m:t>(</m:t>
                    </m:r>
                    <m:sSup>
                      <m:sSupPr>
                        <m:ctrlPr>
                          <a:rPr lang="en-US" altLang="zh-CN" sz="1800" b="0" i="1">
                            <a:latin typeface="Cambria Math" panose="02040503050406030204" pitchFamily="18" charset="0"/>
                            <a:cs typeface="Cambria Math" panose="02040503050406030204" charset="0"/>
                          </a:rPr>
                        </m:ctrlPr>
                      </m:sSupPr>
                      <m:e>
                        <m:r>
                          <a:rPr lang="en-US" altLang="zh-CN" sz="1800" b="0" i="1">
                            <a:latin typeface="Cambria Math" panose="02040503050406030204" charset="0"/>
                            <a:cs typeface="Cambria Math" panose="02040503050406030204" charset="0"/>
                          </a:rPr>
                          <m:t>|</m:t>
                        </m:r>
                        <m:r>
                          <a:rPr lang="en-US" altLang="zh-CN" sz="1800" b="0" i="1">
                            <a:latin typeface="Cambria Math" panose="02040503050406030204" charset="0"/>
                            <a:cs typeface="Cambria Math" panose="02040503050406030204" charset="0"/>
                          </a:rPr>
                          <m:t>𝑉</m:t>
                        </m:r>
                        <m:r>
                          <a:rPr lang="en-US" altLang="zh-CN" sz="1800" b="0" i="1">
                            <a:latin typeface="Cambria Math" panose="02040503050406030204" charset="0"/>
                            <a:cs typeface="Cambria Math" panose="02040503050406030204" charset="0"/>
                          </a:rPr>
                          <m:t>|</m:t>
                        </m:r>
                      </m:e>
                      <m:sup>
                        <m:r>
                          <a:rPr lang="en-US" altLang="zh-CN" sz="1800" b="0" i="1">
                            <a:latin typeface="Cambria Math" panose="02040503050406030204" charset="0"/>
                            <a:cs typeface="Cambria Math" panose="02040503050406030204" charset="0"/>
                          </a:rPr>
                          <m:t>3</m:t>
                        </m:r>
                      </m:sup>
                    </m:sSup>
                    <m:r>
                      <a:rPr lang="en-US" altLang="zh-CN" sz="1800" b="0" i="1">
                        <a:latin typeface="Cambria Math" panose="02040503050406030204" charset="0"/>
                        <a:cs typeface="Cambria Math" panose="02040503050406030204" charset="0"/>
                      </a:rPr>
                      <m:t>)</m:t>
                    </m:r>
                  </m:oMath>
                </a14:m>
                <a:r>
                  <a:rPr sz="1800" dirty="0">
                    <a:latin typeface="Times New Roman" panose="02020603050405020304" pitchFamily="18" charset="0"/>
                  </a:rPr>
                  <a:t>，能够处理权值为负的边</a:t>
                </a:r>
              </a:p>
              <a:p>
                <a:r>
                  <a:rPr lang="zh-CN" altLang="en-US" sz="1800" b="1" dirty="0">
                    <a:solidFill>
                      <a:srgbClr val="002060"/>
                    </a:solidFill>
                    <a:latin typeface="Times New Roman" panose="02020603050405020304" pitchFamily="18" charset="0"/>
                    <a:sym typeface="+mn-ea"/>
                  </a:rPr>
                  <a:t>核心思想：</a:t>
                </a:r>
                <a:r>
                  <a:rPr lang="zh-CN" altLang="en-US" sz="1800" dirty="0">
                    <a:latin typeface="Times New Roman" panose="02020603050405020304" pitchFamily="18" charset="0"/>
                    <a:sym typeface="+mn-ea"/>
                  </a:rPr>
                  <a:t>要让任意两点之间的路程变短，只能引入第三个点，并通过这个顶点</a:t>
                </a:r>
                <a14:m>
                  <m:oMath xmlns:m="http://schemas.openxmlformats.org/officeDocument/2006/math">
                    <m:r>
                      <a:rPr lang="en-US" altLang="zh-CN" sz="1800" i="1" dirty="0">
                        <a:latin typeface="Cambria Math" panose="02040503050406030204" charset="0"/>
                        <a:cs typeface="Cambria Math" panose="02040503050406030204" charset="0"/>
                        <a:sym typeface="+mn-ea"/>
                      </a:rPr>
                      <m:t>𝑤</m:t>
                    </m:r>
                  </m:oMath>
                </a14:m>
                <a:r>
                  <a:rPr lang="zh-CN" altLang="en-US" sz="1800" dirty="0">
                    <a:latin typeface="Times New Roman" panose="02020603050405020304" pitchFamily="18" charset="0"/>
                    <a:sym typeface="+mn-ea"/>
                  </a:rPr>
                  <a:t>中转即</a:t>
                </a:r>
                <a14:m>
                  <m:oMath xmlns:m="http://schemas.openxmlformats.org/officeDocument/2006/math">
                    <m:r>
                      <a:rPr lang="en-US" altLang="zh-CN" sz="1800" i="1" dirty="0">
                        <a:latin typeface="Cambria Math" panose="02040503050406030204" charset="0"/>
                        <a:cs typeface="Cambria Math" panose="02040503050406030204" charset="0"/>
                        <a:sym typeface="+mn-ea"/>
                      </a:rPr>
                      <m:t>𝑢</m:t>
                    </m:r>
                    <m:r>
                      <a:rPr lang="en-US" altLang="zh-CN" sz="1800" i="1" dirty="0">
                        <a:latin typeface="Cambria Math" panose="02040503050406030204" charset="0"/>
                        <a:cs typeface="Cambria Math" panose="02040503050406030204" charset="0"/>
                        <a:sym typeface="+mn-ea"/>
                      </a:rPr>
                      <m:t>→</m:t>
                    </m:r>
                    <m:r>
                      <a:rPr lang="en-US" altLang="zh-CN" sz="1800" i="1" dirty="0">
                        <a:latin typeface="Cambria Math" panose="02040503050406030204" charset="0"/>
                        <a:cs typeface="Cambria Math" panose="02040503050406030204" charset="0"/>
                        <a:sym typeface="+mn-ea"/>
                      </a:rPr>
                      <m:t>𝑤</m:t>
                    </m:r>
                    <m:r>
                      <a:rPr lang="en-US" altLang="zh-CN" sz="1800" i="1" dirty="0">
                        <a:latin typeface="Cambria Math" panose="02040503050406030204" charset="0"/>
                        <a:cs typeface="Cambria Math" panose="02040503050406030204" charset="0"/>
                        <a:sym typeface="+mn-ea"/>
                      </a:rPr>
                      <m:t>→</m:t>
                    </m:r>
                    <m:r>
                      <a:rPr lang="en-US" altLang="zh-CN" sz="1800" i="1" dirty="0">
                        <a:latin typeface="Cambria Math" panose="02040503050406030204" charset="0"/>
                        <a:cs typeface="Cambria Math" panose="02040503050406030204" charset="0"/>
                        <a:sym typeface="+mn-ea"/>
                      </a:rPr>
                      <m:t>𝑣</m:t>
                    </m:r>
                  </m:oMath>
                </a14:m>
                <a:r>
                  <a:rPr lang="zh-CN" altLang="en-US" sz="1800" dirty="0">
                    <a:latin typeface="Times New Roman" panose="02020603050405020304" pitchFamily="18" charset="0"/>
                    <a:sym typeface="+mn-ea"/>
                  </a:rPr>
                  <a:t>，才可能缩短原来从顶点</a:t>
                </a:r>
                <a14:m>
                  <m:oMath xmlns:m="http://schemas.openxmlformats.org/officeDocument/2006/math">
                    <m:r>
                      <a:rPr lang="en-US" altLang="zh-CN" sz="1800" i="1" dirty="0">
                        <a:latin typeface="Cambria Math" panose="02040503050406030204" charset="0"/>
                        <a:cs typeface="Cambria Math" panose="02040503050406030204" charset="0"/>
                        <a:sym typeface="+mn-ea"/>
                      </a:rPr>
                      <m:t>𝑢</m:t>
                    </m:r>
                  </m:oMath>
                </a14:m>
                <a:r>
                  <a:rPr lang="zh-CN" altLang="en-US" sz="1800" dirty="0">
                    <a:latin typeface="Times New Roman" panose="02020603050405020304" pitchFamily="18" charset="0"/>
                    <a:sym typeface="+mn-ea"/>
                  </a:rPr>
                  <a:t>到顶点</a:t>
                </a:r>
                <a14:m>
                  <m:oMath xmlns:m="http://schemas.openxmlformats.org/officeDocument/2006/math">
                    <m:r>
                      <a:rPr lang="en-US" altLang="zh-CN" sz="1800" i="1" dirty="0">
                        <a:latin typeface="Cambria Math" panose="02040503050406030204" charset="0"/>
                        <a:cs typeface="Cambria Math" panose="02040503050406030204" charset="0"/>
                        <a:sym typeface="+mn-ea"/>
                      </a:rPr>
                      <m:t>𝑣</m:t>
                    </m:r>
                  </m:oMath>
                </a14:m>
                <a:r>
                  <a:rPr lang="zh-CN" altLang="en-US" sz="1800" dirty="0">
                    <a:latin typeface="Times New Roman" panose="02020603050405020304" pitchFamily="18" charset="0"/>
                    <a:sym typeface="+mn-ea"/>
                  </a:rPr>
                  <a:t>的路程。</a:t>
                </a:r>
                <a:r>
                  <a:rPr lang="zh-CN" altLang="en-US" sz="1800" dirty="0">
                    <a:latin typeface="Times New Roman" panose="02020603050405020304" pitchFamily="18" charset="0"/>
                  </a:rPr>
                  <a:t>记图</a:t>
                </a:r>
                <a14:m>
                  <m:oMath xmlns:m="http://schemas.openxmlformats.org/officeDocument/2006/math">
                    <m:r>
                      <a:rPr lang="en-US" altLang="zh-CN" sz="1800" i="1" dirty="0">
                        <a:latin typeface="Cambria Math" panose="02040503050406030204" charset="0"/>
                        <a:cs typeface="Cambria Math" panose="02040503050406030204" charset="0"/>
                        <a:sym typeface="+mn-ea"/>
                      </a:rPr>
                      <m:t>𝐺</m:t>
                    </m:r>
                  </m:oMath>
                </a14:m>
                <a:r>
                  <a:rPr lang="zh-CN" altLang="en-US" sz="1800" dirty="0">
                    <a:latin typeface="Times New Roman" panose="02020603050405020304" pitchFamily="18" charset="0"/>
                  </a:rPr>
                  <a:t>的所有顶点为</a:t>
                </a:r>
                <a14:m>
                  <m:oMath xmlns:m="http://schemas.openxmlformats.org/officeDocument/2006/math">
                    <m:r>
                      <a:rPr lang="en-US" altLang="zh-CN" sz="1800" i="1" dirty="0">
                        <a:latin typeface="Cambria Math" panose="02040503050406030204" charset="0"/>
                        <a:cs typeface="Cambria Math" panose="02040503050406030204" charset="0"/>
                        <a:sym typeface="+mn-ea"/>
                      </a:rPr>
                      <m:t>𝑉</m:t>
                    </m:r>
                    <m:r>
                      <a:rPr lang="en-US" altLang="zh-CN" sz="1800" i="1" dirty="0">
                        <a:latin typeface="Cambria Math" panose="02040503050406030204" charset="0"/>
                        <a:cs typeface="Cambria Math" panose="02040503050406030204" charset="0"/>
                        <a:sym typeface="+mn-ea"/>
                      </a:rPr>
                      <m:t>={1,2,...,</m:t>
                    </m:r>
                    <m:r>
                      <a:rPr lang="en-US" altLang="zh-CN" sz="1800" i="1" dirty="0">
                        <a:latin typeface="Cambria Math" panose="02040503050406030204" charset="0"/>
                        <a:cs typeface="Cambria Math" panose="02040503050406030204" charset="0"/>
                        <a:sym typeface="+mn-ea"/>
                      </a:rPr>
                      <m:t>𝑛</m:t>
                    </m:r>
                    <m:r>
                      <a:rPr lang="en-US" altLang="zh-CN" sz="1800" i="1" dirty="0">
                        <a:latin typeface="Cambria Math" panose="02040503050406030204" charset="0"/>
                        <a:cs typeface="Cambria Math" panose="02040503050406030204" charset="0"/>
                        <a:sym typeface="+mn-ea"/>
                      </a:rPr>
                      <m:t>}</m:t>
                    </m:r>
                  </m:oMath>
                </a14:m>
                <a:r>
                  <a:rPr lang="zh-CN" altLang="en-US" sz="1800" dirty="0">
                    <a:latin typeface="Times New Roman" panose="02020603050405020304" pitchFamily="18" charset="0"/>
                  </a:rPr>
                  <a:t>。考虑其中一个子集 </a:t>
                </a:r>
                <a14:m>
                  <m:oMath xmlns:m="http://schemas.openxmlformats.org/officeDocument/2006/math">
                    <m:r>
                      <a:rPr lang="en-US" altLang="zh-CN" sz="1800" i="1" dirty="0">
                        <a:latin typeface="Cambria Math" panose="02040503050406030204" charset="0"/>
                        <a:cs typeface="Cambria Math" panose="02040503050406030204" charset="0"/>
                        <a:sym typeface="+mn-ea"/>
                      </a:rPr>
                      <m:t>{1,2,...,</m:t>
                    </m:r>
                    <m:r>
                      <a:rPr lang="en-US" altLang="zh-CN" sz="1800" i="1" dirty="0">
                        <a:latin typeface="Cambria Math" panose="02040503050406030204" charset="0"/>
                        <a:cs typeface="Cambria Math" panose="02040503050406030204" charset="0"/>
                        <a:sym typeface="+mn-ea"/>
                      </a:rPr>
                      <m:t>𝑘</m:t>
                    </m:r>
                    <m:r>
                      <a:rPr lang="en-US" altLang="zh-CN" sz="1800" i="1" dirty="0">
                        <a:latin typeface="Cambria Math" panose="02040503050406030204" charset="0"/>
                        <a:cs typeface="Cambria Math" panose="02040503050406030204" charset="0"/>
                        <a:sym typeface="+mn-ea"/>
                      </a:rPr>
                      <m:t>}</m:t>
                    </m:r>
                  </m:oMath>
                </a14:m>
                <a:r>
                  <a:rPr lang="zh-CN" altLang="en-US" sz="1800" dirty="0">
                    <a:latin typeface="Times New Roman" panose="02020603050405020304" pitchFamily="18" charset="0"/>
                  </a:rPr>
                  <a:t>，对于任意顶点对</a:t>
                </a:r>
                <a14:m>
                  <m:oMath xmlns:m="http://schemas.openxmlformats.org/officeDocument/2006/math">
                    <m:r>
                      <a:rPr lang="en-US" altLang="zh-CN" sz="1800" i="1">
                        <a:latin typeface="Cambria Math" panose="02040503050406030204" charset="0"/>
                        <a:cs typeface="Cambria Math" panose="02040503050406030204" charset="0"/>
                      </a:rPr>
                      <m:t>𝑖</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𝑗</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𝑉</m:t>
                    </m:r>
                  </m:oMath>
                </a14:m>
                <a:r>
                  <a:rPr lang="zh-CN" altLang="en-US" sz="1800" dirty="0">
                    <a:latin typeface="Times New Roman" panose="02020603050405020304" pitchFamily="18" charset="0"/>
                  </a:rPr>
                  <a:t>，考虑从</a:t>
                </a:r>
                <a14:m>
                  <m:oMath xmlns:m="http://schemas.openxmlformats.org/officeDocument/2006/math">
                    <m:r>
                      <a:rPr lang="en-US" altLang="zh-CN" sz="1800" i="1">
                        <a:latin typeface="Cambria Math" panose="02040503050406030204" charset="0"/>
                        <a:cs typeface="Cambria Math" panose="02040503050406030204" charset="0"/>
                      </a:rPr>
                      <m:t>𝑖</m:t>
                    </m:r>
                  </m:oMath>
                </a14:m>
                <a:r>
                  <a:rPr lang="zh-CN" altLang="en-US" sz="1800" dirty="0">
                    <a:latin typeface="Times New Roman" panose="02020603050405020304" pitchFamily="18" charset="0"/>
                  </a:rPr>
                  <a:t>到</a:t>
                </a:r>
                <a14:m>
                  <m:oMath xmlns:m="http://schemas.openxmlformats.org/officeDocument/2006/math">
                    <m:r>
                      <a:rPr lang="en-US" altLang="zh-CN" sz="1800" i="1">
                        <a:latin typeface="Cambria Math" panose="02040503050406030204" charset="0"/>
                        <a:cs typeface="Cambria Math" panose="02040503050406030204" charset="0"/>
                      </a:rPr>
                      <m:t>𝑗</m:t>
                    </m:r>
                  </m:oMath>
                </a14:m>
                <a:r>
                  <a:rPr lang="zh-CN" altLang="en-US" sz="1800" dirty="0">
                    <a:latin typeface="Times New Roman" panose="02020603050405020304" pitchFamily="18" charset="0"/>
                  </a:rPr>
                  <a:t>的所有中间顶点均取自集合</a:t>
                </a:r>
                <a:r>
                  <a:rPr lang="zh-CN" altLang="en-US" sz="1800" dirty="0">
                    <a:latin typeface="Times New Roman" panose="02020603050405020304" pitchFamily="18" charset="0"/>
                    <a:sym typeface="+mn-ea"/>
                  </a:rPr>
                  <a:t> </a:t>
                </a:r>
                <a14:m>
                  <m:oMath xmlns:m="http://schemas.openxmlformats.org/officeDocument/2006/math">
                    <m:r>
                      <a:rPr lang="en-US" altLang="zh-CN" sz="1800" i="1" dirty="0">
                        <a:latin typeface="Cambria Math" panose="02040503050406030204" charset="0"/>
                        <a:cs typeface="Cambria Math" panose="02040503050406030204" charset="0"/>
                        <a:sym typeface="+mn-ea"/>
                      </a:rPr>
                      <m:t>{1,2,...,</m:t>
                    </m:r>
                    <m:r>
                      <a:rPr lang="en-US" altLang="zh-CN" sz="1800" i="1" dirty="0">
                        <a:latin typeface="Cambria Math" panose="02040503050406030204" charset="0"/>
                        <a:cs typeface="Cambria Math" panose="02040503050406030204" charset="0"/>
                        <a:sym typeface="+mn-ea"/>
                      </a:rPr>
                      <m:t>𝑘</m:t>
                    </m:r>
                    <m:r>
                      <a:rPr lang="en-US" altLang="zh-CN" sz="1800" i="1" dirty="0">
                        <a:latin typeface="Cambria Math" panose="02040503050406030204" charset="0"/>
                        <a:cs typeface="Cambria Math" panose="02040503050406030204" charset="0"/>
                        <a:sym typeface="+mn-ea"/>
                      </a:rPr>
                      <m:t>}</m:t>
                    </m:r>
                  </m:oMath>
                </a14:m>
                <a:r>
                  <a:rPr lang="zh-CN" altLang="en-US" sz="1800" dirty="0">
                    <a:latin typeface="Times New Roman" panose="02020603050405020304" pitchFamily="18" charset="0"/>
                  </a:rPr>
                  <a:t>的那些路径，并设</a:t>
                </a:r>
                <a14:m>
                  <m:oMath xmlns:m="http://schemas.openxmlformats.org/officeDocument/2006/math">
                    <m:r>
                      <a:rPr lang="en-US" altLang="zh-CN" sz="1800" i="1" dirty="0">
                        <a:latin typeface="Cambria Math" panose="02040503050406030204" charset="0"/>
                        <a:cs typeface="Cambria Math" panose="02040503050406030204" charset="0"/>
                        <a:sym typeface="+mn-ea"/>
                      </a:rPr>
                      <m:t>𝑝</m:t>
                    </m:r>
                  </m:oMath>
                </a14:m>
                <a:r>
                  <a:rPr lang="zh-CN" altLang="en-US" sz="1800" dirty="0">
                    <a:latin typeface="Times New Roman" panose="02020603050405020304" pitchFamily="18" charset="0"/>
                  </a:rPr>
                  <a:t>为其中权值最小的路径。分别考虑顶点</a:t>
                </a:r>
                <a14:m>
                  <m:oMath xmlns:m="http://schemas.openxmlformats.org/officeDocument/2006/math">
                    <m:r>
                      <a:rPr lang="en-US" altLang="zh-CN" sz="1800" i="1" dirty="0">
                        <a:latin typeface="Cambria Math" panose="02040503050406030204" charset="0"/>
                        <a:cs typeface="Cambria Math" panose="02040503050406030204" charset="0"/>
                        <a:sym typeface="+mn-ea"/>
                      </a:rPr>
                      <m:t>𝑘</m:t>
                    </m:r>
                  </m:oMath>
                </a14:m>
                <a:r>
                  <a:rPr lang="zh-CN" altLang="en-US" sz="1800" dirty="0">
                    <a:latin typeface="Times New Roman" panose="02020603050405020304" pitchFamily="18" charset="0"/>
                  </a:rPr>
                  <a:t>是否是路径</a:t>
                </a:r>
                <a14:m>
                  <m:oMath xmlns:m="http://schemas.openxmlformats.org/officeDocument/2006/math">
                    <m:r>
                      <a:rPr lang="en-US" altLang="zh-CN" sz="1800" i="1" dirty="0">
                        <a:latin typeface="Cambria Math" panose="02040503050406030204" charset="0"/>
                        <a:cs typeface="Cambria Math" panose="02040503050406030204" charset="0"/>
                        <a:sym typeface="+mn-ea"/>
                      </a:rPr>
                      <m:t>𝑝</m:t>
                    </m:r>
                  </m:oMath>
                </a14:m>
                <a:r>
                  <a:rPr lang="zh-CN" altLang="en-US" sz="1800" dirty="0">
                    <a:latin typeface="Times New Roman" panose="02020603050405020304" pitchFamily="18" charset="0"/>
                  </a:rPr>
                  <a:t>上的一个中间顶点的情况。</a:t>
                </a:r>
              </a:p>
              <a:p>
                <a:pPr marL="342900" indent="-342900">
                  <a:buFont typeface="+mj-lt"/>
                  <a:buAutoNum type="arabicPeriod"/>
                </a:pPr>
                <a:r>
                  <a:rPr lang="zh-CN" altLang="en-US" sz="1800" dirty="0">
                    <a:latin typeface="Times New Roman" panose="02020603050405020304" pitchFamily="18" charset="0"/>
                  </a:rPr>
                  <a:t>如果</a:t>
                </a:r>
                <a14:m>
                  <m:oMath xmlns:m="http://schemas.openxmlformats.org/officeDocument/2006/math">
                    <m:r>
                      <a:rPr lang="en-US" altLang="zh-CN" sz="1800" i="1" dirty="0">
                        <a:latin typeface="Cambria Math" panose="02040503050406030204" charset="0"/>
                        <a:cs typeface="Cambria Math" panose="02040503050406030204" charset="0"/>
                        <a:sym typeface="+mn-ea"/>
                      </a:rPr>
                      <m:t>𝑘</m:t>
                    </m:r>
                  </m:oMath>
                </a14:m>
                <a:r>
                  <a:rPr lang="zh-CN" altLang="en-US" sz="1800" dirty="0">
                    <a:latin typeface="Times New Roman" panose="02020603050405020304" pitchFamily="18" charset="0"/>
                  </a:rPr>
                  <a:t>不是</a:t>
                </a:r>
                <a14:m>
                  <m:oMath xmlns:m="http://schemas.openxmlformats.org/officeDocument/2006/math">
                    <m:r>
                      <a:rPr lang="en-US" altLang="zh-CN" sz="1800" i="1" dirty="0">
                        <a:latin typeface="Cambria Math" panose="02040503050406030204" charset="0"/>
                        <a:cs typeface="Cambria Math" panose="02040503050406030204" charset="0"/>
                        <a:sym typeface="+mn-ea"/>
                      </a:rPr>
                      <m:t>𝑝</m:t>
                    </m:r>
                  </m:oMath>
                </a14:m>
                <a:r>
                  <a:rPr lang="zh-CN" altLang="en-US" sz="1800" dirty="0">
                    <a:latin typeface="Times New Roman" panose="02020603050405020304" pitchFamily="18" charset="0"/>
                  </a:rPr>
                  <a:t>上的中间顶点，则 </a:t>
                </a:r>
                <a14:m>
                  <m:oMath xmlns:m="http://schemas.openxmlformats.org/officeDocument/2006/math">
                    <m:r>
                      <a:rPr lang="en-US" altLang="zh-CN" sz="1800" i="1" dirty="0">
                        <a:latin typeface="Cambria Math" panose="02040503050406030204" charset="0"/>
                        <a:cs typeface="Cambria Math" panose="02040503050406030204" charset="0"/>
                        <a:sym typeface="+mn-ea"/>
                      </a:rPr>
                      <m:t>𝑝</m:t>
                    </m:r>
                  </m:oMath>
                </a14:m>
                <a:r>
                  <a:rPr lang="zh-CN" altLang="en-US" sz="1800" dirty="0">
                    <a:latin typeface="Times New Roman" panose="02020603050405020304" pitchFamily="18" charset="0"/>
                  </a:rPr>
                  <a:t>上所有中间顶点都属于集合</a:t>
                </a:r>
                <a:r>
                  <a:rPr lang="zh-CN" altLang="en-US" sz="1800" dirty="0">
                    <a:latin typeface="Times New Roman" panose="02020603050405020304" pitchFamily="18" charset="0"/>
                    <a:sym typeface="+mn-ea"/>
                  </a:rPr>
                  <a:t> </a:t>
                </a:r>
                <a14:m>
                  <m:oMath xmlns:m="http://schemas.openxmlformats.org/officeDocument/2006/math">
                    <m:r>
                      <a:rPr lang="en-US" altLang="zh-CN" sz="1800" i="1" dirty="0">
                        <a:latin typeface="Cambria Math" panose="02040503050406030204" charset="0"/>
                        <a:cs typeface="Cambria Math" panose="02040503050406030204" charset="0"/>
                        <a:sym typeface="+mn-ea"/>
                      </a:rPr>
                      <m:t>{1,2,...,</m:t>
                    </m:r>
                    <m:r>
                      <a:rPr lang="en-US" altLang="zh-CN" sz="1800" i="1" dirty="0">
                        <a:latin typeface="Cambria Math" panose="02040503050406030204" charset="0"/>
                        <a:cs typeface="Cambria Math" panose="02040503050406030204" charset="0"/>
                        <a:sym typeface="+mn-ea"/>
                      </a:rPr>
                      <m:t>𝑘</m:t>
                    </m:r>
                    <m:r>
                      <a:rPr lang="en-US" altLang="zh-CN" sz="1800" i="1" dirty="0">
                        <a:latin typeface="Cambria Math" panose="02040503050406030204" charset="0"/>
                        <a:cs typeface="Cambria Math" panose="02040503050406030204" charset="0"/>
                        <a:sym typeface="+mn-ea"/>
                      </a:rPr>
                      <m:t>−1}</m:t>
                    </m:r>
                  </m:oMath>
                </a14:m>
                <a:r>
                  <a:rPr lang="zh-CN" altLang="en-US" sz="1800" dirty="0">
                    <a:latin typeface="Times New Roman" panose="02020603050405020304" pitchFamily="18" charset="0"/>
                  </a:rPr>
                  <a:t>。因此，从</a:t>
                </a:r>
                <a14:m>
                  <m:oMath xmlns:m="http://schemas.openxmlformats.org/officeDocument/2006/math">
                    <m:r>
                      <a:rPr lang="en-US" altLang="zh-CN" sz="1800" i="1">
                        <a:latin typeface="Cambria Math" panose="02040503050406030204" charset="0"/>
                        <a:cs typeface="Cambria Math" panose="02040503050406030204" charset="0"/>
                      </a:rPr>
                      <m:t>𝑖</m:t>
                    </m:r>
                  </m:oMath>
                </a14:m>
                <a:r>
                  <a:rPr lang="zh-CN" altLang="en-US" sz="1800" dirty="0">
                    <a:latin typeface="Times New Roman" panose="02020603050405020304" pitchFamily="18" charset="0"/>
                  </a:rPr>
                  <a:t>到</a:t>
                </a:r>
                <a14:m>
                  <m:oMath xmlns:m="http://schemas.openxmlformats.org/officeDocument/2006/math">
                    <m:r>
                      <a:rPr lang="en-US" altLang="zh-CN" sz="1800" i="1">
                        <a:latin typeface="Cambria Math" panose="02040503050406030204" charset="0"/>
                        <a:cs typeface="Cambria Math" panose="02040503050406030204" charset="0"/>
                      </a:rPr>
                      <m:t>𝑗</m:t>
                    </m:r>
                  </m:oMath>
                </a14:m>
                <a:r>
                  <a:rPr lang="zh-CN" altLang="en-US" sz="1800" dirty="0">
                    <a:latin typeface="Times New Roman" panose="02020603050405020304" pitchFamily="18" charset="0"/>
                  </a:rPr>
                  <a:t>且中间顶点均取自</a:t>
                </a:r>
                <a14:m>
                  <m:oMath xmlns:m="http://schemas.openxmlformats.org/officeDocument/2006/math">
                    <m:r>
                      <a:rPr lang="en-US" altLang="zh-CN" sz="1800" i="1" dirty="0">
                        <a:latin typeface="Cambria Math" panose="02040503050406030204" charset="0"/>
                        <a:cs typeface="Cambria Math" panose="02040503050406030204" charset="0"/>
                        <a:sym typeface="+mn-ea"/>
                      </a:rPr>
                      <m:t>{1,2,...,</m:t>
                    </m:r>
                    <m:r>
                      <a:rPr lang="en-US" altLang="zh-CN" sz="1800" i="1" dirty="0">
                        <a:latin typeface="Cambria Math" panose="02040503050406030204" charset="0"/>
                        <a:cs typeface="Cambria Math" panose="02040503050406030204" charset="0"/>
                        <a:sym typeface="+mn-ea"/>
                      </a:rPr>
                      <m:t>𝑘</m:t>
                    </m:r>
                    <m:r>
                      <a:rPr lang="en-US" altLang="zh-CN" sz="1800" i="1" dirty="0">
                        <a:latin typeface="Cambria Math" panose="02040503050406030204" charset="0"/>
                        <a:cs typeface="Cambria Math" panose="02040503050406030204" charset="0"/>
                        <a:sym typeface="+mn-ea"/>
                      </a:rPr>
                      <m:t>−1}</m:t>
                    </m:r>
                  </m:oMath>
                </a14:m>
                <a:r>
                  <a:rPr lang="zh-CN" altLang="en-US" sz="1800" dirty="0">
                    <a:latin typeface="Times New Roman" panose="02020603050405020304" pitchFamily="18" charset="0"/>
                  </a:rPr>
                  <a:t>的一条最短路径也同时是从i到j且中间顶点均取自</a:t>
                </a:r>
                <a14:m>
                  <m:oMath xmlns:m="http://schemas.openxmlformats.org/officeDocument/2006/math">
                    <m:r>
                      <a:rPr lang="en-US" altLang="zh-CN" sz="1800" i="1" dirty="0">
                        <a:latin typeface="Cambria Math" panose="02040503050406030204" charset="0"/>
                        <a:cs typeface="Cambria Math" panose="02040503050406030204" charset="0"/>
                        <a:sym typeface="+mn-ea"/>
                      </a:rPr>
                      <m:t>{1,2,...,</m:t>
                    </m:r>
                    <m:r>
                      <a:rPr lang="en-US" altLang="zh-CN" sz="1800" i="1" dirty="0">
                        <a:latin typeface="Cambria Math" panose="02040503050406030204" charset="0"/>
                        <a:cs typeface="Cambria Math" panose="02040503050406030204" charset="0"/>
                        <a:sym typeface="+mn-ea"/>
                      </a:rPr>
                      <m:t>𝑘</m:t>
                    </m:r>
                    <m:r>
                      <a:rPr lang="en-US" altLang="zh-CN" sz="1800" i="1" dirty="0">
                        <a:latin typeface="Cambria Math" panose="02040503050406030204" charset="0"/>
                        <a:cs typeface="Cambria Math" panose="02040503050406030204" charset="0"/>
                        <a:sym typeface="+mn-ea"/>
                      </a:rPr>
                      <m:t>}</m:t>
                    </m:r>
                  </m:oMath>
                </a14:m>
                <a:r>
                  <a:rPr lang="zh-CN" altLang="en-US" sz="1800" dirty="0">
                    <a:latin typeface="Times New Roman" panose="02020603050405020304" pitchFamily="18" charset="0"/>
                  </a:rPr>
                  <a:t>的一条最短路径。</a:t>
                </a:r>
              </a:p>
              <a:p>
                <a:pPr marL="342900" indent="-342900">
                  <a:buFont typeface="+mj-lt"/>
                  <a:buAutoNum type="arabicPeriod"/>
                </a:pPr>
                <a:r>
                  <a:rPr lang="zh-CN" altLang="en-US" sz="1800" dirty="0">
                    <a:latin typeface="Times New Roman" panose="02020603050405020304" pitchFamily="18" charset="0"/>
                    <a:sym typeface="+mn-ea"/>
                  </a:rPr>
                  <a:t>如果顶点 </a:t>
                </a:r>
                <a14:m>
                  <m:oMath xmlns:m="http://schemas.openxmlformats.org/officeDocument/2006/math">
                    <m:r>
                      <a:rPr lang="en-US" altLang="zh-CN" sz="1800" i="1" dirty="0">
                        <a:latin typeface="Cambria Math" panose="02040503050406030204" charset="0"/>
                        <a:cs typeface="Cambria Math" panose="02040503050406030204" charset="0"/>
                        <a:sym typeface="+mn-ea"/>
                      </a:rPr>
                      <m:t>𝑘</m:t>
                    </m:r>
                  </m:oMath>
                </a14:m>
                <a:r>
                  <a:rPr lang="zh-CN" altLang="en-US" sz="1800" dirty="0">
                    <a:latin typeface="Times New Roman" panose="02020603050405020304" pitchFamily="18" charset="0"/>
                    <a:sym typeface="+mn-ea"/>
                  </a:rPr>
                  <a:t>是路径</a:t>
                </a:r>
                <a14:m>
                  <m:oMath xmlns:m="http://schemas.openxmlformats.org/officeDocument/2006/math">
                    <m:r>
                      <a:rPr lang="en-US" altLang="zh-CN" sz="1800" i="1" dirty="0">
                        <a:latin typeface="Cambria Math" panose="02040503050406030204" charset="0"/>
                        <a:cs typeface="Cambria Math" panose="02040503050406030204" charset="0"/>
                        <a:sym typeface="+mn-ea"/>
                      </a:rPr>
                      <m:t>𝑝</m:t>
                    </m:r>
                  </m:oMath>
                </a14:m>
                <a:r>
                  <a:rPr lang="zh-CN" altLang="en-US" sz="1800" dirty="0">
                    <a:latin typeface="Times New Roman" panose="02020603050405020304" pitchFamily="18" charset="0"/>
                    <a:sym typeface="+mn-ea"/>
                  </a:rPr>
                  <a:t>上的中间顶点，则将路径</a:t>
                </a:r>
                <a14:m>
                  <m:oMath xmlns:m="http://schemas.openxmlformats.org/officeDocument/2006/math">
                    <m:r>
                      <a:rPr lang="en-US" altLang="zh-CN" sz="1800" i="1" dirty="0">
                        <a:latin typeface="Cambria Math" panose="02040503050406030204" charset="0"/>
                        <a:cs typeface="Cambria Math" panose="02040503050406030204" charset="0"/>
                        <a:sym typeface="+mn-ea"/>
                      </a:rPr>
                      <m:t>𝑝</m:t>
                    </m:r>
                  </m:oMath>
                </a14:m>
                <a:r>
                  <a:rPr lang="zh-CN" altLang="en-US" sz="1800" dirty="0">
                    <a:latin typeface="Times New Roman" panose="02020603050405020304" pitchFamily="18" charset="0"/>
                    <a:sym typeface="+mn-ea"/>
                  </a:rPr>
                  <a:t>分解成 </a:t>
                </a:r>
                <a14:m>
                  <m:oMath xmlns:m="http://schemas.openxmlformats.org/officeDocument/2006/math">
                    <m:sSub>
                      <m:sSubPr>
                        <m:ctrlPr>
                          <a:rPr lang="zh-CN" altLang="en-US" sz="1800" i="1">
                            <a:latin typeface="Cambria Math" panose="02040503050406030204" pitchFamily="18" charset="0"/>
                            <a:cs typeface="Cambria Math" panose="02040503050406030204" charset="0"/>
                            <a:sym typeface="+mn-ea"/>
                          </a:rPr>
                        </m:ctrlPr>
                      </m:sSubPr>
                      <m:e>
                        <m:r>
                          <a:rPr lang="en-US" altLang="zh-CN" sz="1800" i="1">
                            <a:latin typeface="Cambria Math" panose="02040503050406030204" charset="0"/>
                            <a:cs typeface="Cambria Math" panose="02040503050406030204" charset="0"/>
                            <a:sym typeface="+mn-ea"/>
                          </a:rPr>
                          <m:t>𝑝</m:t>
                        </m:r>
                      </m:e>
                      <m:sub>
                        <m:r>
                          <a:rPr lang="en-US" altLang="zh-CN" sz="1800" i="1">
                            <a:latin typeface="Cambria Math" panose="02040503050406030204" charset="0"/>
                            <a:cs typeface="Cambria Math" panose="02040503050406030204" charset="0"/>
                            <a:sym typeface="+mn-ea"/>
                          </a:rPr>
                          <m:t>1</m:t>
                        </m:r>
                      </m:sub>
                    </m:sSub>
                    <m:r>
                      <a:rPr lang="en-US" altLang="zh-CN" sz="1800" i="1">
                        <a:latin typeface="Cambria Math" panose="02040503050406030204" charset="0"/>
                        <a:cs typeface="Cambria Math" panose="02040503050406030204" charset="0"/>
                        <a:sym typeface="+mn-ea"/>
                      </a:rPr>
                      <m:t>:</m:t>
                    </m:r>
                    <m:r>
                      <a:rPr lang="en-US" altLang="zh-CN" sz="1800" i="1">
                        <a:latin typeface="Cambria Math" panose="02040503050406030204" charset="0"/>
                        <a:cs typeface="Cambria Math" panose="02040503050406030204" charset="0"/>
                        <a:sym typeface="+mn-ea"/>
                      </a:rPr>
                      <m:t>𝑖</m:t>
                    </m:r>
                    <m:r>
                      <a:rPr lang="en-US" altLang="zh-CN" sz="1800" i="1">
                        <a:latin typeface="Cambria Math" panose="02040503050406030204" charset="0"/>
                        <a:cs typeface="Cambria Math" panose="02040503050406030204" charset="0"/>
                        <a:sym typeface="+mn-ea"/>
                      </a:rPr>
                      <m:t>→</m:t>
                    </m:r>
                    <m:r>
                      <a:rPr lang="en-US" altLang="zh-CN" sz="1800" i="1">
                        <a:latin typeface="Cambria Math" panose="02040503050406030204" charset="0"/>
                        <a:cs typeface="Cambria Math" panose="02040503050406030204" charset="0"/>
                        <a:sym typeface="+mn-ea"/>
                      </a:rPr>
                      <m:t>𝑘</m:t>
                    </m:r>
                  </m:oMath>
                </a14:m>
                <a:r>
                  <a:rPr lang="zh-CN" altLang="en-US" sz="1800" dirty="0">
                    <a:latin typeface="Times New Roman" panose="02020603050405020304" pitchFamily="18" charset="0"/>
                    <a:sym typeface="+mn-ea"/>
                  </a:rPr>
                  <a:t>和</a:t>
                </a:r>
                <a14:m>
                  <m:oMath xmlns:m="http://schemas.openxmlformats.org/officeDocument/2006/math">
                    <m:sSub>
                      <m:sSubPr>
                        <m:ctrlPr>
                          <a:rPr lang="zh-CN" altLang="en-US" sz="1800" i="1">
                            <a:latin typeface="Cambria Math" panose="02040503050406030204" pitchFamily="18" charset="0"/>
                            <a:cs typeface="Cambria Math" panose="02040503050406030204" charset="0"/>
                            <a:sym typeface="+mn-ea"/>
                          </a:rPr>
                        </m:ctrlPr>
                      </m:sSubPr>
                      <m:e>
                        <m:r>
                          <a:rPr lang="en-US" altLang="zh-CN" sz="1800" i="1">
                            <a:latin typeface="Cambria Math" panose="02040503050406030204" charset="0"/>
                            <a:cs typeface="Cambria Math" panose="02040503050406030204" charset="0"/>
                            <a:sym typeface="+mn-ea"/>
                          </a:rPr>
                          <m:t>𝑝</m:t>
                        </m:r>
                      </m:e>
                      <m:sub>
                        <m:r>
                          <a:rPr lang="en-US" altLang="zh-CN" sz="1800" i="1">
                            <a:latin typeface="Cambria Math" panose="02040503050406030204" charset="0"/>
                            <a:cs typeface="Cambria Math" panose="02040503050406030204" charset="0"/>
                            <a:sym typeface="+mn-ea"/>
                          </a:rPr>
                          <m:t>2</m:t>
                        </m:r>
                      </m:sub>
                    </m:sSub>
                    <m:r>
                      <a:rPr lang="en-US" altLang="zh-CN" sz="1800" i="1">
                        <a:latin typeface="Cambria Math" panose="02040503050406030204" charset="0"/>
                        <a:cs typeface="Cambria Math" panose="02040503050406030204" charset="0"/>
                        <a:sym typeface="+mn-ea"/>
                      </a:rPr>
                      <m:t>:</m:t>
                    </m:r>
                    <m:r>
                      <a:rPr lang="en-US" altLang="zh-CN" sz="1800" i="1">
                        <a:latin typeface="Cambria Math" panose="02040503050406030204" charset="0"/>
                        <a:cs typeface="Cambria Math" panose="02040503050406030204" charset="0"/>
                        <a:sym typeface="+mn-ea"/>
                      </a:rPr>
                      <m:t>𝑘</m:t>
                    </m:r>
                    <m:r>
                      <a:rPr lang="en-US" altLang="zh-CN" sz="1800" i="1">
                        <a:latin typeface="Cambria Math" panose="02040503050406030204" charset="0"/>
                        <a:cs typeface="Cambria Math" panose="02040503050406030204" charset="0"/>
                        <a:sym typeface="+mn-ea"/>
                      </a:rPr>
                      <m:t>→</m:t>
                    </m:r>
                    <m:r>
                      <a:rPr lang="en-US" altLang="zh-CN" sz="1800" i="1">
                        <a:latin typeface="Cambria Math" panose="02040503050406030204" charset="0"/>
                        <a:cs typeface="Cambria Math" panose="02040503050406030204" charset="0"/>
                        <a:sym typeface="+mn-ea"/>
                      </a:rPr>
                      <m:t>𝑗</m:t>
                    </m:r>
                  </m:oMath>
                </a14:m>
                <a:r>
                  <a:rPr lang="zh-CN" altLang="en-US" sz="1800" dirty="0">
                    <a:latin typeface="Times New Roman" panose="02020603050405020304" pitchFamily="18" charset="0"/>
                    <a:sym typeface="+mn-ea"/>
                  </a:rPr>
                  <a:t>。可得</a:t>
                </a:r>
                <a14:m>
                  <m:oMath xmlns:m="http://schemas.openxmlformats.org/officeDocument/2006/math">
                    <m:sSub>
                      <m:sSubPr>
                        <m:ctrlPr>
                          <a:rPr lang="zh-CN" altLang="en-US" sz="1800" i="1">
                            <a:latin typeface="Cambria Math" panose="02040503050406030204" pitchFamily="18" charset="0"/>
                            <a:cs typeface="Cambria Math" panose="02040503050406030204" charset="0"/>
                            <a:sym typeface="+mn-ea"/>
                          </a:rPr>
                        </m:ctrlPr>
                      </m:sSubPr>
                      <m:e>
                        <m:r>
                          <a:rPr lang="en-US" altLang="zh-CN" sz="1800" i="1">
                            <a:latin typeface="Cambria Math" panose="02040503050406030204" charset="0"/>
                            <a:cs typeface="Cambria Math" panose="02040503050406030204" charset="0"/>
                            <a:sym typeface="+mn-ea"/>
                          </a:rPr>
                          <m:t>𝑝</m:t>
                        </m:r>
                      </m:e>
                      <m:sub>
                        <m:r>
                          <a:rPr lang="en-US" altLang="zh-CN" sz="1800" i="1">
                            <a:latin typeface="Cambria Math" panose="02040503050406030204" charset="0"/>
                            <a:cs typeface="Cambria Math" panose="02040503050406030204" charset="0"/>
                            <a:sym typeface="+mn-ea"/>
                          </a:rPr>
                          <m:t>1</m:t>
                        </m:r>
                      </m:sub>
                    </m:sSub>
                  </m:oMath>
                </a14:m>
                <a:r>
                  <a:rPr lang="zh-CN" altLang="en-US" sz="1800" dirty="0">
                    <a:latin typeface="Times New Roman" panose="02020603050405020304" pitchFamily="18" charset="0"/>
                    <a:sym typeface="+mn-ea"/>
                  </a:rPr>
                  <a:t>是从顶点</a:t>
                </a:r>
                <a14:m>
                  <m:oMath xmlns:m="http://schemas.openxmlformats.org/officeDocument/2006/math">
                    <m:r>
                      <a:rPr lang="en-US" altLang="zh-CN" sz="1800" i="1">
                        <a:latin typeface="Cambria Math" panose="02040503050406030204" charset="0"/>
                        <a:cs typeface="Cambria Math" panose="02040503050406030204" charset="0"/>
                        <a:sym typeface="+mn-ea"/>
                      </a:rPr>
                      <m:t>𝑖</m:t>
                    </m:r>
                  </m:oMath>
                </a14:m>
                <a:r>
                  <a:rPr lang="zh-CN" altLang="en-US" sz="1800" dirty="0">
                    <a:latin typeface="Times New Roman" panose="02020603050405020304" pitchFamily="18" charset="0"/>
                    <a:sym typeface="+mn-ea"/>
                  </a:rPr>
                  <a:t>到顶点</a:t>
                </a:r>
                <a14:m>
                  <m:oMath xmlns:m="http://schemas.openxmlformats.org/officeDocument/2006/math">
                    <m:r>
                      <a:rPr lang="en-US" altLang="zh-CN" sz="1800" i="1">
                        <a:latin typeface="Cambria Math" panose="02040503050406030204" charset="0"/>
                        <a:cs typeface="Cambria Math" panose="02040503050406030204" charset="0"/>
                        <a:sym typeface="+mn-ea"/>
                      </a:rPr>
                      <m:t>𝑘</m:t>
                    </m:r>
                  </m:oMath>
                </a14:m>
                <a:r>
                  <a:rPr lang="zh-CN" altLang="en-US" sz="1800" dirty="0">
                    <a:latin typeface="Times New Roman" panose="02020603050405020304" pitchFamily="18" charset="0"/>
                    <a:sym typeface="+mn-ea"/>
                  </a:rPr>
                  <a:t>的，中间顶点全部取自集合</a:t>
                </a:r>
                <a14:m>
                  <m:oMath xmlns:m="http://schemas.openxmlformats.org/officeDocument/2006/math">
                    <m:r>
                      <a:rPr lang="en-US" altLang="zh-CN" sz="1800" i="1" dirty="0">
                        <a:latin typeface="Cambria Math" panose="02040503050406030204" charset="0"/>
                        <a:cs typeface="Cambria Math" panose="02040503050406030204" charset="0"/>
                        <a:sym typeface="+mn-ea"/>
                      </a:rPr>
                      <m:t>{1,2,...,</m:t>
                    </m:r>
                    <m:r>
                      <a:rPr lang="en-US" altLang="zh-CN" sz="1800" i="1" dirty="0">
                        <a:latin typeface="Cambria Math" panose="02040503050406030204" charset="0"/>
                        <a:cs typeface="Cambria Math" panose="02040503050406030204" charset="0"/>
                        <a:sym typeface="+mn-ea"/>
                      </a:rPr>
                      <m:t>𝑘</m:t>
                    </m:r>
                    <m:r>
                      <a:rPr lang="en-US" altLang="zh-CN" sz="1800" i="1" dirty="0">
                        <a:latin typeface="Cambria Math" panose="02040503050406030204" charset="0"/>
                        <a:cs typeface="Cambria Math" panose="02040503050406030204" charset="0"/>
                        <a:sym typeface="+mn-ea"/>
                      </a:rPr>
                      <m:t>−1}</m:t>
                    </m:r>
                  </m:oMath>
                </a14:m>
                <a:r>
                  <a:rPr lang="zh-CN" altLang="en-US" sz="1800" dirty="0">
                    <a:latin typeface="Times New Roman" panose="02020603050405020304" pitchFamily="18" charset="0"/>
                    <a:sym typeface="+mn-ea"/>
                  </a:rPr>
                  <a:t>的一条最短路径（因为</a:t>
                </a:r>
                <a14:m>
                  <m:oMath xmlns:m="http://schemas.openxmlformats.org/officeDocument/2006/math">
                    <m:r>
                      <a:rPr lang="en-US" altLang="zh-CN" sz="1800" i="1" dirty="0">
                        <a:latin typeface="Cambria Math" panose="02040503050406030204" charset="0"/>
                        <a:cs typeface="Cambria Math" panose="02040503050406030204" charset="0"/>
                        <a:sym typeface="+mn-ea"/>
                      </a:rPr>
                      <m:t>𝑘</m:t>
                    </m:r>
                  </m:oMath>
                </a14:m>
                <a:r>
                  <a:rPr lang="zh-CN" altLang="en-US" sz="1800" dirty="0">
                    <a:latin typeface="Times New Roman" panose="02020603050405020304" pitchFamily="18" charset="0"/>
                    <a:sym typeface="+mn-ea"/>
                  </a:rPr>
                  <a:t>是末尾顶点）。类似的， </a:t>
                </a:r>
                <a14:m>
                  <m:oMath xmlns:m="http://schemas.openxmlformats.org/officeDocument/2006/math">
                    <m:sSub>
                      <m:sSubPr>
                        <m:ctrlPr>
                          <a:rPr lang="zh-CN" altLang="en-US" sz="1800" i="1">
                            <a:latin typeface="Cambria Math" panose="02040503050406030204" pitchFamily="18" charset="0"/>
                            <a:cs typeface="Cambria Math" panose="02040503050406030204" charset="0"/>
                            <a:sym typeface="+mn-ea"/>
                          </a:rPr>
                        </m:ctrlPr>
                      </m:sSubPr>
                      <m:e>
                        <m:r>
                          <a:rPr lang="en-US" altLang="zh-CN" sz="1800" i="1">
                            <a:latin typeface="Cambria Math" panose="02040503050406030204" charset="0"/>
                            <a:cs typeface="Cambria Math" panose="02040503050406030204" charset="0"/>
                            <a:sym typeface="+mn-ea"/>
                          </a:rPr>
                          <m:t>𝑝</m:t>
                        </m:r>
                      </m:e>
                      <m:sub>
                        <m:r>
                          <a:rPr lang="en-US" altLang="zh-CN" sz="1800" i="1">
                            <a:latin typeface="Cambria Math" panose="02040503050406030204" charset="0"/>
                            <a:cs typeface="Cambria Math" panose="02040503050406030204" charset="0"/>
                            <a:sym typeface="+mn-ea"/>
                          </a:rPr>
                          <m:t>2</m:t>
                        </m:r>
                      </m:sub>
                    </m:sSub>
                  </m:oMath>
                </a14:m>
                <a:r>
                  <a:rPr lang="zh-CN" altLang="en-US" sz="1800" dirty="0">
                    <a:latin typeface="Times New Roman" panose="02020603050405020304" pitchFamily="18" charset="0"/>
                    <a:sym typeface="+mn-ea"/>
                  </a:rPr>
                  <a:t>是从顶点 </a:t>
                </a:r>
                <a14:m>
                  <m:oMath xmlns:m="http://schemas.openxmlformats.org/officeDocument/2006/math">
                    <m:r>
                      <a:rPr lang="en-US" altLang="zh-CN" sz="1800" i="1">
                        <a:latin typeface="Cambria Math" panose="02040503050406030204" charset="0"/>
                        <a:cs typeface="Cambria Math" panose="02040503050406030204" charset="0"/>
                        <a:sym typeface="+mn-ea"/>
                      </a:rPr>
                      <m:t>𝑘</m:t>
                    </m:r>
                  </m:oMath>
                </a14:m>
                <a:r>
                  <a:rPr lang="zh-CN" altLang="en-US" sz="1800" dirty="0">
                    <a:latin typeface="Times New Roman" panose="02020603050405020304" pitchFamily="18" charset="0"/>
                    <a:sym typeface="+mn-ea"/>
                  </a:rPr>
                  <a:t>到顶点</a:t>
                </a:r>
                <a14:m>
                  <m:oMath xmlns:m="http://schemas.openxmlformats.org/officeDocument/2006/math">
                    <m:r>
                      <a:rPr lang="en-US" altLang="zh-CN" sz="1800" i="1">
                        <a:latin typeface="Cambria Math" panose="02040503050406030204" charset="0"/>
                        <a:cs typeface="Cambria Math" panose="02040503050406030204" charset="0"/>
                        <a:sym typeface="+mn-ea"/>
                      </a:rPr>
                      <m:t>𝑗</m:t>
                    </m:r>
                  </m:oMath>
                </a14:m>
                <a:r>
                  <a:rPr lang="zh-CN" altLang="en-US" sz="1800" dirty="0">
                    <a:latin typeface="Times New Roman" panose="02020603050405020304" pitchFamily="18" charset="0"/>
                    <a:sym typeface="+mn-ea"/>
                  </a:rPr>
                  <a:t>的，中间顶点全部取自集合</a:t>
                </a:r>
                <a14:m>
                  <m:oMath xmlns:m="http://schemas.openxmlformats.org/officeDocument/2006/math">
                    <m:r>
                      <a:rPr lang="en-US" altLang="zh-CN" sz="1800" i="1" dirty="0">
                        <a:latin typeface="Cambria Math" panose="02040503050406030204" charset="0"/>
                        <a:cs typeface="Cambria Math" panose="02040503050406030204" charset="0"/>
                        <a:sym typeface="+mn-ea"/>
                      </a:rPr>
                      <m:t>{1,2,...,</m:t>
                    </m:r>
                    <m:r>
                      <a:rPr lang="en-US" altLang="zh-CN" sz="1800" i="1" dirty="0">
                        <a:latin typeface="Cambria Math" panose="02040503050406030204" charset="0"/>
                        <a:cs typeface="Cambria Math" panose="02040503050406030204" charset="0"/>
                        <a:sym typeface="+mn-ea"/>
                      </a:rPr>
                      <m:t>𝑘</m:t>
                    </m:r>
                    <m:r>
                      <a:rPr lang="en-US" altLang="zh-CN" sz="1800" i="1" dirty="0">
                        <a:latin typeface="Cambria Math" panose="02040503050406030204" charset="0"/>
                        <a:cs typeface="Cambria Math" panose="02040503050406030204" charset="0"/>
                        <a:sym typeface="+mn-ea"/>
                      </a:rPr>
                      <m:t>−1}</m:t>
                    </m:r>
                  </m:oMath>
                </a14:m>
                <a:r>
                  <a:rPr lang="zh-CN" altLang="en-US" sz="1800" dirty="0">
                    <a:latin typeface="Times New Roman" panose="02020603050405020304" pitchFamily="18" charset="0"/>
                    <a:sym typeface="+mn-ea"/>
                  </a:rPr>
                  <a:t>的一条最短路径。</a:t>
                </a:r>
                <a:endParaRPr lang="zh-CN" altLang="en-US" sz="1800" dirty="0">
                  <a:latin typeface="Times New Roman" panose="02020603050405020304" pitchFamily="18" charset="0"/>
                </a:endParaRPr>
              </a:p>
              <a:p>
                <a:r>
                  <a:rPr lang="zh-CN" altLang="en-US" sz="1800" dirty="0">
                    <a:latin typeface="Times New Roman" panose="02020603050405020304" pitchFamily="18" charset="0"/>
                  </a:rPr>
                  <a:t>现定义一个</a:t>
                </a:r>
                <a14:m>
                  <m:oMath xmlns:m="http://schemas.openxmlformats.org/officeDocument/2006/math">
                    <m:r>
                      <a:rPr lang="en-US" altLang="zh-CN" sz="1800" i="1" dirty="0">
                        <a:latin typeface="Cambria Math" panose="02040503050406030204" charset="0"/>
                        <a:cs typeface="Cambria Math" panose="02040503050406030204" charset="0"/>
                        <a:sym typeface="+mn-ea"/>
                      </a:rPr>
                      <m:t>𝑛</m:t>
                    </m:r>
                  </m:oMath>
                </a14:m>
                <a:r>
                  <a:rPr lang="zh-CN" altLang="en-US" sz="1800" dirty="0">
                    <a:latin typeface="Times New Roman" panose="02020603050405020304" pitchFamily="18" charset="0"/>
                  </a:rPr>
                  <a:t>阶方阵序列</a:t>
                </a:r>
                <a14:m>
                  <m:oMath xmlns:m="http://schemas.openxmlformats.org/officeDocument/2006/math">
                    <m:r>
                      <a:rPr lang="en-US" altLang="zh-CN" sz="1800" i="1">
                        <a:latin typeface="Cambria Math" panose="02040503050406030204" charset="0"/>
                        <a:cs typeface="Cambria Math" panose="02040503050406030204" charset="0"/>
                      </a:rPr>
                      <m:t>𝐷</m:t>
                    </m:r>
                    <m:r>
                      <a:rPr lang="en-US" altLang="zh-CN" sz="1800" i="1">
                        <a:latin typeface="Cambria Math" panose="02040503050406030204" charset="0"/>
                        <a:cs typeface="Cambria Math" panose="02040503050406030204" charset="0"/>
                      </a:rPr>
                      <m:t>(−1),</m:t>
                    </m:r>
                    <m:r>
                      <a:rPr lang="en-US" altLang="zh-CN" sz="1800" i="1">
                        <a:latin typeface="Cambria Math" panose="02040503050406030204" charset="0"/>
                        <a:cs typeface="Cambria Math" panose="02040503050406030204" charset="0"/>
                      </a:rPr>
                      <m:t>𝐷</m:t>
                    </m:r>
                    <m:r>
                      <a:rPr lang="en-US" altLang="zh-CN" sz="1800" i="1">
                        <a:latin typeface="Cambria Math" panose="02040503050406030204" charset="0"/>
                        <a:cs typeface="Cambria Math" panose="02040503050406030204" charset="0"/>
                      </a:rPr>
                      <m:t>(0),</m:t>
                    </m:r>
                    <m:r>
                      <a:rPr lang="en-US" altLang="zh-CN" sz="1800" i="1">
                        <a:latin typeface="Cambria Math" panose="02040503050406030204" charset="0"/>
                        <a:cs typeface="Cambria Math" panose="02040503050406030204" charset="0"/>
                      </a:rPr>
                      <m:t>𝐷</m:t>
                    </m:r>
                    <m:r>
                      <a:rPr lang="en-US" altLang="zh-CN" sz="1800" i="1">
                        <a:latin typeface="Cambria Math" panose="02040503050406030204" charset="0"/>
                        <a:cs typeface="Cambria Math" panose="02040503050406030204" charset="0"/>
                      </a:rPr>
                      <m:t>(1),...,</m:t>
                    </m:r>
                    <m:r>
                      <a:rPr lang="en-US" altLang="zh-CN" sz="1800" i="1">
                        <a:latin typeface="Cambria Math" panose="02040503050406030204" charset="0"/>
                        <a:cs typeface="Cambria Math" panose="02040503050406030204" charset="0"/>
                      </a:rPr>
                      <m:t>𝐷</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𝑘</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𝐷</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𝑛</m:t>
                    </m:r>
                    <m:r>
                      <a:rPr lang="en-US" altLang="zh-CN" sz="1800" i="1">
                        <a:latin typeface="Cambria Math" panose="02040503050406030204" charset="0"/>
                        <a:cs typeface="Cambria Math" panose="02040503050406030204" charset="0"/>
                      </a:rPr>
                      <m:t>−1)</m:t>
                    </m:r>
                  </m:oMath>
                </a14:m>
                <a:r>
                  <a:rPr lang="zh-CN" altLang="en-US" sz="1800" dirty="0">
                    <a:latin typeface="Times New Roman" panose="02020603050405020304" pitchFamily="18" charset="0"/>
                  </a:rPr>
                  <a:t> ，其中</a:t>
                </a:r>
                <a14:m>
                  <m:oMath xmlns:m="http://schemas.openxmlformats.org/officeDocument/2006/math">
                    <m:r>
                      <a:rPr lang="en-US" altLang="zh-CN" sz="1800" i="1">
                        <a:latin typeface="Cambria Math" panose="02040503050406030204" charset="0"/>
                        <a:cs typeface="Cambria Math" panose="02040503050406030204" charset="0"/>
                      </a:rPr>
                      <m:t>𝐷</m:t>
                    </m:r>
                    <m:r>
                      <a:rPr lang="en-US" altLang="zh-CN" sz="1800" i="1">
                        <a:latin typeface="Cambria Math" panose="02040503050406030204" charset="0"/>
                        <a:cs typeface="Cambria Math" panose="02040503050406030204" charset="0"/>
                      </a:rPr>
                      <m:t>(−1)[</m:t>
                    </m:r>
                    <m:r>
                      <a:rPr lang="en-US" altLang="zh-CN" sz="1800" i="1">
                        <a:latin typeface="Cambria Math" panose="02040503050406030204" charset="0"/>
                        <a:cs typeface="Cambria Math" panose="02040503050406030204" charset="0"/>
                      </a:rPr>
                      <m:t>𝑖</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𝑗</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𝑀</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𝑖</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𝑗</m:t>
                    </m:r>
                    <m:r>
                      <a:rPr lang="en-US" altLang="zh-CN" sz="1800" i="1">
                        <a:latin typeface="Cambria Math" panose="02040503050406030204" charset="0"/>
                        <a:cs typeface="Cambria Math" panose="02040503050406030204" charset="0"/>
                      </a:rPr>
                      <m:t>]</m:t>
                    </m:r>
                  </m:oMath>
                </a14:m>
                <a:r>
                  <a:rPr lang="zh-CN" altLang="en-US" sz="1800" dirty="0">
                    <a:latin typeface="Times New Roman" panose="02020603050405020304" pitchFamily="18" charset="0"/>
                    <a:cs typeface="Cambria Math" panose="02040503050406030204" charset="0"/>
                  </a:rPr>
                  <a:t>，</a:t>
                </a:r>
                <a:r>
                  <a:rPr lang="zh-CN" altLang="en-US" sz="1800" dirty="0">
                    <a:latin typeface="Times New Roman" panose="02020603050405020304" pitchFamily="18" charset="0"/>
                  </a:rPr>
                  <a:t>因此：</a:t>
                </a:r>
              </a:p>
              <a:p>
                <a:endParaRPr lang="zh-CN" altLang="en-US" sz="1800" dirty="0">
                  <a:latin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sz="1800" i="1">
                          <a:latin typeface="Cambria Math" panose="02040503050406030204" charset="0"/>
                          <a:cs typeface="Cambria Math" panose="02040503050406030204" charset="0"/>
                        </a:rPr>
                        <m:t>𝐷</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𝑘</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𝑖</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𝑗</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𝑚𝑖𝑛</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𝐷</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𝑘</m:t>
                      </m:r>
                      <m:r>
                        <a:rPr lang="en-US" altLang="zh-CN" sz="1800" i="1">
                          <a:latin typeface="Cambria Math" panose="02040503050406030204" charset="0"/>
                          <a:cs typeface="Cambria Math" panose="02040503050406030204" charset="0"/>
                        </a:rPr>
                        <m:t>−1)[</m:t>
                      </m:r>
                      <m:r>
                        <a:rPr lang="en-US" altLang="zh-CN" sz="1800" i="1">
                          <a:latin typeface="Cambria Math" panose="02040503050406030204" charset="0"/>
                          <a:cs typeface="Cambria Math" panose="02040503050406030204" charset="0"/>
                        </a:rPr>
                        <m:t>𝑖</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𝑗</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𝐷</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𝑘</m:t>
                      </m:r>
                      <m:r>
                        <a:rPr lang="en-US" altLang="zh-CN" sz="1800" i="1">
                          <a:latin typeface="Cambria Math" panose="02040503050406030204" charset="0"/>
                          <a:cs typeface="Cambria Math" panose="02040503050406030204" charset="0"/>
                        </a:rPr>
                        <m:t>−1][</m:t>
                      </m:r>
                      <m:r>
                        <a:rPr lang="en-US" altLang="zh-CN" sz="1800" i="1">
                          <a:latin typeface="Cambria Math" panose="02040503050406030204" charset="0"/>
                          <a:cs typeface="Cambria Math" panose="02040503050406030204" charset="0"/>
                        </a:rPr>
                        <m:t>𝑖</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𝑘</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𝐷</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𝑘</m:t>
                      </m:r>
                      <m:r>
                        <a:rPr lang="en-US" altLang="zh-CN" sz="1800" i="1">
                          <a:latin typeface="Cambria Math" panose="02040503050406030204" charset="0"/>
                          <a:cs typeface="Cambria Math" panose="02040503050406030204" charset="0"/>
                        </a:rPr>
                        <m:t>−1)[</m:t>
                      </m:r>
                      <m:r>
                        <a:rPr lang="en-US" altLang="zh-CN" sz="1800" i="1">
                          <a:latin typeface="Cambria Math" panose="02040503050406030204" charset="0"/>
                          <a:cs typeface="Cambria Math" panose="02040503050406030204" charset="0"/>
                        </a:rPr>
                        <m:t>𝑘</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𝑗</m:t>
                      </m:r>
                      <m:r>
                        <a:rPr lang="en-US" altLang="zh-CN" sz="1800" i="1">
                          <a:latin typeface="Cambria Math" panose="02040503050406030204" charset="0"/>
                          <a:cs typeface="Cambria Math" panose="02040503050406030204" charset="0"/>
                        </a:rPr>
                        <m:t>]}          0≤</m:t>
                      </m:r>
                      <m:r>
                        <a:rPr lang="en-US" altLang="zh-CN" sz="1800" i="1">
                          <a:latin typeface="Cambria Math" panose="02040503050406030204" charset="0"/>
                          <a:cs typeface="Cambria Math" panose="02040503050406030204" charset="0"/>
                        </a:rPr>
                        <m:t>𝑘</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𝑛</m:t>
                      </m:r>
                      <m:r>
                        <a:rPr lang="en-US" altLang="zh-CN" sz="1800" i="1">
                          <a:latin typeface="Cambria Math" panose="02040503050406030204" charset="0"/>
                          <a:cs typeface="Cambria Math" panose="02040503050406030204" charset="0"/>
                        </a:rPr>
                        <m:t>−1</m:t>
                      </m:r>
                    </m:oMath>
                  </m:oMathPara>
                </a14:m>
                <a:endParaRPr lang="zh-CN" altLang="en-US" sz="1800" dirty="0">
                  <a:latin typeface="Times New Roman" panose="02020603050405020304" pitchFamily="18" charset="0"/>
                </a:endParaRPr>
              </a:p>
              <a:p>
                <a14:m>
                  <m:oMath xmlns:m="http://schemas.openxmlformats.org/officeDocument/2006/math">
                    <m:r>
                      <a:rPr lang="en-US" altLang="zh-CN" sz="1800" i="1">
                        <a:latin typeface="Cambria Math" panose="02040503050406030204" charset="0"/>
                        <a:cs typeface="Cambria Math" panose="02040503050406030204" charset="0"/>
                      </a:rPr>
                      <m:t>𝐷</m:t>
                    </m:r>
                    <m:r>
                      <a:rPr lang="en-US" altLang="zh-CN" sz="1800" i="1">
                        <a:latin typeface="Cambria Math" panose="02040503050406030204" charset="0"/>
                        <a:cs typeface="Cambria Math" panose="02040503050406030204" charset="0"/>
                      </a:rPr>
                      <m:t>(1)[</m:t>
                    </m:r>
                    <m:r>
                      <a:rPr lang="en-US" altLang="zh-CN" sz="1800" i="1">
                        <a:latin typeface="Cambria Math" panose="02040503050406030204" charset="0"/>
                        <a:cs typeface="Cambria Math" panose="02040503050406030204" charset="0"/>
                      </a:rPr>
                      <m:t>𝑖</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𝑗</m:t>
                    </m:r>
                    <m:r>
                      <a:rPr lang="en-US" altLang="zh-CN" sz="1800" i="1">
                        <a:latin typeface="Cambria Math" panose="02040503050406030204" charset="0"/>
                        <a:cs typeface="Cambria Math" panose="02040503050406030204" charset="0"/>
                      </a:rPr>
                      <m:t>]</m:t>
                    </m:r>
                  </m:oMath>
                </a14:m>
                <a:r>
                  <a:rPr lang="zh-CN" altLang="en-US" sz="1800" dirty="0">
                    <a:latin typeface="Times New Roman" panose="02020603050405020304" pitchFamily="18" charset="0"/>
                  </a:rPr>
                  <a:t>是从vi到vj的中间顶点的序号不大于1的最短路径的长度；</a:t>
                </a:r>
                <a14:m>
                  <m:oMath xmlns:m="http://schemas.openxmlformats.org/officeDocument/2006/math">
                    <m:r>
                      <a:rPr lang="en-US" altLang="zh-CN" sz="1800" i="1">
                        <a:latin typeface="Cambria Math" panose="02040503050406030204" charset="0"/>
                        <a:cs typeface="Cambria Math" panose="02040503050406030204" charset="0"/>
                      </a:rPr>
                      <m:t>𝐷</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𝑘</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𝑖</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𝑗</m:t>
                    </m:r>
                    <m:r>
                      <a:rPr lang="en-US" altLang="zh-CN" sz="1800" i="1">
                        <a:latin typeface="Cambria Math" panose="02040503050406030204" charset="0"/>
                        <a:cs typeface="Cambria Math" panose="02040503050406030204" charset="0"/>
                      </a:rPr>
                      <m:t>]</m:t>
                    </m:r>
                  </m:oMath>
                </a14:m>
                <a:r>
                  <a:rPr lang="zh-CN" altLang="en-US" sz="1800" dirty="0">
                    <a:latin typeface="Times New Roman" panose="02020603050405020304" pitchFamily="18" charset="0"/>
                  </a:rPr>
                  <a:t>是从</a:t>
                </a:r>
                <a14:m>
                  <m:oMath xmlns:m="http://schemas.openxmlformats.org/officeDocument/2006/math">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𝑣</m:t>
                        </m:r>
                      </m:e>
                      <m:sub>
                        <m:r>
                          <a:rPr lang="en-US" altLang="zh-CN" sz="1800" i="1">
                            <a:latin typeface="Cambria Math" panose="02040503050406030204" charset="0"/>
                            <a:cs typeface="Cambria Math" panose="02040503050406030204" charset="0"/>
                          </a:rPr>
                          <m:t>𝑖</m:t>
                        </m:r>
                      </m:sub>
                    </m:sSub>
                  </m:oMath>
                </a14:m>
                <a:r>
                  <a:rPr lang="zh-CN" altLang="en-US" sz="1800" dirty="0">
                    <a:latin typeface="Times New Roman" panose="02020603050405020304" pitchFamily="18" charset="0"/>
                  </a:rPr>
                  <a:t>到</a:t>
                </a:r>
                <a14:m>
                  <m:oMath xmlns:m="http://schemas.openxmlformats.org/officeDocument/2006/math">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𝑣</m:t>
                        </m:r>
                      </m:e>
                      <m:sub>
                        <m:r>
                          <a:rPr lang="en-US" altLang="zh-CN" sz="1800" i="1">
                            <a:latin typeface="Cambria Math" panose="02040503050406030204" charset="0"/>
                            <a:cs typeface="Cambria Math" panose="02040503050406030204" charset="0"/>
                          </a:rPr>
                          <m:t>𝑗</m:t>
                        </m:r>
                      </m:sub>
                    </m:sSub>
                  </m:oMath>
                </a14:m>
                <a:r>
                  <a:rPr lang="zh-CN" altLang="en-US" sz="1800" dirty="0">
                    <a:latin typeface="Times New Roman" panose="02020603050405020304" pitchFamily="18" charset="0"/>
                  </a:rPr>
                  <a:t>的中间顶点的序号不大于</a:t>
                </a:r>
                <a14:m>
                  <m:oMath xmlns:m="http://schemas.openxmlformats.org/officeDocument/2006/math">
                    <m:r>
                      <a:rPr lang="en-US" altLang="zh-CN" sz="1800" i="1">
                        <a:latin typeface="Cambria Math" panose="02040503050406030204" charset="0"/>
                        <a:cs typeface="Cambria Math" panose="02040503050406030204" charset="0"/>
                      </a:rPr>
                      <m:t>𝑘</m:t>
                    </m:r>
                  </m:oMath>
                </a14:m>
                <a:r>
                  <a:rPr lang="zh-CN" altLang="en-US" sz="1800" dirty="0">
                    <a:latin typeface="Times New Roman" panose="02020603050405020304" pitchFamily="18" charset="0"/>
                  </a:rPr>
                  <a:t>的最短路径的长度；</a:t>
                </a:r>
                <a14:m>
                  <m:oMath xmlns:m="http://schemas.openxmlformats.org/officeDocument/2006/math">
                    <m:r>
                      <a:rPr lang="en-US" altLang="zh-CN" sz="1800" i="1">
                        <a:latin typeface="Cambria Math" panose="02040503050406030204" charset="0"/>
                        <a:cs typeface="Cambria Math" panose="02040503050406030204" charset="0"/>
                      </a:rPr>
                      <m:t>𝐷</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𝑛</m:t>
                    </m:r>
                    <m:r>
                      <a:rPr lang="en-US" altLang="zh-CN" sz="1800" i="1">
                        <a:latin typeface="Cambria Math" panose="02040503050406030204" charset="0"/>
                        <a:cs typeface="Cambria Math" panose="02040503050406030204" charset="0"/>
                      </a:rPr>
                      <m:t>−1)[</m:t>
                    </m:r>
                    <m:r>
                      <a:rPr lang="en-US" altLang="zh-CN" sz="1800" i="1">
                        <a:latin typeface="Cambria Math" panose="02040503050406030204" charset="0"/>
                        <a:cs typeface="Cambria Math" panose="02040503050406030204" charset="0"/>
                      </a:rPr>
                      <m:t>𝑖</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𝑗</m:t>
                    </m:r>
                    <m:r>
                      <a:rPr lang="en-US" altLang="zh-CN" sz="1800" i="1">
                        <a:latin typeface="Cambria Math" panose="02040503050406030204" charset="0"/>
                        <a:cs typeface="Cambria Math" panose="02040503050406030204" charset="0"/>
                      </a:rPr>
                      <m:t>]</m:t>
                    </m:r>
                  </m:oMath>
                </a14:m>
                <a:r>
                  <a:rPr lang="zh-CN" altLang="en-US" sz="1800" dirty="0">
                    <a:latin typeface="Times New Roman" panose="02020603050405020304" pitchFamily="18" charset="0"/>
                  </a:rPr>
                  <a:t>就是从</a:t>
                </a:r>
                <a14:m>
                  <m:oMath xmlns:m="http://schemas.openxmlformats.org/officeDocument/2006/math">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𝑣</m:t>
                        </m:r>
                      </m:e>
                      <m:sub>
                        <m:r>
                          <a:rPr lang="en-US" altLang="zh-CN" sz="1800" i="1">
                            <a:latin typeface="Cambria Math" panose="02040503050406030204" charset="0"/>
                            <a:cs typeface="Cambria Math" panose="02040503050406030204" charset="0"/>
                          </a:rPr>
                          <m:t>𝑖</m:t>
                        </m:r>
                      </m:sub>
                    </m:sSub>
                  </m:oMath>
                </a14:m>
                <a:r>
                  <a:rPr lang="en-US" altLang="zh-CN" sz="1800" i="1" dirty="0">
                    <a:latin typeface="Times New Roman" panose="02020603050405020304" pitchFamily="18" charset="0"/>
                    <a:cs typeface="Cambria Math" panose="02040503050406030204" charset="0"/>
                  </a:rPr>
                  <a:t/>
                </a:r>
                <a:br>
                  <a:rPr lang="en-US" altLang="zh-CN" sz="1800" i="1" dirty="0">
                    <a:latin typeface="Times New Roman" panose="02020603050405020304" pitchFamily="18" charset="0"/>
                    <a:cs typeface="Cambria Math" panose="02040503050406030204" charset="0"/>
                  </a:rPr>
                </a:br>
                <a14:m>
                  <m:oMath xmlns:m="http://schemas.openxmlformats.org/officeDocument/2006/math">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𝑣</m:t>
                        </m:r>
                      </m:e>
                      <m:sub>
                        <m:r>
                          <a:rPr lang="en-US" altLang="zh-CN" sz="1800" i="1">
                            <a:latin typeface="Cambria Math" panose="02040503050406030204" charset="0"/>
                            <a:cs typeface="Cambria Math" panose="02040503050406030204" charset="0"/>
                          </a:rPr>
                          <m:t>𝑗</m:t>
                        </m:r>
                      </m:sub>
                    </m:sSub>
                  </m:oMath>
                </a14:m>
                <a:r>
                  <a:rPr lang="zh-CN" altLang="en-US" sz="1800" dirty="0">
                    <a:latin typeface="Times New Roman" panose="02020603050405020304" pitchFamily="18" charset="0"/>
                  </a:rPr>
                  <a:t>的最短路径的长度。根据上述公式，可以计算顶点</a:t>
                </a:r>
                <a14:m>
                  <m:oMath xmlns:m="http://schemas.openxmlformats.org/officeDocument/2006/math">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𝑣</m:t>
                        </m:r>
                      </m:e>
                      <m:sub>
                        <m:r>
                          <a:rPr lang="en-US" altLang="zh-CN" sz="1800" i="1">
                            <a:latin typeface="Cambria Math" panose="02040503050406030204" charset="0"/>
                            <a:cs typeface="Cambria Math" panose="02040503050406030204" charset="0"/>
                          </a:rPr>
                          <m:t>𝑖</m:t>
                        </m:r>
                      </m:sub>
                    </m:sSub>
                  </m:oMath>
                </a14:m>
                <a:r>
                  <a:rPr lang="en-US" altLang="zh-CN" sz="1800" i="1" dirty="0">
                    <a:latin typeface="Times New Roman" panose="02020603050405020304" pitchFamily="18" charset="0"/>
                    <a:cs typeface="Cambria Math" panose="02040503050406030204" charset="0"/>
                  </a:rPr>
                  <a:t/>
                </a:r>
                <a:br>
                  <a:rPr lang="en-US" altLang="zh-CN" sz="1800" i="1" dirty="0">
                    <a:latin typeface="Times New Roman" panose="02020603050405020304" pitchFamily="18" charset="0"/>
                    <a:cs typeface="Cambria Math" panose="02040503050406030204" charset="0"/>
                  </a:rPr>
                </a:br>
                <a14:m>
                  <m:oMath xmlns:m="http://schemas.openxmlformats.org/officeDocument/2006/math">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𝑣</m:t>
                        </m:r>
                      </m:e>
                      <m:sub>
                        <m:r>
                          <a:rPr lang="en-US" altLang="zh-CN" sz="1800" i="1">
                            <a:latin typeface="Cambria Math" panose="02040503050406030204" charset="0"/>
                            <a:cs typeface="Cambria Math" panose="02040503050406030204" charset="0"/>
                          </a:rPr>
                          <m:t>𝑗</m:t>
                        </m:r>
                      </m:sub>
                    </m:sSub>
                  </m:oMath>
                </a14:m>
                <a:r>
                  <a:rPr lang="zh-CN" altLang="en-US" sz="1800" dirty="0">
                    <a:latin typeface="Times New Roman" panose="02020603050405020304" pitchFamily="18" charset="0"/>
                  </a:rPr>
                  <a:t>的最短路径长度。</a:t>
                </a:r>
              </a:p>
            </p:txBody>
          </p:sp>
        </mc:Choice>
        <mc:Fallback xmlns="">
          <p:sp>
            <p:nvSpPr>
              <p:cNvPr id="10" name="内容占位符 9"/>
              <p:cNvSpPr>
                <a:spLocks noRot="1" noChangeAspect="1" noMove="1" noResize="1" noEditPoints="1" noAdjustHandles="1" noChangeArrowheads="1" noChangeShapeType="1" noTextEdit="1"/>
              </p:cNvSpPr>
              <p:nvPr>
                <p:ph idx="11"/>
              </p:nvPr>
            </p:nvSpPr>
            <p:spPr>
              <a:xfrm>
                <a:off x="584200" y="1192530"/>
                <a:ext cx="11055350" cy="5204460"/>
              </a:xfrm>
              <a:blipFill rotWithShape="1">
                <a:blip r:embed="rId2"/>
                <a:stretch>
                  <a:fillRect b="-2635"/>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165409" y="3439840"/>
            <a:ext cx="1861185" cy="768350"/>
          </a:xfrm>
          <a:prstGeom prst="rect">
            <a:avLst/>
          </a:prstGeom>
        </p:spPr>
        <p:txBody>
          <a:bodyPr wrap="none">
            <a:spAutoFit/>
          </a:bodyPr>
          <a:lstStyle/>
          <a:p>
            <a:pPr algn="ctr"/>
            <a:r>
              <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图应用</a:t>
            </a:r>
          </a:p>
        </p:txBody>
      </p:sp>
      <p:sp>
        <p:nvSpPr>
          <p:cNvPr id="8" name="矩形 7"/>
          <p:cNvSpPr/>
          <p:nvPr/>
        </p:nvSpPr>
        <p:spPr>
          <a:xfrm>
            <a:off x="5270501" y="2445722"/>
            <a:ext cx="1651000" cy="645160"/>
          </a:xfrm>
          <a:prstGeom prst="rect">
            <a:avLst/>
          </a:prstGeom>
        </p:spPr>
        <p:txBody>
          <a:bodyPr wrap="none">
            <a:spAutoFit/>
          </a:bodyPr>
          <a:lstStyle/>
          <a:p>
            <a:pPr algn="ct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 </a:t>
            </a:r>
            <a:r>
              <a:rPr lang="en-US" altLang="zh-CN"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 </a:t>
            </a: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4034782" y="4861769"/>
            <a:ext cx="4122438" cy="460375"/>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李荣华</a:t>
            </a:r>
          </a:p>
        </p:txBody>
      </p:sp>
      <p:sp>
        <p:nvSpPr>
          <p:cNvPr id="31" name="文本框 30"/>
          <p:cNvSpPr txBox="1"/>
          <p:nvPr/>
        </p:nvSpPr>
        <p:spPr>
          <a:xfrm>
            <a:off x="3016738" y="5305446"/>
            <a:ext cx="6158524" cy="423545"/>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北京理工大学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6" presetClass="entr" presetSubtype="37"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par>
                          <p:cTn id="11" fill="hold">
                            <p:stCondLst>
                              <p:cond delay="0"/>
                            </p:stCondLst>
                            <p:childTnLst>
                              <p:par>
                                <p:cTn id="12" presetID="10" presetClass="entr" presetSubtype="0" fill="hold" grpId="0" nodeType="afterEffect">
                                  <p:stCondLst>
                                    <p:cond delay="0"/>
                                  </p:stCondLst>
                                  <p:iterate type="wd">
                                    <p:tmPct val="10000"/>
                                  </p:iterate>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600"/>
                            </p:stCondLst>
                            <p:childTnLst>
                              <p:par>
                                <p:cTn id="16" presetID="10" presetClass="entr" presetSubtype="0"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0"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pic>
        <p:nvPicPr>
          <p:cNvPr id="621" name="图片 621"/>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896235" y="523875"/>
            <a:ext cx="5861685" cy="2490470"/>
          </a:xfrm>
          <a:prstGeom prst="rect">
            <a:avLst/>
          </a:prstGeom>
        </p:spPr>
      </p:pic>
      <p:graphicFrame>
        <p:nvGraphicFramePr>
          <p:cNvPr id="8" name="表格 7"/>
          <p:cNvGraphicFramePr/>
          <p:nvPr>
            <p:custDataLst>
              <p:tags r:id="rId2"/>
            </p:custDataLst>
          </p:nvPr>
        </p:nvGraphicFramePr>
        <p:xfrm>
          <a:off x="1872615" y="3096260"/>
          <a:ext cx="7909560" cy="3232150"/>
        </p:xfrm>
        <a:graphic>
          <a:graphicData uri="http://schemas.openxmlformats.org/drawingml/2006/table">
            <a:tbl>
              <a:tblPr>
                <a:tableStyleId>{5DA37D80-6434-44D0-A028-1B22A696006F}</a:tableStyleId>
              </a:tblPr>
              <a:tblGrid>
                <a:gridCol w="417195">
                  <a:extLst>
                    <a:ext uri="{9D8B030D-6E8A-4147-A177-3AD203B41FA5}">
                      <a16:colId xmlns:a16="http://schemas.microsoft.com/office/drawing/2014/main" val="20000"/>
                    </a:ext>
                  </a:extLst>
                </a:gridCol>
                <a:gridCol w="578485">
                  <a:extLst>
                    <a:ext uri="{9D8B030D-6E8A-4147-A177-3AD203B41FA5}">
                      <a16:colId xmlns:a16="http://schemas.microsoft.com/office/drawing/2014/main" val="20001"/>
                    </a:ext>
                  </a:extLst>
                </a:gridCol>
                <a:gridCol w="633095">
                  <a:extLst>
                    <a:ext uri="{9D8B030D-6E8A-4147-A177-3AD203B41FA5}">
                      <a16:colId xmlns:a16="http://schemas.microsoft.com/office/drawing/2014/main" val="20002"/>
                    </a:ext>
                  </a:extLst>
                </a:gridCol>
                <a:gridCol w="566420">
                  <a:extLst>
                    <a:ext uri="{9D8B030D-6E8A-4147-A177-3AD203B41FA5}">
                      <a16:colId xmlns:a16="http://schemas.microsoft.com/office/drawing/2014/main" val="20003"/>
                    </a:ext>
                  </a:extLst>
                </a:gridCol>
                <a:gridCol w="565150">
                  <a:extLst>
                    <a:ext uri="{9D8B030D-6E8A-4147-A177-3AD203B41FA5}">
                      <a16:colId xmlns:a16="http://schemas.microsoft.com/office/drawing/2014/main" val="20004"/>
                    </a:ext>
                  </a:extLst>
                </a:gridCol>
                <a:gridCol w="669290">
                  <a:extLst>
                    <a:ext uri="{9D8B030D-6E8A-4147-A177-3AD203B41FA5}">
                      <a16:colId xmlns:a16="http://schemas.microsoft.com/office/drawing/2014/main" val="20005"/>
                    </a:ext>
                  </a:extLst>
                </a:gridCol>
                <a:gridCol w="651510">
                  <a:extLst>
                    <a:ext uri="{9D8B030D-6E8A-4147-A177-3AD203B41FA5}">
                      <a16:colId xmlns:a16="http://schemas.microsoft.com/office/drawing/2014/main" val="20006"/>
                    </a:ext>
                  </a:extLst>
                </a:gridCol>
                <a:gridCol w="514985">
                  <a:extLst>
                    <a:ext uri="{9D8B030D-6E8A-4147-A177-3AD203B41FA5}">
                      <a16:colId xmlns:a16="http://schemas.microsoft.com/office/drawing/2014/main" val="20007"/>
                    </a:ext>
                  </a:extLst>
                </a:gridCol>
                <a:gridCol w="658495">
                  <a:extLst>
                    <a:ext uri="{9D8B030D-6E8A-4147-A177-3AD203B41FA5}">
                      <a16:colId xmlns:a16="http://schemas.microsoft.com/office/drawing/2014/main" val="20008"/>
                    </a:ext>
                  </a:extLst>
                </a:gridCol>
                <a:gridCol w="668655">
                  <a:extLst>
                    <a:ext uri="{9D8B030D-6E8A-4147-A177-3AD203B41FA5}">
                      <a16:colId xmlns:a16="http://schemas.microsoft.com/office/drawing/2014/main" val="20009"/>
                    </a:ext>
                  </a:extLst>
                </a:gridCol>
                <a:gridCol w="655955">
                  <a:extLst>
                    <a:ext uri="{9D8B030D-6E8A-4147-A177-3AD203B41FA5}">
                      <a16:colId xmlns:a16="http://schemas.microsoft.com/office/drawing/2014/main" val="20010"/>
                    </a:ext>
                  </a:extLst>
                </a:gridCol>
                <a:gridCol w="657860">
                  <a:extLst>
                    <a:ext uri="{9D8B030D-6E8A-4147-A177-3AD203B41FA5}">
                      <a16:colId xmlns:a16="http://schemas.microsoft.com/office/drawing/2014/main" val="20011"/>
                    </a:ext>
                  </a:extLst>
                </a:gridCol>
                <a:gridCol w="672465">
                  <a:extLst>
                    <a:ext uri="{9D8B030D-6E8A-4147-A177-3AD203B41FA5}">
                      <a16:colId xmlns:a16="http://schemas.microsoft.com/office/drawing/2014/main" val="20012"/>
                    </a:ext>
                  </a:extLst>
                </a:gridCol>
              </a:tblGrid>
              <a:tr h="323215">
                <a:tc>
                  <a:txBody>
                    <a:bodyPr/>
                    <a:lstStyle/>
                    <a:p>
                      <a:pPr indent="0" algn="ctr">
                        <a:buNone/>
                      </a:pPr>
                      <a:r>
                        <a:rPr lang="en-US" sz="1600"/>
                        <a:t>D</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gridSpan="3">
                  <a:txBody>
                    <a:bodyPr/>
                    <a:lstStyle/>
                    <a:p>
                      <a:pPr indent="0" algn="ctr">
                        <a:buNone/>
                      </a:pPr>
                      <a:r>
                        <a:rPr lang="en-US" sz="1600"/>
                        <a:t>D</a:t>
                      </a:r>
                      <a:r>
                        <a:rPr lang="en-US" sz="1600" baseline="300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3">
                  <a:txBody>
                    <a:bodyPr/>
                    <a:lstStyle/>
                    <a:p>
                      <a:pPr indent="0" algn="ctr">
                        <a:buNone/>
                      </a:pPr>
                      <a:r>
                        <a:rPr lang="en-US" sz="1600"/>
                        <a:t>D</a:t>
                      </a:r>
                      <a:r>
                        <a:rPr lang="en-US" sz="1600" baseline="300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3">
                  <a:txBody>
                    <a:bodyPr/>
                    <a:lstStyle/>
                    <a:p>
                      <a:pPr indent="0" algn="ctr">
                        <a:buNone/>
                      </a:pPr>
                      <a:r>
                        <a:rPr lang="en-US" sz="1600"/>
                        <a:t>D</a:t>
                      </a:r>
                      <a:r>
                        <a:rPr lang="en-US" sz="1600" baseline="300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3">
                  <a:txBody>
                    <a:bodyPr/>
                    <a:lstStyle/>
                    <a:p>
                      <a:pPr indent="0" algn="ctr">
                        <a:buNone/>
                      </a:pPr>
                      <a:r>
                        <a:rPr lang="en-US" sz="1600" dirty="0"/>
                        <a:t>D</a:t>
                      </a:r>
                      <a:r>
                        <a:rPr lang="en-US" sz="1600" baseline="30000" dirty="0"/>
                        <a:t>(2)</a:t>
                      </a:r>
                      <a:endParaRPr lang="en-US" altLang="en-US" sz="16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0"/>
                  </a:ext>
                </a:extLst>
              </a:tr>
              <a:tr h="323215">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23215">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6</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22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6</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22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6</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18</a:t>
                      </a:r>
                      <a:endParaRPr lang="en-US" altLang="en-US" sz="16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6</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18</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23215">
                <a:tc>
                  <a:txBody>
                    <a:bodyPr/>
                    <a:lstStyle/>
                    <a:p>
                      <a:pPr indent="0" algn="ctr">
                        <a:buNone/>
                      </a:pPr>
                      <a:r>
                        <a:rPr lang="en-US" sz="16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17</a:t>
                      </a:r>
                      <a:endParaRPr lang="en-US" altLang="en-US" sz="16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23215">
                <a:tc>
                  <a:txBody>
                    <a:bodyPr/>
                    <a:lstStyle/>
                    <a:p>
                      <a:pPr indent="0" algn="ctr">
                        <a:buNone/>
                      </a:pPr>
                      <a:r>
                        <a:rPr lang="en-US" sz="16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5</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17</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5</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11</a:t>
                      </a:r>
                      <a:endParaRPr lang="en-US" altLang="en-US" sz="16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5</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5</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23215">
                <a:tc>
                  <a:txBody>
                    <a:bodyPr/>
                    <a:lstStyle/>
                    <a:p>
                      <a:pPr indent="0" algn="ctr">
                        <a:buNone/>
                      </a:pPr>
                      <a:r>
                        <a:rPr lang="en-US" sz="1600"/>
                        <a:t>P</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gridSpan="3">
                  <a:txBody>
                    <a:bodyPr/>
                    <a:lstStyle/>
                    <a:p>
                      <a:pPr indent="0" algn="ctr">
                        <a:buNone/>
                      </a:pPr>
                      <a:r>
                        <a:rPr lang="en-US" sz="1600"/>
                        <a:t>P</a:t>
                      </a:r>
                      <a:r>
                        <a:rPr lang="en-US" sz="1600" baseline="300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hMerge="1">
                  <a:txBody>
                    <a:bodyPr/>
                    <a:lstStyle/>
                    <a:p>
                      <a:endParaRPr lang="zh-CN"/>
                    </a:p>
                  </a:txBody>
                  <a:tcP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3">
                  <a:txBody>
                    <a:bodyPr/>
                    <a:lstStyle/>
                    <a:p>
                      <a:pPr indent="0" algn="ctr">
                        <a:buNone/>
                      </a:pPr>
                      <a:r>
                        <a:rPr lang="en-US" sz="1600"/>
                        <a:t>P</a:t>
                      </a:r>
                      <a:r>
                        <a:rPr lang="en-US" sz="1600" baseline="300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hMerge="1">
                  <a:txBody>
                    <a:bodyPr/>
                    <a:lstStyle/>
                    <a:p>
                      <a:endParaRPr lang="zh-CN"/>
                    </a:p>
                  </a:txBody>
                  <a:tcP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3">
                  <a:txBody>
                    <a:bodyPr/>
                    <a:lstStyle/>
                    <a:p>
                      <a:pPr indent="0" algn="ctr">
                        <a:buNone/>
                      </a:pPr>
                      <a:r>
                        <a:rPr lang="en-US" sz="1600"/>
                        <a:t>P</a:t>
                      </a:r>
                      <a:r>
                        <a:rPr lang="en-US" sz="1600" baseline="300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hMerge="1">
                  <a:txBody>
                    <a:bodyPr/>
                    <a:lstStyle/>
                    <a:p>
                      <a:endParaRPr lang="zh-CN"/>
                    </a:p>
                  </a:txBody>
                  <a:tcP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3">
                  <a:txBody>
                    <a:bodyPr/>
                    <a:lstStyle/>
                    <a:p>
                      <a:pPr indent="0" algn="ctr">
                        <a:buNone/>
                      </a:pPr>
                      <a:r>
                        <a:rPr lang="en-US" sz="1600" dirty="0"/>
                        <a:t>P</a:t>
                      </a:r>
                      <a:r>
                        <a:rPr lang="en-US" sz="1600" baseline="30000" dirty="0"/>
                        <a:t>(2)</a:t>
                      </a:r>
                      <a:endParaRPr lang="en-US" altLang="en-US" sz="16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hMerge="1">
                  <a:txBody>
                    <a:bodyPr/>
                    <a:lstStyle/>
                    <a:p>
                      <a:endParaRPr lang="zh-CN"/>
                    </a:p>
                  </a:txBody>
                  <a:tcP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5"/>
                  </a:ext>
                </a:extLst>
              </a:tr>
              <a:tr h="323215">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323215">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0</a:t>
                      </a:r>
                      <a:r>
                        <a:rPr lang="en-US" sz="1600"/>
                        <a:t>v</a:t>
                      </a:r>
                      <a:r>
                        <a:rPr lang="en-US" sz="1600" baseline="-250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0</a:t>
                      </a:r>
                      <a:r>
                        <a:rPr lang="en-US" sz="1600"/>
                        <a:t>v</a:t>
                      </a:r>
                      <a:r>
                        <a:rPr lang="en-US" sz="1600" baseline="-250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0</a:t>
                      </a:r>
                      <a:r>
                        <a:rPr lang="en-US" sz="1600"/>
                        <a:t>v</a:t>
                      </a:r>
                      <a:r>
                        <a:rPr lang="en-US" sz="1600" baseline="-250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0</a:t>
                      </a:r>
                      <a:r>
                        <a:rPr lang="en-US" sz="1600"/>
                        <a:t>v</a:t>
                      </a:r>
                      <a:r>
                        <a:rPr lang="en-US" sz="1600" baseline="-250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0</a:t>
                      </a:r>
                      <a:r>
                        <a:rPr lang="en-US" sz="1600"/>
                        <a:t>v</a:t>
                      </a:r>
                      <a:r>
                        <a:rPr lang="en-US" sz="1600" baseline="-250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0</a:t>
                      </a:r>
                      <a:r>
                        <a:rPr lang="en-US" sz="1600"/>
                        <a:t>v</a:t>
                      </a:r>
                      <a:r>
                        <a:rPr lang="en-US" sz="1600" baseline="-25000"/>
                        <a:t>1</a:t>
                      </a:r>
                      <a:r>
                        <a:rPr lang="en-US" sz="1600"/>
                        <a:t>v</a:t>
                      </a:r>
                      <a:r>
                        <a:rPr lang="en-US" sz="1600" baseline="-250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0</a:t>
                      </a:r>
                      <a:r>
                        <a:rPr lang="en-US" sz="1600"/>
                        <a:t>v</a:t>
                      </a:r>
                      <a:r>
                        <a:rPr lang="en-US" sz="1600" baseline="-250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0</a:t>
                      </a:r>
                      <a:r>
                        <a:rPr lang="en-US" sz="1600"/>
                        <a:t>v</a:t>
                      </a:r>
                      <a:r>
                        <a:rPr lang="en-US" sz="1600" baseline="-25000"/>
                        <a:t>1</a:t>
                      </a:r>
                      <a:r>
                        <a:rPr lang="en-US" sz="1600"/>
                        <a:t>v</a:t>
                      </a:r>
                      <a:r>
                        <a:rPr lang="en-US" sz="1600" baseline="-250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323215">
                <a:tc>
                  <a:txBody>
                    <a:bodyPr/>
                    <a:lstStyle/>
                    <a:p>
                      <a:pPr indent="0" algn="ctr">
                        <a:buNone/>
                      </a:pPr>
                      <a:r>
                        <a:rPr lang="en-US" sz="16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1</a:t>
                      </a:r>
                      <a:r>
                        <a:rPr lang="en-US" sz="1600"/>
                        <a:t>v</a:t>
                      </a:r>
                      <a:r>
                        <a:rPr lang="en-US" sz="1600" baseline="-250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1</a:t>
                      </a:r>
                      <a:r>
                        <a:rPr lang="en-US" sz="1600"/>
                        <a:t>v</a:t>
                      </a:r>
                      <a:r>
                        <a:rPr lang="en-US" sz="1600" baseline="-250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1</a:t>
                      </a:r>
                      <a:r>
                        <a:rPr lang="en-US" sz="1600"/>
                        <a:t>v</a:t>
                      </a:r>
                      <a:r>
                        <a:rPr lang="en-US" sz="1600" baseline="-250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1</a:t>
                      </a:r>
                      <a:r>
                        <a:rPr lang="en-US" sz="1600"/>
                        <a:t>v</a:t>
                      </a:r>
                      <a:r>
                        <a:rPr lang="en-US" sz="1600" baseline="-25000"/>
                        <a:t>2</a:t>
                      </a:r>
                      <a:r>
                        <a:rPr lang="en-US" sz="1600"/>
                        <a:t>v</a:t>
                      </a:r>
                      <a:r>
                        <a:rPr lang="en-US" sz="1600" baseline="-250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1</a:t>
                      </a:r>
                      <a:r>
                        <a:rPr lang="en-US" sz="1600"/>
                        <a:t>v</a:t>
                      </a:r>
                      <a:r>
                        <a:rPr lang="en-US" sz="1600" baseline="-250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323215">
                <a:tc>
                  <a:txBody>
                    <a:bodyPr/>
                    <a:lstStyle/>
                    <a:p>
                      <a:pPr indent="0" algn="ctr">
                        <a:buNone/>
                      </a:pPr>
                      <a:r>
                        <a:rPr lang="en-US" sz="16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2</a:t>
                      </a:r>
                      <a:r>
                        <a:rPr lang="en-US" sz="1600"/>
                        <a:t>v</a:t>
                      </a:r>
                      <a:r>
                        <a:rPr lang="en-US" sz="1600" baseline="-250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2</a:t>
                      </a:r>
                      <a:r>
                        <a:rPr lang="en-US" sz="1600"/>
                        <a:t>v</a:t>
                      </a:r>
                      <a:r>
                        <a:rPr lang="en-US" sz="1600" baseline="-250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2</a:t>
                      </a:r>
                      <a:r>
                        <a:rPr lang="en-US" sz="1600"/>
                        <a:t>v</a:t>
                      </a:r>
                      <a:r>
                        <a:rPr lang="en-US" sz="1600" baseline="-250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2</a:t>
                      </a:r>
                      <a:r>
                        <a:rPr lang="en-US" sz="1600"/>
                        <a:t>v</a:t>
                      </a:r>
                      <a:r>
                        <a:rPr lang="en-US" sz="1600" baseline="-25000"/>
                        <a:t>0</a:t>
                      </a:r>
                      <a:r>
                        <a:rPr lang="en-US" sz="1600"/>
                        <a:t>v</a:t>
                      </a:r>
                      <a:r>
                        <a:rPr lang="en-US" sz="1600" baseline="-250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2</a:t>
                      </a:r>
                      <a:r>
                        <a:rPr lang="en-US" sz="1600"/>
                        <a:t>v</a:t>
                      </a:r>
                      <a:r>
                        <a:rPr lang="en-US" sz="1600" baseline="-250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2</a:t>
                      </a:r>
                      <a:r>
                        <a:rPr lang="en-US" sz="1600"/>
                        <a:t>v</a:t>
                      </a:r>
                      <a:r>
                        <a:rPr lang="en-US" sz="1600" baseline="-25000"/>
                        <a:t>0</a:t>
                      </a:r>
                      <a:r>
                        <a:rPr lang="en-US" sz="1600"/>
                        <a:t>v</a:t>
                      </a:r>
                      <a:r>
                        <a:rPr lang="en-US" sz="1600" baseline="-250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2</a:t>
                      </a:r>
                      <a:r>
                        <a:rPr lang="en-US" sz="1600"/>
                        <a:t>v</a:t>
                      </a:r>
                      <a:r>
                        <a:rPr lang="en-US" sz="1600" baseline="-250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2</a:t>
                      </a:r>
                      <a:r>
                        <a:rPr lang="en-US" sz="1600"/>
                        <a:t>v</a:t>
                      </a:r>
                      <a:r>
                        <a:rPr lang="en-US" sz="1600" baseline="-25000"/>
                        <a:t>0</a:t>
                      </a:r>
                      <a:r>
                        <a:rPr lang="en-US" sz="1600"/>
                        <a:t>v</a:t>
                      </a:r>
                      <a:r>
                        <a:rPr lang="en-US" sz="1600" baseline="-250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endParaRPr lang="en-US" altLang="en-US" sz="16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11200" y="445074"/>
            <a:ext cx="7815120" cy="6028116"/>
          </a:xfrm>
          <a:prstGeom prst="rect">
            <a:avLst/>
          </a:prstGeom>
          <a:solidFill>
            <a:schemeClr val="bg1">
              <a:lumMod val="95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pic>
        <p:nvPicPr>
          <p:cNvPr id="2" name="图片 1"/>
          <p:cNvPicPr>
            <a:picLocks noChangeAspect="1"/>
          </p:cNvPicPr>
          <p:nvPr/>
        </p:nvPicPr>
        <p:blipFill>
          <a:blip r:embed="rId2"/>
          <a:stretch>
            <a:fillRect/>
          </a:stretch>
        </p:blipFill>
        <p:spPr>
          <a:xfrm>
            <a:off x="2171700" y="523875"/>
            <a:ext cx="7676515" cy="593915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74370" y="5077937"/>
            <a:ext cx="10965180" cy="93418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74370" y="1450817"/>
            <a:ext cx="10965180" cy="93418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8.3   </a:t>
            </a:r>
            <a:r>
              <a:rPr lang="zh-CN" altLang="en-US" dirty="0"/>
              <a:t>最小生成树</a:t>
            </a:r>
          </a:p>
        </p:txBody>
      </p:sp>
      <p:sp>
        <p:nvSpPr>
          <p:cNvPr id="3" name="副标题 2"/>
          <p:cNvSpPr>
            <a:spLocks noGrp="1"/>
          </p:cNvSpPr>
          <p:nvPr>
            <p:ph type="subTitle" idx="1"/>
          </p:nvPr>
        </p:nvSpPr>
        <p:spPr/>
        <p:txBody>
          <a:bodyPr/>
          <a:lstStyle/>
          <a:p>
            <a:r>
              <a:rPr lang="en-US" altLang="zh-CN" dirty="0" smtClean="0"/>
              <a:t>8.3 </a:t>
            </a:r>
            <a:r>
              <a:rPr lang="zh-CN" altLang="en-US" dirty="0" smtClean="0"/>
              <a:t>最小生成树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674370" y="1525270"/>
                <a:ext cx="10965180" cy="4597400"/>
              </a:xfrm>
            </p:spPr>
            <p:txBody>
              <a:bodyPr>
                <a:normAutofit fontScale="90000"/>
              </a:bodyPr>
              <a:lstStyle/>
              <a:p>
                <a:pPr>
                  <a:lnSpc>
                    <a:spcPct val="110000"/>
                  </a:lnSpc>
                </a:pPr>
                <a:r>
                  <a:rPr lang="zh-CN" altLang="en-US" sz="2400" b="1" dirty="0">
                    <a:sym typeface="+mn-ea"/>
                  </a:rPr>
                  <a:t>问题</a:t>
                </a:r>
                <a:r>
                  <a:rPr lang="zh-CN" altLang="en-US" sz="2400" dirty="0">
                    <a:sym typeface="+mn-ea"/>
                  </a:rPr>
                  <a:t>：考虑在n个村庄之间建立公路，使得每一个村庄都存在一条到其它村庄的道</a:t>
                </a:r>
                <a:r>
                  <a:rPr lang="zh-CN" altLang="en-US" sz="2400" dirty="0" smtClean="0">
                    <a:sym typeface="+mn-ea"/>
                  </a:rPr>
                  <a:t>路</a:t>
                </a:r>
                <a:r>
                  <a:rPr lang="zh-CN" altLang="en-US" sz="2400" dirty="0">
                    <a:sym typeface="+mn-ea"/>
                  </a:rPr>
                  <a:t>。</a:t>
                </a:r>
                <a:r>
                  <a:rPr lang="zh-CN" altLang="en-US" sz="2400" dirty="0" smtClean="0">
                    <a:sym typeface="+mn-ea"/>
                  </a:rPr>
                  <a:t>如</a:t>
                </a:r>
                <a:r>
                  <a:rPr lang="zh-CN" altLang="en-US" sz="2400" dirty="0">
                    <a:sym typeface="+mn-ea"/>
                  </a:rPr>
                  <a:t>何在最节省经费的情况下建立上述的道路网络？</a:t>
                </a:r>
              </a:p>
              <a:p>
                <a:pPr>
                  <a:lnSpc>
                    <a:spcPct val="110000"/>
                  </a:lnSpc>
                </a:pPr>
                <a:r>
                  <a:rPr lang="zh-CN" altLang="en-US" sz="2400" b="1" dirty="0">
                    <a:sym typeface="+mn-ea"/>
                  </a:rPr>
                  <a:t>总结</a:t>
                </a:r>
                <a:r>
                  <a:rPr lang="zh-CN" altLang="en-US" sz="2400" dirty="0">
                    <a:sym typeface="+mn-ea"/>
                  </a:rPr>
                  <a:t>：由于道路建设的费用和道路的里程成正比。这个问题实际上是在</a:t>
                </a:r>
                <a14:m>
                  <m:oMath xmlns:m="http://schemas.openxmlformats.org/officeDocument/2006/math">
                    <m:r>
                      <a:rPr lang="en-US" altLang="zh-CN" sz="2400" i="1" dirty="0">
                        <a:latin typeface="Cambria Math" panose="02040503050406030204" charset="0"/>
                        <a:cs typeface="Cambria Math" panose="02040503050406030204" charset="0"/>
                        <a:sym typeface="+mn-ea"/>
                      </a:rPr>
                      <m:t>𝑛</m:t>
                    </m:r>
                  </m:oMath>
                </a14:m>
                <a:r>
                  <a:rPr lang="zh-CN" altLang="en-US" sz="2400" dirty="0">
                    <a:sym typeface="+mn-ea"/>
                  </a:rPr>
                  <a:t>个城市之间存在的</a:t>
                </a:r>
                <a14:m>
                  <m:oMath xmlns:m="http://schemas.openxmlformats.org/officeDocument/2006/math">
                    <m:r>
                      <a:rPr lang="en-US" altLang="zh-CN" sz="2400" i="1" dirty="0">
                        <a:latin typeface="Cambria Math" panose="02040503050406030204" charset="0"/>
                        <a:cs typeface="Cambria Math" panose="02040503050406030204" charset="0"/>
                        <a:sym typeface="+mn-ea"/>
                      </a:rPr>
                      <m:t>𝑛</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𝑛</m:t>
                    </m:r>
                    <m:r>
                      <a:rPr lang="en-US" altLang="zh-CN" sz="2400" i="1" dirty="0">
                        <a:latin typeface="Cambria Math" panose="02040503050406030204" charset="0"/>
                        <a:cs typeface="Cambria Math" panose="02040503050406030204" charset="0"/>
                        <a:sym typeface="+mn-ea"/>
                      </a:rPr>
                      <m:t>−1)/2</m:t>
                    </m:r>
                  </m:oMath>
                </a14:m>
                <a:r>
                  <a:rPr lang="zh-CN" altLang="en-US" sz="2400" dirty="0">
                    <a:sym typeface="+mn-ea"/>
                  </a:rPr>
                  <a:t>个道路中选择</a:t>
                </a:r>
                <a14:m>
                  <m:oMath xmlns:m="http://schemas.openxmlformats.org/officeDocument/2006/math">
                    <m:r>
                      <a:rPr lang="en-US" altLang="zh-CN" sz="2400" i="1" dirty="0">
                        <a:latin typeface="Cambria Math" panose="02040503050406030204" charset="0"/>
                        <a:cs typeface="Cambria Math" panose="02040503050406030204" charset="0"/>
                        <a:sym typeface="+mn-ea"/>
                      </a:rPr>
                      <m:t>𝑛</m:t>
                    </m:r>
                    <m:r>
                      <a:rPr lang="en-US" altLang="zh-CN" sz="2400" i="1" dirty="0">
                        <a:latin typeface="Cambria Math" panose="02040503050406030204" charset="0"/>
                        <a:cs typeface="Cambria Math" panose="02040503050406030204" charset="0"/>
                        <a:sym typeface="+mn-ea"/>
                      </a:rPr>
                      <m:t>−1</m:t>
                    </m:r>
                  </m:oMath>
                </a14:m>
                <a:r>
                  <a:rPr lang="zh-CN" altLang="en-US" sz="2400" dirty="0">
                    <a:sym typeface="+mn-ea"/>
                  </a:rPr>
                  <a:t>条道路，使得这</a:t>
                </a:r>
                <a14:m>
                  <m:oMath xmlns:m="http://schemas.openxmlformats.org/officeDocument/2006/math">
                    <m:r>
                      <a:rPr lang="en-US" altLang="zh-CN" sz="2400" i="1" dirty="0">
                        <a:latin typeface="Cambria Math" panose="02040503050406030204" charset="0"/>
                        <a:cs typeface="Cambria Math" panose="02040503050406030204" charset="0"/>
                        <a:sym typeface="+mn-ea"/>
                      </a:rPr>
                      <m:t>𝑛</m:t>
                    </m:r>
                    <m:r>
                      <a:rPr lang="en-US" altLang="zh-CN" sz="2400" i="1" dirty="0">
                        <a:latin typeface="Cambria Math" panose="02040503050406030204" charset="0"/>
                        <a:cs typeface="Cambria Math" panose="02040503050406030204" charset="0"/>
                        <a:sym typeface="+mn-ea"/>
                      </a:rPr>
                      <m:t>−1</m:t>
                    </m:r>
                  </m:oMath>
                </a14:m>
                <a:r>
                  <a:rPr lang="zh-CN" altLang="en-US" sz="2400" dirty="0">
                    <a:sym typeface="+mn-ea"/>
                  </a:rPr>
                  <a:t>条道路能够保证</a:t>
                </a:r>
                <a14:m>
                  <m:oMath xmlns:m="http://schemas.openxmlformats.org/officeDocument/2006/math">
                    <m:r>
                      <a:rPr lang="en-US" altLang="zh-CN" sz="2400" i="1" dirty="0">
                        <a:latin typeface="Cambria Math" panose="02040503050406030204" charset="0"/>
                        <a:cs typeface="Cambria Math" panose="02040503050406030204" charset="0"/>
                        <a:sym typeface="+mn-ea"/>
                      </a:rPr>
                      <m:t>𝑛</m:t>
                    </m:r>
                  </m:oMath>
                </a14:m>
                <a:r>
                  <a:rPr lang="zh-CN" altLang="en-US" sz="2400" dirty="0">
                    <a:sym typeface="+mn-ea"/>
                  </a:rPr>
                  <a:t>个村庄之间可以互相连通而且建造的总费用最小。如果用顶点表示村庄，边表示村庄之间的可能产生的道路，边的权值表示建造道路的费用。那么不难发现，由</a:t>
                </a:r>
                <a14:m>
                  <m:oMath xmlns:m="http://schemas.openxmlformats.org/officeDocument/2006/math">
                    <m:r>
                      <a:rPr lang="en-US" altLang="zh-CN" sz="2400" i="1" dirty="0">
                        <a:latin typeface="Cambria Math" panose="02040503050406030204" charset="0"/>
                        <a:cs typeface="Cambria Math" panose="02040503050406030204" charset="0"/>
                        <a:sym typeface="+mn-ea"/>
                      </a:rPr>
                      <m:t>𝑛</m:t>
                    </m:r>
                    <m:r>
                      <a:rPr lang="en-US" altLang="zh-CN" sz="2400" i="1" dirty="0">
                        <a:latin typeface="Cambria Math" panose="02040503050406030204" charset="0"/>
                        <a:cs typeface="Cambria Math" panose="02040503050406030204" charset="0"/>
                        <a:sym typeface="+mn-ea"/>
                      </a:rPr>
                      <m:t>−1</m:t>
                    </m:r>
                  </m:oMath>
                </a14:m>
                <a:r>
                  <a:rPr lang="zh-CN" altLang="en-US" sz="2400" dirty="0">
                    <a:sym typeface="+mn-ea"/>
                  </a:rPr>
                  <a:t>条路连通的</a:t>
                </a:r>
                <a14:m>
                  <m:oMath xmlns:m="http://schemas.openxmlformats.org/officeDocument/2006/math">
                    <m:r>
                      <a:rPr lang="en-US" altLang="zh-CN" sz="2400" i="1" dirty="0">
                        <a:latin typeface="Cambria Math" panose="02040503050406030204" charset="0"/>
                        <a:cs typeface="Cambria Math" panose="02040503050406030204" charset="0"/>
                        <a:sym typeface="+mn-ea"/>
                      </a:rPr>
                      <m:t>𝑛</m:t>
                    </m:r>
                  </m:oMath>
                </a14:m>
                <a:r>
                  <a:rPr lang="zh-CN" altLang="en-US" sz="2400" dirty="0">
                    <a:sym typeface="+mn-ea"/>
                  </a:rPr>
                  <a:t>个村庄构成了一棵树。由于该树包含了图中所有的顶点，我们称这样的树为图的生成树。对于任意一棵生成树，其代价为生成树的所有边的费用之和。给定一个加权图，在其所有的生成树中，代价最小的生成树称之为最小代价生成树，简称最小生成树。</a:t>
                </a:r>
              </a:p>
              <a:p>
                <a:pPr>
                  <a:lnSpc>
                    <a:spcPct val="110000"/>
                  </a:lnSpc>
                </a:pPr>
                <a:r>
                  <a:rPr lang="zh-CN" altLang="en-US" sz="2400" b="1" dirty="0">
                    <a:sym typeface="+mn-ea"/>
                  </a:rPr>
                  <a:t>定义</a:t>
                </a:r>
                <a:r>
                  <a:rPr lang="zh-CN" altLang="en-US" sz="2400" dirty="0">
                    <a:sym typeface="+mn-ea"/>
                  </a:rPr>
                  <a:t>：给定一个连通的加权图</a:t>
                </a:r>
                <a14:m>
                  <m:oMath xmlns:m="http://schemas.openxmlformats.org/officeDocument/2006/math">
                    <m:r>
                      <a:rPr lang="en-US" altLang="zh-CN" sz="2400" i="1" dirty="0">
                        <a:latin typeface="Cambria Math" panose="02040503050406030204" charset="0"/>
                        <a:cs typeface="Cambria Math" panose="02040503050406030204" charset="0"/>
                        <a:sym typeface="+mn-ea"/>
                      </a:rPr>
                      <m:t>𝐺</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𝑉</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𝐸</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，其中</a:t>
                </a:r>
                <a14:m>
                  <m:oMath xmlns:m="http://schemas.openxmlformats.org/officeDocument/2006/math">
                    <m:r>
                      <a:rPr lang="en-US" altLang="zh-CN" sz="2400" i="1" dirty="0">
                        <a:latin typeface="Cambria Math" panose="02040503050406030204" charset="0"/>
                        <a:cs typeface="Cambria Math" panose="02040503050406030204" charset="0"/>
                        <a:sym typeface="+mn-ea"/>
                      </a:rPr>
                      <m:t>𝑉</m:t>
                    </m:r>
                  </m:oMath>
                </a14:m>
                <a:r>
                  <a:rPr lang="zh-CN" altLang="en-US" sz="2400" dirty="0">
                    <a:sym typeface="+mn-ea"/>
                  </a:rPr>
                  <a:t>为顶点的集合，</a:t>
                </a:r>
                <a14:m>
                  <m:oMath xmlns:m="http://schemas.openxmlformats.org/officeDocument/2006/math">
                    <m:r>
                      <a:rPr lang="en-US" altLang="zh-CN" sz="2400" i="1" dirty="0">
                        <a:latin typeface="Cambria Math" panose="02040503050406030204" charset="0"/>
                        <a:cs typeface="Cambria Math" panose="02040503050406030204" charset="0"/>
                        <a:sym typeface="+mn-ea"/>
                      </a:rPr>
                      <m:t>𝐸</m:t>
                    </m:r>
                  </m:oMath>
                </a14:m>
                <a:r>
                  <a:rPr lang="zh-CN" altLang="en-US" sz="2400" dirty="0">
                    <a:sym typeface="+mn-ea"/>
                  </a:rPr>
                  <a:t>为边的集合，其中</a:t>
                </a:r>
                <a14:m>
                  <m:oMath xmlns:m="http://schemas.openxmlformats.org/officeDocument/2006/math">
                    <m:r>
                      <a:rPr lang="en-US" altLang="zh-CN" sz="2400" i="1" dirty="0">
                        <a:latin typeface="Cambria Math" panose="02040503050406030204" charset="0"/>
                        <a:cs typeface="Cambria Math" panose="02040503050406030204" charset="0"/>
                        <a:sym typeface="+mn-ea"/>
                      </a:rPr>
                      <m:t>𝐸</m:t>
                    </m:r>
                  </m:oMath>
                </a14:m>
                <a:r>
                  <a:rPr lang="zh-CN" altLang="en-US" sz="2400" dirty="0">
                    <a:sym typeface="+mn-ea"/>
                  </a:rPr>
                  <a:t>中的每条边都有一个非负的权值。最小生成树问题是在</a:t>
                </a:r>
                <a14:m>
                  <m:oMath xmlns:m="http://schemas.openxmlformats.org/officeDocument/2006/math">
                    <m:r>
                      <a:rPr lang="en-US" altLang="zh-CN" sz="2400" i="1" dirty="0">
                        <a:latin typeface="Cambria Math" panose="02040503050406030204" charset="0"/>
                        <a:cs typeface="Cambria Math" panose="02040503050406030204" charset="0"/>
                        <a:sym typeface="+mn-ea"/>
                      </a:rPr>
                      <m:t>𝐺</m:t>
                    </m:r>
                  </m:oMath>
                </a14:m>
                <a:r>
                  <a:rPr lang="zh-CN" altLang="en-US" sz="2400" dirty="0">
                    <a:sym typeface="+mn-ea"/>
                  </a:rPr>
                  <a:t>中求解权值最小的生成树。</a:t>
                </a:r>
              </a:p>
              <a:p>
                <a:pPr>
                  <a:lnSpc>
                    <a:spcPct val="110000"/>
                  </a:lnSpc>
                </a:pPr>
                <a:endParaRPr lang="en-US" altLang="zh-CN" sz="1800" dirty="0"/>
              </a:p>
              <a:p>
                <a:pPr>
                  <a:lnSpc>
                    <a:spcPct val="110000"/>
                  </a:lnSpc>
                </a:pPr>
                <a:endParaRPr lang="zh-CN" altLang="zh-CN" sz="2400" dirty="0"/>
              </a:p>
              <a:p>
                <a:pPr>
                  <a:lnSpc>
                    <a:spcPct val="110000"/>
                  </a:lnSpc>
                </a:pPr>
                <a:endParaRPr lang="zh-CN" altLang="zh-CN" sz="2400" dirty="0"/>
              </a:p>
              <a:p>
                <a:pPr>
                  <a:lnSpc>
                    <a:spcPct val="110000"/>
                  </a:lnSpc>
                </a:pPr>
                <a:endParaRPr lang="en-US" altLang="zh-CN" sz="2400" dirty="0"/>
              </a:p>
            </p:txBody>
          </p:sp>
        </mc:Choice>
        <mc:Fallback xmlns="">
          <p:sp>
            <p:nvSpPr>
              <p:cNvPr id="5" name="内容占位符 4"/>
              <p:cNvSpPr>
                <a:spLocks noRot="1" noChangeAspect="1" noMove="1" noResize="1" noEditPoints="1" noAdjustHandles="1" noChangeArrowheads="1" noChangeShapeType="1" noTextEdit="1"/>
              </p:cNvSpPr>
              <p:nvPr>
                <p:ph idx="11"/>
              </p:nvPr>
            </p:nvSpPr>
            <p:spPr>
              <a:xfrm>
                <a:off x="674370" y="1525270"/>
                <a:ext cx="10965180" cy="4597400"/>
              </a:xfrm>
              <a:blipFill rotWithShape="1">
                <a:blip r:embed="rId2"/>
                <a:stretch>
                  <a:fillRect b="-35552"/>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1655" y="4268436"/>
            <a:ext cx="11138536" cy="227460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Prim</a:t>
            </a:r>
            <a:r>
              <a:rPr lang="zh-CN" altLang="en-US" dirty="0"/>
              <a:t>算法</a:t>
            </a:r>
          </a:p>
        </p:txBody>
      </p:sp>
      <p:sp>
        <p:nvSpPr>
          <p:cNvPr id="3" name="副标题 2"/>
          <p:cNvSpPr>
            <a:spLocks noGrp="1"/>
          </p:cNvSpPr>
          <p:nvPr>
            <p:ph type="subTitle" idx="1"/>
          </p:nvPr>
        </p:nvSpPr>
        <p:spPr/>
        <p:txBody>
          <a:bodyPr/>
          <a:lstStyle/>
          <a:p>
            <a:r>
              <a:rPr lang="en-US" altLang="zh-CN" dirty="0"/>
              <a:t>8.3 </a:t>
            </a:r>
            <a:r>
              <a:rPr lang="zh-CN" altLang="en-US" dirty="0"/>
              <a:t>最小生成树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mc:Choice xmlns:a14="http://schemas.microsoft.com/office/drawing/2010/main" Requires="a14">
          <p:sp>
            <p:nvSpPr>
              <p:cNvPr id="5" name="内容占位符 4"/>
              <p:cNvSpPr>
                <a:spLocks noGrp="1"/>
              </p:cNvSpPr>
              <p:nvPr>
                <p:ph idx="11"/>
              </p:nvPr>
            </p:nvSpPr>
            <p:spPr>
              <a:xfrm>
                <a:off x="674370" y="1083310"/>
                <a:ext cx="10965180" cy="5281930"/>
              </a:xfrm>
            </p:spPr>
            <p:txBody>
              <a:bodyPr>
                <a:normAutofit fontScale="77500" lnSpcReduction="20000"/>
              </a:bodyPr>
              <a:lstStyle/>
              <a:p>
                <a:pPr>
                  <a:lnSpc>
                    <a:spcPct val="110000"/>
                  </a:lnSpc>
                </a:pPr>
                <a:r>
                  <a:rPr lang="zh-CN" altLang="en-US" sz="2400" dirty="0">
                    <a:sym typeface="+mn-ea"/>
                  </a:rPr>
                  <a:t>给定连通图</a:t>
                </a:r>
                <a14:m>
                  <m:oMath xmlns:m="http://schemas.openxmlformats.org/officeDocument/2006/math">
                    <m:r>
                      <a:rPr lang="en-US" altLang="zh-CN" sz="2400" i="1" dirty="0">
                        <a:latin typeface="Cambria Math" panose="02040503050406030204" charset="0"/>
                        <a:cs typeface="Cambria Math" panose="02040503050406030204" charset="0"/>
                        <a:sym typeface="+mn-ea"/>
                      </a:rPr>
                      <m:t>𝐺</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𝑉</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𝐸</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，对于任何一个顶点集的子集</a:t>
                </a:r>
                <a14:m>
                  <m:oMath xmlns:m="http://schemas.openxmlformats.org/officeDocument/2006/math">
                    <m:r>
                      <a:rPr lang="en-US" altLang="zh-CN" sz="2400" i="1" dirty="0">
                        <a:latin typeface="Cambria Math" panose="02040503050406030204" charset="0"/>
                        <a:cs typeface="Cambria Math" panose="02040503050406030204" charset="0"/>
                        <a:sym typeface="+mn-ea"/>
                      </a:rPr>
                      <m:t>𝑈</m:t>
                    </m:r>
                  </m:oMath>
                </a14:m>
                <a:r>
                  <a:rPr lang="zh-CN" altLang="en-US" sz="2400" dirty="0">
                    <a:sym typeface="+mn-ea"/>
                  </a:rPr>
                  <a:t>，其补集定义为</a:t>
                </a:r>
                <a14:m>
                  <m:oMath xmlns:m="http://schemas.openxmlformats.org/officeDocument/2006/math">
                    <m:r>
                      <a:rPr lang="en-US" altLang="zh-CN" sz="2400" i="1" dirty="0">
                        <a:latin typeface="Cambria Math" panose="02040503050406030204" charset="0"/>
                        <a:cs typeface="Cambria Math" panose="02040503050406030204" charset="0"/>
                        <a:sym typeface="+mn-ea"/>
                      </a:rPr>
                      <m:t>𝑉</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𝑈</m:t>
                    </m:r>
                  </m:oMath>
                </a14:m>
                <a:r>
                  <a:rPr lang="zh-CN" altLang="en-US" sz="2400" dirty="0">
                    <a:sym typeface="+mn-ea"/>
                  </a:rPr>
                  <a:t>，若边</a:t>
                </a:r>
                <a14:m>
                  <m:oMath xmlns:m="http://schemas.openxmlformats.org/officeDocument/2006/math">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𝑢</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𝑣</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满足</a:t>
                </a:r>
                <a14:m>
                  <m:oMath xmlns:m="http://schemas.openxmlformats.org/officeDocument/2006/math">
                    <m:r>
                      <a:rPr lang="en-US" altLang="zh-CN" sz="2400" i="1" dirty="0">
                        <a:latin typeface="Cambria Math" panose="02040503050406030204" charset="0"/>
                        <a:cs typeface="Cambria Math" panose="02040503050406030204" charset="0"/>
                        <a:sym typeface="+mn-ea"/>
                      </a:rPr>
                      <m:t>𝑢</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𝑈</m:t>
                    </m:r>
                  </m:oMath>
                </a14:m>
                <a:r>
                  <a:rPr lang="zh-CN" altLang="en-US" sz="2400" dirty="0">
                    <a:sym typeface="+mn-ea"/>
                  </a:rPr>
                  <a:t>，且</a:t>
                </a:r>
                <a14:m>
                  <m:oMath xmlns:m="http://schemas.openxmlformats.org/officeDocument/2006/math">
                    <m:r>
                      <a:rPr lang="en-US" altLang="zh-CN" sz="2400" i="1" dirty="0">
                        <a:latin typeface="Cambria Math" panose="02040503050406030204" charset="0"/>
                        <a:cs typeface="Cambria Math" panose="02040503050406030204" charset="0"/>
                        <a:sym typeface="+mn-ea"/>
                      </a:rPr>
                      <m:t>𝑈</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，则称</a:t>
                </a:r>
                <a14:m>
                  <m:oMath xmlns:m="http://schemas.openxmlformats.org/officeDocument/2006/math">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𝑢</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𝑣</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为一条跨越边（crossing edge）。Prim算法基于以下引理：</a:t>
                </a:r>
              </a:p>
              <a:p>
                <a:pPr>
                  <a:lnSpc>
                    <a:spcPct val="110000"/>
                  </a:lnSpc>
                </a:pPr>
                <a:endParaRPr lang="zh-CN" altLang="en-US" sz="2400" dirty="0">
                  <a:sym typeface="+mn-ea"/>
                </a:endParaRPr>
              </a:p>
              <a:p>
                <a:pPr>
                  <a:lnSpc>
                    <a:spcPct val="110000"/>
                  </a:lnSpc>
                </a:pPr>
                <a:endParaRPr lang="zh-CN" altLang="en-US" sz="2400" dirty="0">
                  <a:sym typeface="+mn-ea"/>
                </a:endParaRPr>
              </a:p>
              <a:p>
                <a:pPr>
                  <a:lnSpc>
                    <a:spcPct val="110000"/>
                  </a:lnSpc>
                </a:pPr>
                <a:endParaRPr lang="zh-CN" altLang="en-US" sz="2400" dirty="0">
                  <a:sym typeface="+mn-ea"/>
                </a:endParaRPr>
              </a:p>
              <a:p>
                <a:pPr>
                  <a:lnSpc>
                    <a:spcPct val="110000"/>
                  </a:lnSpc>
                </a:pPr>
                <a:endParaRPr lang="zh-CN" altLang="en-US" sz="2400" b="1" dirty="0">
                  <a:sym typeface="+mn-ea"/>
                </a:endParaRPr>
              </a:p>
              <a:p>
                <a:pPr>
                  <a:lnSpc>
                    <a:spcPct val="110000"/>
                  </a:lnSpc>
                </a:pPr>
                <a:endParaRPr lang="zh-CN" altLang="en-US" sz="2400" b="1" dirty="0">
                  <a:sym typeface="+mn-ea"/>
                </a:endParaRPr>
              </a:p>
              <a:p>
                <a:pPr>
                  <a:lnSpc>
                    <a:spcPct val="110000"/>
                  </a:lnSpc>
                </a:pPr>
                <a:endParaRPr lang="zh-CN" altLang="en-US" sz="2400" b="1" dirty="0">
                  <a:sym typeface="+mn-ea"/>
                </a:endParaRPr>
              </a:p>
              <a:p>
                <a:pPr>
                  <a:lnSpc>
                    <a:spcPct val="110000"/>
                  </a:lnSpc>
                </a:pPr>
                <a:r>
                  <a:rPr lang="zh-CN" altLang="en-US" sz="2400" b="1" dirty="0">
                    <a:sym typeface="+mn-ea"/>
                  </a:rPr>
                  <a:t>引理</a:t>
                </a:r>
                <a:r>
                  <a:rPr lang="zh-CN" altLang="en-US" sz="2400" dirty="0">
                    <a:sym typeface="+mn-ea"/>
                  </a:rPr>
                  <a:t>：最小生成树必定包含连接任意集合对</a:t>
                </a:r>
                <a14:m>
                  <m:oMath xmlns:m="http://schemas.openxmlformats.org/officeDocument/2006/math">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𝑈</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𝑉</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的最短跨越边。</a:t>
                </a:r>
              </a:p>
              <a:p>
                <a:pPr>
                  <a:lnSpc>
                    <a:spcPct val="110000"/>
                  </a:lnSpc>
                </a:pPr>
                <a:r>
                  <a:rPr lang="zh-CN" altLang="en-US" sz="2400" b="1" dirty="0">
                    <a:sym typeface="+mn-ea"/>
                  </a:rPr>
                  <a:t>证明</a:t>
                </a:r>
                <a:r>
                  <a:rPr lang="zh-CN" altLang="en-US" sz="2400" dirty="0">
                    <a:sym typeface="+mn-ea"/>
                  </a:rPr>
                  <a:t>：如图8-8所示，</a:t>
                </a:r>
                <a14:m>
                  <m:oMath xmlns:m="http://schemas.openxmlformats.org/officeDocument/2006/math">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𝑢</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𝑣</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是连接顶点子集</a:t>
                </a:r>
                <a14:m>
                  <m:oMath xmlns:m="http://schemas.openxmlformats.org/officeDocument/2006/math">
                    <m:r>
                      <a:rPr lang="en-US" altLang="zh-CN" sz="2400" i="1" dirty="0">
                        <a:latin typeface="Cambria Math" panose="02040503050406030204" charset="0"/>
                        <a:cs typeface="Cambria Math" panose="02040503050406030204" charset="0"/>
                        <a:sym typeface="+mn-ea"/>
                      </a:rPr>
                      <m:t>𝑈</m:t>
                    </m:r>
                  </m:oMath>
                </a14:m>
                <a:r>
                  <a:rPr lang="zh-CN" altLang="en-US" sz="2400" dirty="0">
                    <a:sym typeface="+mn-ea"/>
                  </a:rPr>
                  <a:t>和</a:t>
                </a:r>
                <a14:m>
                  <m:oMath xmlns:m="http://schemas.openxmlformats.org/officeDocument/2006/math">
                    <m:r>
                      <a:rPr lang="en-US" altLang="zh-CN" sz="2400" i="1" dirty="0">
                        <a:latin typeface="Cambria Math" panose="02040503050406030204" charset="0"/>
                        <a:cs typeface="Cambria Math" panose="02040503050406030204" charset="0"/>
                        <a:sym typeface="+mn-ea"/>
                      </a:rPr>
                      <m:t>𝑉</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𝑈</m:t>
                    </m:r>
                  </m:oMath>
                </a14:m>
                <a:r>
                  <a:rPr lang="zh-CN" altLang="en-US" sz="2400" dirty="0">
                    <a:sym typeface="+mn-ea"/>
                  </a:rPr>
                  <a:t>的最小跨越边。假设最小生成树未包括该边，则其必包含另一条跨越边</a:t>
                </a:r>
                <a14:m>
                  <m:oMath xmlns:m="http://schemas.openxmlformats.org/officeDocument/2006/math">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𝑥</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𝑦</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，由于树的连通性，则</a:t>
                </a:r>
                <a14:m>
                  <m:oMath xmlns:m="http://schemas.openxmlformats.org/officeDocument/2006/math">
                    <m:r>
                      <a:rPr lang="en-US" altLang="zh-CN" sz="2400" i="1" dirty="0">
                        <a:latin typeface="Cambria Math" panose="02040503050406030204" charset="0"/>
                        <a:cs typeface="Cambria Math" panose="02040503050406030204" charset="0"/>
                        <a:sym typeface="+mn-ea"/>
                      </a:rPr>
                      <m:t>𝑢</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𝑣</m:t>
                    </m:r>
                  </m:oMath>
                </a14:m>
                <a:r>
                  <a:rPr lang="zh-CN" altLang="en-US" sz="2400" dirty="0">
                    <a:sym typeface="+mn-ea"/>
                  </a:rPr>
                  <a:t>之间必存在一条通路。如果将</a:t>
                </a:r>
                <a14:m>
                  <m:oMath xmlns:m="http://schemas.openxmlformats.org/officeDocument/2006/math">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𝑢</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𝑣</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加入到最小生成树中，必然会形成一个环</a:t>
                </a:r>
                <a14:m>
                  <m:oMath xmlns:m="http://schemas.openxmlformats.org/officeDocument/2006/math">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𝑢</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𝑣</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𝑦</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𝑥</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，从最小生成树中删除边</a:t>
                </a:r>
                <a14:m>
                  <m:oMath xmlns:m="http://schemas.openxmlformats.org/officeDocument/2006/math">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𝑥</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𝑦</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后，该环就会消失，形成一个新的最小生成树。由于边</a:t>
                </a:r>
                <a14:m>
                  <m:oMath xmlns:m="http://schemas.openxmlformats.org/officeDocument/2006/math">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𝑢</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𝑣</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的权值小于边</a:t>
                </a:r>
                <a14:m>
                  <m:oMath xmlns:m="http://schemas.openxmlformats.org/officeDocument/2006/math">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𝑥</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𝑦</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的权值，而和的差别仅仅在于边</a:t>
                </a:r>
                <a14:m>
                  <m:oMath xmlns:m="http://schemas.openxmlformats.org/officeDocument/2006/math">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𝑢</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𝑣</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和边</a:t>
                </a:r>
                <a14:m>
                  <m:oMath xmlns:m="http://schemas.openxmlformats.org/officeDocument/2006/math">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𝑥</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𝑦</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，因此最小生成树的代价一定小于，这与前提相矛盾，因此最小生成树一定包含连接每一个集合对</a:t>
                </a:r>
                <a14:m>
                  <m:oMath xmlns:m="http://schemas.openxmlformats.org/officeDocument/2006/math">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𝑈</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𝑉</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𝑈</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的最短跨越边。</a:t>
                </a:r>
              </a:p>
              <a:p>
                <a:pPr>
                  <a:lnSpc>
                    <a:spcPct val="110000"/>
                  </a:lnSpc>
                </a:pPr>
                <a:endParaRPr lang="zh-CN" altLang="zh-CN" sz="2400" dirty="0"/>
              </a:p>
              <a:p>
                <a:pPr>
                  <a:lnSpc>
                    <a:spcPct val="110000"/>
                  </a:lnSpc>
                </a:pPr>
                <a:endParaRPr lang="zh-CN" altLang="zh-CN" sz="2400" dirty="0"/>
              </a:p>
              <a:p>
                <a:pPr>
                  <a:lnSpc>
                    <a:spcPct val="110000"/>
                  </a:lnSpc>
                </a:pPr>
                <a:endParaRPr lang="en-US" altLang="zh-CN" sz="2400" dirty="0"/>
              </a:p>
            </p:txBody>
          </p:sp>
        </mc:Choice>
        <mc:Fallback>
          <p:sp>
            <p:nvSpPr>
              <p:cNvPr id="5" name="内容占位符 4"/>
              <p:cNvSpPr>
                <a:spLocks noGrp="1" noRot="1" noChangeAspect="1" noMove="1" noResize="1" noEditPoints="1" noAdjustHandles="1" noChangeArrowheads="1" noChangeShapeType="1" noTextEdit="1"/>
              </p:cNvSpPr>
              <p:nvPr>
                <p:ph idx="11"/>
              </p:nvPr>
            </p:nvSpPr>
            <p:spPr>
              <a:xfrm>
                <a:off x="674370" y="1083310"/>
                <a:ext cx="10965180" cy="5281930"/>
              </a:xfrm>
              <a:blipFill>
                <a:blip r:embed="rId4"/>
                <a:stretch>
                  <a:fillRect l="-556" t="-1270" r="-556"/>
                </a:stretch>
              </a:blipFill>
            </p:spPr>
            <p:txBody>
              <a:bodyPr/>
              <a:lstStyle/>
              <a:p>
                <a:r>
                  <a:rPr lang="zh-CN" altLang="en-US">
                    <a:noFill/>
                  </a:rPr>
                  <a:t> </a:t>
                </a:r>
              </a:p>
            </p:txBody>
          </p:sp>
        </mc:Fallback>
      </mc:AlternateContent>
      <p:grpSp>
        <p:nvGrpSpPr>
          <p:cNvPr id="347" name="组合 347"/>
          <p:cNvGrpSpPr/>
          <p:nvPr/>
        </p:nvGrpSpPr>
        <p:grpSpPr>
          <a:xfrm>
            <a:off x="3353435" y="1950696"/>
            <a:ext cx="5467538" cy="2211240"/>
            <a:chOff x="2827" y="216305"/>
            <a:chExt cx="6643" cy="2143"/>
          </a:xfrm>
        </p:grpSpPr>
        <p:sp>
          <p:nvSpPr>
            <p:cNvPr id="40" name="文本框 40"/>
            <p:cNvSpPr txBox="1"/>
            <p:nvPr>
              <p:custDataLst>
                <p:tags r:id="rId1"/>
              </p:custDataLst>
            </p:nvPr>
          </p:nvSpPr>
          <p:spPr>
            <a:xfrm>
              <a:off x="2827" y="218130"/>
              <a:ext cx="6643" cy="318"/>
            </a:xfrm>
            <a:prstGeom prst="rect">
              <a:avLst/>
            </a:prstGeom>
            <a:solidFill>
              <a:prstClr val="white"/>
            </a:solidFill>
            <a:ln>
              <a:noFill/>
            </a:ln>
          </p:spPr>
          <p:txBody>
            <a:bodyPr rot="0" spcFirstLastPara="0" vertOverflow="overflow" horzOverflow="overflow" vert="horz" wrap="square" lIns="0" tIns="0" rIns="0" bIns="0" numCol="1" spcCol="0" rtlCol="0" fromWordArt="0" anchor="t" anchorCtr="0" forceAA="0" compatLnSpc="1">
              <a:noAutofit/>
            </a:bodyPr>
            <a:lstStyle/>
            <a:p>
              <a:pPr algn="ctr">
                <a:lnSpc>
                  <a:spcPct val="100000"/>
                </a:lnSpc>
              </a:pPr>
              <a:r>
                <a:rPr lang="en-US" altLang="zh-CN" sz="2000" kern="100" dirty="0" smtClean="0">
                  <a:latin typeface="黑体" panose="02010609060101010101" pitchFamily="49" charset="-122"/>
                  <a:ea typeface="黑体" panose="02010609060101010101" pitchFamily="49" charset="-122"/>
                  <a:cs typeface="Times New Roman" panose="02020603050405020304"/>
                  <a:sym typeface="Times New Roman" panose="02020603050405020304"/>
                </a:rPr>
                <a:t>最小生成树包含最短跨域边示意图</a:t>
              </a:r>
              <a:endParaRPr lang="en-US" altLang="zh-CN" sz="2000" kern="100" dirty="0">
                <a:latin typeface="黑体" panose="02010609060101010101" pitchFamily="49" charset="-122"/>
                <a:ea typeface="黑体" panose="02010609060101010101" pitchFamily="49" charset="-122"/>
                <a:cs typeface="Times New Roman" panose="02020603050405020304"/>
                <a:sym typeface="Times New Roman" panose="02020603050405020304"/>
              </a:endParaRPr>
            </a:p>
          </p:txBody>
        </p:sp>
        <p:pic>
          <p:nvPicPr>
            <p:cNvPr id="346" name="图片 346"/>
            <p:cNvPicPr>
              <a:picLocks noChangeAspect="1"/>
            </p:cNvPicPr>
            <p:nvPr>
              <p:custDataLst>
                <p:tags r:id="rId2"/>
              </p:custDataLst>
            </p:nvPr>
          </p:nvPicPr>
          <p:blipFill>
            <a:blip r:embed="rId5"/>
            <a:stretch>
              <a:fillRect/>
            </a:stretch>
          </p:blipFill>
          <p:spPr>
            <a:xfrm>
              <a:off x="3253" y="216305"/>
              <a:ext cx="6150" cy="1713"/>
            </a:xfrm>
            <a:prstGeom prst="rect">
              <a:avLst/>
            </a:prstGeom>
          </p:spPr>
        </p:pic>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 name="标题 7"/>
          <p:cNvSpPr>
            <a:spLocks noGrp="1"/>
          </p:cNvSpPr>
          <p:nvPr>
            <p:ph type="title"/>
            <p:custDataLst>
              <p:tags r:id="rId1"/>
            </p:custDataLst>
          </p:nvPr>
        </p:nvSpPr>
        <p:spPr/>
        <p:txBody>
          <a:bodyPr/>
          <a:lstStyle/>
          <a:p>
            <a:r>
              <a:rPr lang="en-US" altLang="zh-CN" dirty="0"/>
              <a:t>Prim</a:t>
            </a:r>
            <a:r>
              <a:rPr lang="zh-CN" altLang="en-US" dirty="0"/>
              <a:t>算法执行过程</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4663" y="1124682"/>
            <a:ext cx="6515417" cy="5236817"/>
          </a:xfrm>
          <a:prstGeom prst="rect">
            <a:avLst/>
          </a:prstGeom>
        </p:spPr>
      </p:pic>
      <p:sp>
        <p:nvSpPr>
          <p:cNvPr id="9" name="箭头: 右 38"/>
          <p:cNvSpPr/>
          <p:nvPr/>
        </p:nvSpPr>
        <p:spPr>
          <a:xfrm>
            <a:off x="4650005" y="2166876"/>
            <a:ext cx="484632" cy="42362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箭头: 右 38"/>
          <p:cNvSpPr/>
          <p:nvPr/>
        </p:nvSpPr>
        <p:spPr>
          <a:xfrm>
            <a:off x="7090042" y="2166876"/>
            <a:ext cx="484632" cy="42362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1" name="箭头: 右 38"/>
          <p:cNvSpPr/>
          <p:nvPr/>
        </p:nvSpPr>
        <p:spPr>
          <a:xfrm>
            <a:off x="9699525" y="2166876"/>
            <a:ext cx="484632" cy="42362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2" name="箭头: 右 38"/>
          <p:cNvSpPr/>
          <p:nvPr/>
        </p:nvSpPr>
        <p:spPr>
          <a:xfrm>
            <a:off x="4650005" y="4706876"/>
            <a:ext cx="484632" cy="42362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箭头: 右 38"/>
          <p:cNvSpPr/>
          <p:nvPr/>
        </p:nvSpPr>
        <p:spPr>
          <a:xfrm>
            <a:off x="6986805" y="4706876"/>
            <a:ext cx="484632" cy="42362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13360" y="741680"/>
            <a:ext cx="11887200" cy="4795520"/>
          </a:xfrm>
          <a:prstGeom prst="rect">
            <a:avLst/>
          </a:prstGeom>
          <a:solidFill>
            <a:schemeClr val="bg1">
              <a:lumMod val="95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p:txBody>
          <a:bodyPr/>
          <a:lstStyle/>
          <a:p>
            <a:r>
              <a:rPr lang="en-US" altLang="zh-CN" dirty="0"/>
              <a:t>8.3 </a:t>
            </a:r>
            <a:r>
              <a:rPr lang="zh-CN" altLang="en-US" dirty="0"/>
              <a:t>最小生成树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pic>
        <p:nvPicPr>
          <p:cNvPr id="5" name="图片 4"/>
          <p:cNvPicPr>
            <a:picLocks noChangeAspect="1"/>
          </p:cNvPicPr>
          <p:nvPr/>
        </p:nvPicPr>
        <p:blipFill>
          <a:blip r:embed="rId2"/>
          <a:stretch>
            <a:fillRect/>
          </a:stretch>
        </p:blipFill>
        <p:spPr>
          <a:xfrm>
            <a:off x="381000" y="864235"/>
            <a:ext cx="5553710" cy="4515485"/>
          </a:xfrm>
          <a:prstGeom prst="rect">
            <a:avLst/>
          </a:prstGeom>
        </p:spPr>
      </p:pic>
      <p:pic>
        <p:nvPicPr>
          <p:cNvPr id="6" name="图片 5"/>
          <p:cNvPicPr>
            <a:picLocks noChangeAspect="1"/>
          </p:cNvPicPr>
          <p:nvPr/>
        </p:nvPicPr>
        <p:blipFill>
          <a:blip r:embed="rId3"/>
          <a:stretch>
            <a:fillRect/>
          </a:stretch>
        </p:blipFill>
        <p:spPr>
          <a:xfrm>
            <a:off x="5935345" y="864235"/>
            <a:ext cx="6021070" cy="4547235"/>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381000" y="5810885"/>
                <a:ext cx="8001000" cy="369332"/>
              </a:xfrm>
              <a:prstGeom prst="rect">
                <a:avLst/>
              </a:prstGeom>
              <a:noFill/>
            </p:spPr>
            <p:txBody>
              <a:bodyPr wrap="square" rtlCol="0" anchor="t">
                <a:spAutoFit/>
              </a:bodyPr>
              <a:lstStyle/>
              <a:p>
                <a:pPr algn="l"/>
                <a:r>
                  <a:rPr lang="zh-CN" altLang="en-US"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mn-ea"/>
                  </a:rPr>
                  <a:t>复杂</a:t>
                </a:r>
                <a:r>
                  <a:rPr lang="zh-CN" altLang="en-US" b="1" dirty="0" smtClean="0">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mn-ea"/>
                  </a:rPr>
                  <a:t>度：</a:t>
                </a:r>
                <a:r>
                  <a:rPr lang="zh-CN" altLang="en-US"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采用邻接矩阵存储，</a:t>
                </a:r>
                <a:r>
                  <a:rPr lang="zh-CN"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不</a:t>
                </a:r>
                <a:r>
                  <a:rPr 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难看</a:t>
                </a:r>
                <a:r>
                  <a:rPr lang="zh-CN"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出</a:t>
                </a:r>
                <a:r>
                  <a:rPr lang="en-US" altLang="zh-CN"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Prim</a:t>
                </a:r>
                <a:r>
                  <a:rPr lang="zh-CN" altLang="en-US"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算法</a:t>
                </a:r>
                <a:r>
                  <a:rPr lang="zh-CN"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时</a:t>
                </a:r>
                <a:r>
                  <a:rPr 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间复杂度为</a:t>
                </a:r>
                <a14:m>
                  <m:oMath xmlns:m="http://schemas.openxmlformats.org/officeDocument/2006/math">
                    <m:r>
                      <a:rPr lang="en-US" altLang="zh-CN" b="0" i="1">
                        <a:latin typeface="Cambria Math" panose="02040503050406030204" charset="0"/>
                        <a:ea typeface="微软雅黑" panose="020B0503020204020204" pitchFamily="34" charset="-122"/>
                        <a:cs typeface="Cambria Math" panose="02040503050406030204" charset="0"/>
                      </a:rPr>
                      <m:t>𝑂</m:t>
                    </m:r>
                    <m:r>
                      <a:rPr lang="en-US" altLang="zh-CN" b="0" i="1">
                        <a:latin typeface="Cambria Math" panose="02040503050406030204" charset="0"/>
                        <a:ea typeface="MS Mincho" charset="0"/>
                        <a:cs typeface="Cambria Math" panose="02040503050406030204" charset="0"/>
                      </a:rPr>
                      <m:t>(</m:t>
                    </m:r>
                    <m:sSup>
                      <m:sSupPr>
                        <m:ctrlPr>
                          <a:rPr lang="en-US" altLang="zh-CN" b="0" i="1">
                            <a:latin typeface="Cambria Math" panose="02040503050406030204" pitchFamily="18" charset="0"/>
                            <a:ea typeface="微软雅黑" panose="020B0503020204020204" pitchFamily="34" charset="-122"/>
                            <a:cs typeface="Cambria Math" panose="02040503050406030204" charset="0"/>
                          </a:rPr>
                        </m:ctrlPr>
                      </m:sSupPr>
                      <m:e>
                        <m:r>
                          <a:rPr lang="en-US" altLang="zh-CN" b="0" i="1">
                            <a:latin typeface="Cambria Math" panose="02040503050406030204" charset="0"/>
                            <a:ea typeface="MS Mincho" charset="0"/>
                            <a:cs typeface="Cambria Math" panose="02040503050406030204" charset="0"/>
                          </a:rPr>
                          <m:t>|</m:t>
                        </m:r>
                        <m:r>
                          <a:rPr lang="en-US" altLang="zh-CN" b="0" i="1">
                            <a:latin typeface="Cambria Math" panose="02040503050406030204" charset="0"/>
                            <a:ea typeface="微软雅黑" panose="020B0503020204020204" pitchFamily="34" charset="-122"/>
                            <a:cs typeface="Cambria Math" panose="02040503050406030204" charset="0"/>
                          </a:rPr>
                          <m:t>𝑉</m:t>
                        </m:r>
                        <m:r>
                          <a:rPr lang="en-US" altLang="zh-CN" b="0" i="1">
                            <a:latin typeface="Cambria Math" panose="02040503050406030204" charset="0"/>
                            <a:ea typeface="MS Mincho" charset="0"/>
                            <a:cs typeface="Cambria Math" panose="02040503050406030204" charset="0"/>
                          </a:rPr>
                          <m:t>|</m:t>
                        </m:r>
                      </m:e>
                      <m:sup>
                        <m:r>
                          <a:rPr lang="en-US" altLang="zh-CN" b="0" i="1">
                            <a:latin typeface="Cambria Math" panose="02040503050406030204" charset="0"/>
                            <a:ea typeface="MS Mincho" charset="0"/>
                            <a:cs typeface="Cambria Math" panose="02040503050406030204" charset="0"/>
                          </a:rPr>
                          <m:t>2</m:t>
                        </m:r>
                      </m:sup>
                    </m:sSup>
                    <m:r>
                      <a:rPr lang="en-US" altLang="zh-CN" b="0" i="1">
                        <a:latin typeface="Cambria Math" panose="02040503050406030204" charset="0"/>
                        <a:ea typeface="MS Mincho" charset="0"/>
                        <a:cs typeface="Cambria Math" panose="02040503050406030204" charset="0"/>
                      </a:rPr>
                      <m:t>)</m:t>
                    </m:r>
                  </m:oMath>
                </a14:m>
                <a:endParaRPr lang="en-US" altLang="zh-CN" b="0" i="1"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81000" y="5810885"/>
                <a:ext cx="8001000" cy="369332"/>
              </a:xfrm>
              <a:prstGeom prst="rect">
                <a:avLst/>
              </a:prstGeom>
              <a:blipFill rotWithShape="1">
                <a:blip r:embed="rId4"/>
                <a:stretch>
                  <a:fillRect b="107"/>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74370" y="4378959"/>
            <a:ext cx="10965180" cy="185928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74370" y="1369694"/>
            <a:ext cx="10965180" cy="25622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Kruskal</a:t>
            </a:r>
            <a:r>
              <a:rPr lang="zh-CN" altLang="en-US" dirty="0"/>
              <a:t>算法</a:t>
            </a:r>
          </a:p>
        </p:txBody>
      </p:sp>
      <p:sp>
        <p:nvSpPr>
          <p:cNvPr id="3" name="副标题 2"/>
          <p:cNvSpPr>
            <a:spLocks noGrp="1"/>
          </p:cNvSpPr>
          <p:nvPr>
            <p:ph type="subTitle" idx="1"/>
          </p:nvPr>
        </p:nvSpPr>
        <p:spPr/>
        <p:txBody>
          <a:bodyPr/>
          <a:lstStyle/>
          <a:p>
            <a:r>
              <a:rPr lang="en-US" altLang="zh-CN" dirty="0"/>
              <a:t>8.3 </a:t>
            </a:r>
            <a:r>
              <a:rPr lang="zh-CN" altLang="en-US" dirty="0"/>
              <a:t>最小生成树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674370" y="1410335"/>
                <a:ext cx="10965180" cy="4954905"/>
              </a:xfrm>
            </p:spPr>
            <p:txBody>
              <a:bodyPr>
                <a:normAutofit/>
              </a:bodyPr>
              <a:lstStyle/>
              <a:p>
                <a:pPr>
                  <a:lnSpc>
                    <a:spcPct val="110000"/>
                  </a:lnSpc>
                </a:pPr>
                <a:r>
                  <a:rPr sz="2400" dirty="0">
                    <a:latin typeface="Times New Roman" panose="02020603050405020304" pitchFamily="18" charset="0"/>
                    <a:sym typeface="+mn-ea"/>
                  </a:rPr>
                  <a:t>Kruskal算法和Prim算法的基本思想不同。Prim算法每一步选择一个顶点，而Kruskal算法每一步选择一条边。假设</a:t>
                </a:r>
                <a14:m>
                  <m:oMath xmlns:m="http://schemas.openxmlformats.org/officeDocument/2006/math">
                    <m:r>
                      <a:rPr lang="en-US" altLang="zh-CN" sz="2400" i="1" dirty="0">
                        <a:latin typeface="Cambria Math" panose="02040503050406030204" charset="0"/>
                        <a:cs typeface="Cambria Math" panose="02040503050406030204" charset="0"/>
                        <a:sym typeface="+mn-ea"/>
                      </a:rPr>
                      <m:t>𝐺</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𝑉</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𝐸</m:t>
                    </m:r>
                    <m:r>
                      <a:rPr lang="en-US" altLang="zh-CN" sz="2400" i="1" dirty="0">
                        <a:latin typeface="Cambria Math" panose="02040503050406030204" charset="0"/>
                        <a:cs typeface="Cambria Math" panose="02040503050406030204" charset="0"/>
                        <a:sym typeface="+mn-ea"/>
                      </a:rPr>
                      <m:t>)</m:t>
                    </m:r>
                  </m:oMath>
                </a14:m>
                <a:r>
                  <a:rPr sz="2400" dirty="0">
                    <a:latin typeface="Times New Roman" panose="02020603050405020304" pitchFamily="18" charset="0"/>
                    <a:sym typeface="+mn-ea"/>
                  </a:rPr>
                  <a:t>为一个连通图，</a:t>
                </a:r>
                <a14:m>
                  <m:oMath xmlns:m="http://schemas.openxmlformats.org/officeDocument/2006/math">
                    <m:r>
                      <a:rPr lang="en-US" altLang="zh-CN" sz="2400" i="1" dirty="0">
                        <a:latin typeface="Cambria Math" panose="02040503050406030204" charset="0"/>
                        <a:cs typeface="Cambria Math" panose="02040503050406030204" charset="0"/>
                        <a:sym typeface="+mn-ea"/>
                      </a:rPr>
                      <m:t>𝐸𝑚𝑠𝑡</m:t>
                    </m:r>
                  </m:oMath>
                </a14:m>
                <a:r>
                  <a:rPr sz="2400" dirty="0">
                    <a:latin typeface="Times New Roman" panose="02020603050405020304" pitchFamily="18" charset="0"/>
                    <a:sym typeface="+mn-ea"/>
                  </a:rPr>
                  <a:t>是</a:t>
                </a:r>
                <a14:m>
                  <m:oMath xmlns:m="http://schemas.openxmlformats.org/officeDocument/2006/math">
                    <m:r>
                      <a:rPr lang="en-US" altLang="zh-CN" sz="2400" i="1" dirty="0">
                        <a:latin typeface="Cambria Math" panose="02040503050406030204" charset="0"/>
                        <a:cs typeface="Cambria Math" panose="02040503050406030204" charset="0"/>
                        <a:sym typeface="+mn-ea"/>
                      </a:rPr>
                      <m:t>𝐸</m:t>
                    </m:r>
                  </m:oMath>
                </a14:m>
                <a:r>
                  <a:rPr sz="2400" dirty="0">
                    <a:latin typeface="Times New Roman" panose="02020603050405020304" pitchFamily="18" charset="0"/>
                    <a:sym typeface="+mn-ea"/>
                  </a:rPr>
                  <a:t>上最小生成树中边的集合。最小生成树</a:t>
                </a:r>
                <a14:m>
                  <m:oMath xmlns:m="http://schemas.openxmlformats.org/officeDocument/2006/math">
                    <m:r>
                      <a:rPr lang="en-US" altLang="zh-CN" sz="2400" i="1" dirty="0">
                        <a:latin typeface="Cambria Math" panose="02040503050406030204" charset="0"/>
                        <a:cs typeface="Cambria Math" panose="02040503050406030204" charset="0"/>
                        <a:sym typeface="+mn-ea"/>
                      </a:rPr>
                      <m:t>𝑇</m:t>
                    </m:r>
                  </m:oMath>
                </a14:m>
                <a:r>
                  <a:rPr sz="2400" dirty="0">
                    <a:latin typeface="Times New Roman" panose="02020603050405020304" pitchFamily="18" charset="0"/>
                    <a:sym typeface="+mn-ea"/>
                  </a:rPr>
                  <a:t>的初始状态为只有</a:t>
                </a:r>
                <a14:m>
                  <m:oMath xmlns:m="http://schemas.openxmlformats.org/officeDocument/2006/math">
                    <m:r>
                      <a:rPr lang="en-US" altLang="zh-CN" sz="2400" b="0" i="1">
                        <a:latin typeface="Cambria Math" panose="02040503050406030204" charset="0"/>
                        <a:ea typeface="MS Mincho" charset="0"/>
                        <a:cs typeface="Cambria Math" panose="02040503050406030204" charset="0"/>
                      </a:rPr>
                      <m:t>|</m:t>
                    </m:r>
                    <m:r>
                      <a:rPr lang="en-US" altLang="zh-CN" sz="2400" b="0" i="1">
                        <a:latin typeface="Cambria Math" panose="02040503050406030204" charset="0"/>
                        <a:cs typeface="Cambria Math" panose="02040503050406030204" charset="0"/>
                      </a:rPr>
                      <m:t>𝑉</m:t>
                    </m:r>
                    <m:r>
                      <a:rPr lang="en-US" altLang="zh-CN" sz="2400" b="0" i="1">
                        <a:latin typeface="Cambria Math" panose="02040503050406030204" charset="0"/>
                        <a:ea typeface="MS Mincho" charset="0"/>
                        <a:cs typeface="Cambria Math" panose="02040503050406030204" charset="0"/>
                      </a:rPr>
                      <m:t>|</m:t>
                    </m:r>
                  </m:oMath>
                </a14:m>
                <a:r>
                  <a:rPr sz="2400" dirty="0">
                    <a:latin typeface="Times New Roman" panose="02020603050405020304" pitchFamily="18" charset="0"/>
                    <a:sym typeface="+mn-ea"/>
                  </a:rPr>
                  <a:t>个顶点的无边图。算法在</a:t>
                </a:r>
                <a14:m>
                  <m:oMath xmlns:m="http://schemas.openxmlformats.org/officeDocument/2006/math">
                    <m:r>
                      <a:rPr lang="en-US" altLang="zh-CN" sz="2400" i="1" dirty="0">
                        <a:latin typeface="Cambria Math" panose="02040503050406030204" charset="0"/>
                        <a:cs typeface="Cambria Math" panose="02040503050406030204" charset="0"/>
                        <a:sym typeface="+mn-ea"/>
                      </a:rPr>
                      <m:t>𝐸</m:t>
                    </m:r>
                  </m:oMath>
                </a14:m>
                <a:r>
                  <a:rPr sz="2400" dirty="0">
                    <a:latin typeface="Times New Roman" panose="02020603050405020304" pitchFamily="18" charset="0"/>
                    <a:sym typeface="+mn-ea"/>
                  </a:rPr>
                  <a:t>中选择最小代价的边，若该边可以连接</a:t>
                </a:r>
                <a14:m>
                  <m:oMath xmlns:m="http://schemas.openxmlformats.org/officeDocument/2006/math">
                    <m:r>
                      <a:rPr lang="en-US" altLang="zh-CN" sz="2400" i="1" dirty="0">
                        <a:latin typeface="Cambria Math" panose="02040503050406030204" charset="0"/>
                        <a:cs typeface="Cambria Math" panose="02040503050406030204" charset="0"/>
                        <a:sym typeface="+mn-ea"/>
                      </a:rPr>
                      <m:t>𝑇</m:t>
                    </m:r>
                  </m:oMath>
                </a14:m>
                <a:r>
                  <a:rPr sz="2400" dirty="0">
                    <a:latin typeface="Times New Roman" panose="02020603050405020304" pitchFamily="18" charset="0"/>
                    <a:sym typeface="+mn-ea"/>
                  </a:rPr>
                  <a:t>中两个不同的连通分量，则将此边加入到</a:t>
                </a:r>
                <a14:m>
                  <m:oMath xmlns:m="http://schemas.openxmlformats.org/officeDocument/2006/math">
                    <m:r>
                      <a:rPr lang="en-US" altLang="zh-CN" sz="2400" i="1" dirty="0">
                        <a:latin typeface="Cambria Math" panose="02040503050406030204" charset="0"/>
                        <a:cs typeface="Cambria Math" panose="02040503050406030204" charset="0"/>
                        <a:sym typeface="+mn-ea"/>
                      </a:rPr>
                      <m:t>𝐸𝑚𝑠𝑡</m:t>
                    </m:r>
                  </m:oMath>
                </a14:m>
                <a:r>
                  <a:rPr sz="2400" dirty="0">
                    <a:latin typeface="Times New Roman" panose="02020603050405020304" pitchFamily="18" charset="0"/>
                    <a:sym typeface="+mn-ea"/>
                  </a:rPr>
                  <a:t>中；否则，判断下一条代价最小的边。反复如此，直到</a:t>
                </a:r>
                <a14:m>
                  <m:oMath xmlns:m="http://schemas.openxmlformats.org/officeDocument/2006/math">
                    <m:r>
                      <a:rPr lang="en-US" altLang="zh-CN" sz="2400" i="1" dirty="0">
                        <a:latin typeface="Cambria Math" panose="02040503050406030204" charset="0"/>
                        <a:cs typeface="Cambria Math" panose="02040503050406030204" charset="0"/>
                        <a:sym typeface="+mn-ea"/>
                      </a:rPr>
                      <m:t>𝑇</m:t>
                    </m:r>
                  </m:oMath>
                </a14:m>
                <a:r>
                  <a:rPr sz="2400" dirty="0">
                    <a:latin typeface="Times New Roman" panose="02020603050405020304" pitchFamily="18" charset="0"/>
                    <a:sym typeface="+mn-ea"/>
                  </a:rPr>
                  <a:t>中所有顶点都在同一连通分量中。</a:t>
                </a:r>
              </a:p>
              <a:p>
                <a:pPr>
                  <a:lnSpc>
                    <a:spcPct val="110000"/>
                  </a:lnSpc>
                </a:pPr>
                <a:endParaRPr sz="2400" dirty="0">
                  <a:latin typeface="Times New Roman" panose="02020603050405020304" pitchFamily="18" charset="0"/>
                  <a:sym typeface="+mn-ea"/>
                </a:endParaRPr>
              </a:p>
              <a:p>
                <a:pPr>
                  <a:lnSpc>
                    <a:spcPct val="110000"/>
                  </a:lnSpc>
                </a:pPr>
                <a:r>
                  <a:rPr sz="2400" dirty="0">
                    <a:latin typeface="Times New Roman" panose="02020603050405020304" pitchFamily="18" charset="0"/>
                    <a:sym typeface="+mn-ea"/>
                  </a:rPr>
                  <a:t>由于每次遍历时算法仅对边进行遍历，因此Kruskal算法的时间复杂度仅与图中的边数有关。如果用堆来存储边，建立堆的时间复杂度为</a:t>
                </a:r>
                <a14:m>
                  <m:oMath xmlns:m="http://schemas.openxmlformats.org/officeDocument/2006/math">
                    <m:r>
                      <a:rPr lang="en-US" altLang="zh-CN" sz="2400" b="0" i="1">
                        <a:latin typeface="Cambria Math" panose="02040503050406030204" charset="0"/>
                        <a:cs typeface="Cambria Math" panose="02040503050406030204" charset="0"/>
                      </a:rPr>
                      <m:t>𝑂</m:t>
                    </m:r>
                    <m:r>
                      <a:rPr lang="en-US" altLang="zh-CN" sz="2400" b="0" i="1">
                        <a:latin typeface="Cambria Math" panose="02040503050406030204" charset="0"/>
                        <a:ea typeface="MS Mincho" charset="0"/>
                        <a:cs typeface="Cambria Math" panose="02040503050406030204" charset="0"/>
                      </a:rPr>
                      <m:t>(|</m:t>
                    </m:r>
                    <m:r>
                      <a:rPr lang="en-US" altLang="zh-CN" sz="2400" b="0" i="1">
                        <a:latin typeface="Cambria Math" panose="02040503050406030204" charset="0"/>
                        <a:ea typeface="MS Mincho" charset="0"/>
                        <a:cs typeface="Cambria Math" panose="02040503050406030204" charset="0"/>
                      </a:rPr>
                      <m:t>𝐸</m:t>
                    </m:r>
                    <m:r>
                      <a:rPr lang="en-US" altLang="zh-CN" sz="2400" b="0" i="1">
                        <a:latin typeface="Cambria Math" panose="02040503050406030204" charset="0"/>
                        <a:ea typeface="MS Mincho" charset="0"/>
                        <a:cs typeface="Cambria Math" panose="02040503050406030204" charset="0"/>
                      </a:rPr>
                      <m:t>|)</m:t>
                    </m:r>
                  </m:oMath>
                </a14:m>
                <a:r>
                  <a:rPr sz="2400" dirty="0">
                    <a:latin typeface="Times New Roman" panose="02020603050405020304" pitchFamily="18" charset="0"/>
                    <a:sym typeface="+mn-ea"/>
                  </a:rPr>
                  <a:t>，每次选择边的时间复杂度为</a:t>
                </a:r>
                <a14:m>
                  <m:oMath xmlns:m="http://schemas.openxmlformats.org/officeDocument/2006/math">
                    <m:r>
                      <a:rPr lang="en-US" altLang="zh-CN" sz="2400" b="0" i="1">
                        <a:latin typeface="Cambria Math" panose="02040503050406030204" charset="0"/>
                        <a:cs typeface="Cambria Math" panose="02040503050406030204" charset="0"/>
                      </a:rPr>
                      <m:t>𝑂</m:t>
                    </m:r>
                    <m:r>
                      <a:rPr lang="en-US" altLang="zh-CN" sz="2400" b="0" i="1">
                        <a:latin typeface="Cambria Math" panose="02040503050406030204" charset="0"/>
                        <a:ea typeface="MS Mincho" charset="0"/>
                        <a:cs typeface="Cambria Math" panose="02040503050406030204" charset="0"/>
                      </a:rPr>
                      <m:t>(</m:t>
                    </m:r>
                    <m:r>
                      <a:rPr lang="en-US" altLang="zh-CN" sz="2400" b="0" i="1">
                        <a:latin typeface="Cambria Math" panose="02040503050406030204" charset="0"/>
                        <a:ea typeface="MS Mincho" charset="0"/>
                        <a:cs typeface="Cambria Math" panose="02040503050406030204" charset="0"/>
                      </a:rPr>
                      <m:t>𝑙𝑜𝑔</m:t>
                    </m:r>
                    <m:r>
                      <a:rPr lang="en-US" altLang="zh-CN" sz="2400" b="0" i="1">
                        <a:latin typeface="Cambria Math" panose="02040503050406030204" charset="0"/>
                        <a:ea typeface="MS Mincho" charset="0"/>
                        <a:cs typeface="Cambria Math" panose="02040503050406030204" charset="0"/>
                      </a:rPr>
                      <m:t>|</m:t>
                    </m:r>
                    <m:r>
                      <a:rPr lang="en-US" altLang="zh-CN" sz="2400" b="0" i="1">
                        <a:latin typeface="Cambria Math" panose="02040503050406030204" charset="0"/>
                        <a:ea typeface="MS Mincho" charset="0"/>
                        <a:cs typeface="Cambria Math" panose="02040503050406030204" charset="0"/>
                      </a:rPr>
                      <m:t>𝐸</m:t>
                    </m:r>
                    <m:r>
                      <a:rPr lang="en-US" altLang="zh-CN" sz="2400" b="0" i="1">
                        <a:latin typeface="Cambria Math" panose="02040503050406030204" charset="0"/>
                        <a:ea typeface="MS Mincho" charset="0"/>
                        <a:cs typeface="Cambria Math" panose="02040503050406030204" charset="0"/>
                      </a:rPr>
                      <m:t>|)</m:t>
                    </m:r>
                  </m:oMath>
                </a14:m>
                <a:r>
                  <a:rPr sz="2400" dirty="0">
                    <a:latin typeface="Times New Roman" panose="02020603050405020304" pitchFamily="18" charset="0"/>
                    <a:sym typeface="+mn-ea"/>
                  </a:rPr>
                  <a:t>,因此Kruskal时间复杂度为</a:t>
                </a:r>
                <a14:m>
                  <m:oMath xmlns:m="http://schemas.openxmlformats.org/officeDocument/2006/math">
                    <m:r>
                      <a:rPr lang="en-US" altLang="zh-CN" sz="2400" b="0" i="1">
                        <a:latin typeface="Cambria Math" panose="02040503050406030204" charset="0"/>
                        <a:cs typeface="Cambria Math" panose="02040503050406030204" charset="0"/>
                      </a:rPr>
                      <m:t>𝑂</m:t>
                    </m:r>
                    <m:r>
                      <a:rPr lang="en-US" altLang="zh-CN" sz="2400" b="0" i="1">
                        <a:latin typeface="Cambria Math" panose="02040503050406030204" charset="0"/>
                        <a:ea typeface="MS Mincho" charset="0"/>
                        <a:cs typeface="Cambria Math" panose="02040503050406030204" charset="0"/>
                      </a:rPr>
                      <m:t>(|</m:t>
                    </m:r>
                    <m:r>
                      <a:rPr lang="en-US" altLang="zh-CN" sz="2400" b="0" i="1">
                        <a:latin typeface="Cambria Math" panose="02040503050406030204" charset="0"/>
                        <a:ea typeface="MS Mincho" charset="0"/>
                        <a:cs typeface="Cambria Math" panose="02040503050406030204" charset="0"/>
                      </a:rPr>
                      <m:t>𝐸</m:t>
                    </m:r>
                    <m:r>
                      <a:rPr lang="en-US" altLang="zh-CN" sz="2400" b="0" i="1">
                        <a:latin typeface="Cambria Math" panose="02040503050406030204" charset="0"/>
                        <a:ea typeface="MS Mincho" charset="0"/>
                        <a:cs typeface="Cambria Math" panose="02040503050406030204" charset="0"/>
                      </a:rPr>
                      <m:t>|</m:t>
                    </m:r>
                    <m:r>
                      <a:rPr lang="en-US" altLang="zh-CN" sz="2400" b="0" i="1">
                        <a:latin typeface="Cambria Math" panose="02040503050406030204" charset="0"/>
                        <a:ea typeface="MS Mincho" charset="0"/>
                        <a:cs typeface="Cambria Math" panose="02040503050406030204" charset="0"/>
                      </a:rPr>
                      <m:t>𝑙𝑜𝑔</m:t>
                    </m:r>
                    <m:r>
                      <a:rPr lang="en-US" altLang="zh-CN" sz="2400" b="0" i="1">
                        <a:latin typeface="Cambria Math" panose="02040503050406030204" charset="0"/>
                        <a:ea typeface="MS Mincho" charset="0"/>
                        <a:cs typeface="Cambria Math" panose="02040503050406030204" charset="0"/>
                      </a:rPr>
                      <m:t>|</m:t>
                    </m:r>
                    <m:r>
                      <a:rPr lang="en-US" altLang="zh-CN" sz="2400" b="0" i="1">
                        <a:latin typeface="Cambria Math" panose="02040503050406030204" charset="0"/>
                        <a:ea typeface="MS Mincho" charset="0"/>
                        <a:cs typeface="Cambria Math" panose="02040503050406030204" charset="0"/>
                      </a:rPr>
                      <m:t>𝐸</m:t>
                    </m:r>
                    <m:r>
                      <a:rPr lang="en-US" altLang="zh-CN" sz="2400" b="0" i="1">
                        <a:latin typeface="Cambria Math" panose="02040503050406030204" charset="0"/>
                        <a:ea typeface="MS Mincho" charset="0"/>
                        <a:cs typeface="Cambria Math" panose="02040503050406030204" charset="0"/>
                      </a:rPr>
                      <m:t>|)</m:t>
                    </m:r>
                  </m:oMath>
                </a14:m>
                <a:r>
                  <a:rPr sz="2400" dirty="0">
                    <a:latin typeface="Times New Roman" panose="02020603050405020304" pitchFamily="18" charset="0"/>
                    <a:sym typeface="+mn-ea"/>
                  </a:rPr>
                  <a:t>。因此Kruskal算法比较适合边稀疏的图。</a:t>
                </a:r>
              </a:p>
              <a:p>
                <a:pPr>
                  <a:lnSpc>
                    <a:spcPct val="110000"/>
                  </a:lnSpc>
                </a:pPr>
                <a:endParaRPr lang="zh-CN" altLang="zh-CN" sz="2400" dirty="0">
                  <a:sym typeface="+mn-ea"/>
                </a:endParaRPr>
              </a:p>
              <a:p>
                <a:pPr>
                  <a:lnSpc>
                    <a:spcPct val="110000"/>
                  </a:lnSpc>
                </a:pPr>
                <a:endParaRPr lang="zh-CN" altLang="zh-CN" sz="2400" dirty="0"/>
              </a:p>
              <a:p>
                <a:pPr>
                  <a:lnSpc>
                    <a:spcPct val="110000"/>
                  </a:lnSpc>
                </a:pPr>
                <a:endParaRPr lang="en-US" altLang="zh-CN" sz="2400" dirty="0"/>
              </a:p>
            </p:txBody>
          </p:sp>
        </mc:Choice>
        <mc:Fallback xmlns="">
          <p:sp>
            <p:nvSpPr>
              <p:cNvPr id="5" name="内容占位符 4"/>
              <p:cNvSpPr>
                <a:spLocks noRot="1" noChangeAspect="1" noMove="1" noResize="1" noEditPoints="1" noAdjustHandles="1" noChangeArrowheads="1" noChangeShapeType="1" noTextEdit="1"/>
              </p:cNvSpPr>
              <p:nvPr>
                <p:ph idx="11"/>
              </p:nvPr>
            </p:nvSpPr>
            <p:spPr>
              <a:xfrm>
                <a:off x="674370" y="1410335"/>
                <a:ext cx="10965180" cy="4954905"/>
              </a:xfrm>
              <a:blipFill rotWithShape="1">
                <a:blip r:embed="rId2"/>
                <a:stretch>
                  <a:fillRect b="-27310"/>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 name="标题 7"/>
          <p:cNvSpPr>
            <a:spLocks noGrp="1"/>
          </p:cNvSpPr>
          <p:nvPr>
            <p:ph type="title"/>
            <p:custDataLst>
              <p:tags r:id="rId1"/>
            </p:custDataLst>
          </p:nvPr>
        </p:nvSpPr>
        <p:spPr/>
        <p:txBody>
          <a:bodyPr/>
          <a:lstStyle/>
          <a:p>
            <a:r>
              <a:rPr lang="zh-CN" altLang="en-US" dirty="0">
                <a:sym typeface="+mn-ea"/>
              </a:rPr>
              <a:t>Kruskal算法</a:t>
            </a:r>
            <a:r>
              <a:rPr lang="zh-CN" altLang="en-US" dirty="0"/>
              <a:t>执行过程</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0219" y="1124682"/>
            <a:ext cx="6529382" cy="5193039"/>
          </a:xfrm>
          <a:prstGeom prst="rect">
            <a:avLst/>
          </a:prstGeom>
        </p:spPr>
      </p:pic>
      <p:sp>
        <p:nvSpPr>
          <p:cNvPr id="7" name="箭头: 右 38"/>
          <p:cNvSpPr/>
          <p:nvPr/>
        </p:nvSpPr>
        <p:spPr>
          <a:xfrm>
            <a:off x="4650005" y="2166876"/>
            <a:ext cx="484632" cy="42362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箭头: 右 38"/>
          <p:cNvSpPr/>
          <p:nvPr/>
        </p:nvSpPr>
        <p:spPr>
          <a:xfrm>
            <a:off x="7129440" y="2166876"/>
            <a:ext cx="484632" cy="42362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箭头: 右 38"/>
          <p:cNvSpPr/>
          <p:nvPr/>
        </p:nvSpPr>
        <p:spPr>
          <a:xfrm>
            <a:off x="4650005" y="4645916"/>
            <a:ext cx="484632" cy="42362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1" name="箭头: 右 38"/>
          <p:cNvSpPr/>
          <p:nvPr/>
        </p:nvSpPr>
        <p:spPr>
          <a:xfrm>
            <a:off x="7129440" y="4645916"/>
            <a:ext cx="484632" cy="42362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2" name="箭头: 右 38"/>
          <p:cNvSpPr/>
          <p:nvPr/>
        </p:nvSpPr>
        <p:spPr>
          <a:xfrm>
            <a:off x="9503438" y="2166876"/>
            <a:ext cx="484632" cy="42362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62610" y="1298575"/>
            <a:ext cx="10965180" cy="84518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8.4.1  </a:t>
            </a:r>
            <a:r>
              <a:rPr lang="zh-CN" altLang="en-US" dirty="0"/>
              <a:t>拓扑排序：问题引入</a:t>
            </a:r>
          </a:p>
        </p:txBody>
      </p:sp>
      <p:sp>
        <p:nvSpPr>
          <p:cNvPr id="3" name="副标题 2"/>
          <p:cNvSpPr>
            <a:spLocks noGrp="1"/>
          </p:cNvSpPr>
          <p:nvPr>
            <p:ph type="subTitle" idx="1"/>
          </p:nvPr>
        </p:nvSpPr>
        <p:spPr/>
        <p:txBody>
          <a:bodyPr/>
          <a:lstStyle/>
          <a:p>
            <a:r>
              <a:rPr lang="en-US" altLang="zh-CN" dirty="0"/>
              <a:t>8.4 </a:t>
            </a:r>
            <a:r>
              <a:rPr lang="zh-CN" altLang="en-US" dirty="0"/>
              <a:t>拓扑排序和关键路径</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p:txBody>
          <a:bodyPr>
            <a:normAutofit/>
          </a:bodyPr>
          <a:lstStyle/>
          <a:p>
            <a:pPr>
              <a:lnSpc>
                <a:spcPct val="110000"/>
              </a:lnSpc>
            </a:pPr>
            <a:r>
              <a:rPr lang="zh-CN" altLang="en-US" sz="2400" b="1" dirty="0"/>
              <a:t>问题</a:t>
            </a:r>
            <a:r>
              <a:rPr lang="zh-CN" altLang="en-US" sz="2400" dirty="0"/>
              <a:t>：普通高等学校计算机专业本科生的课程安排，某些课程存在先修课，如何确定一个合理的课程学习顺序？</a:t>
            </a:r>
            <a:endParaRPr lang="en-US" altLang="zh-CN" sz="2400" dirty="0"/>
          </a:p>
          <a:p>
            <a:pPr>
              <a:lnSpc>
                <a:spcPct val="110000"/>
              </a:lnSpc>
            </a:pPr>
            <a:r>
              <a:rPr lang="zh-CN" altLang="en-US" sz="2400" b="1" dirty="0"/>
              <a:t>关键</a:t>
            </a:r>
            <a:r>
              <a:rPr lang="zh-CN" altLang="en-US" sz="2400" dirty="0"/>
              <a:t>：课程学习顺序需要遵循课程之间的先修关系</a:t>
            </a:r>
            <a:endParaRPr lang="en-US" altLang="zh-CN" sz="2400" dirty="0"/>
          </a:p>
          <a:p>
            <a:pPr>
              <a:lnSpc>
                <a:spcPct val="110000"/>
              </a:lnSpc>
            </a:pPr>
            <a:r>
              <a:rPr lang="zh-CN" altLang="en-US" sz="2400" b="1" dirty="0"/>
              <a:t>课程先修关系</a:t>
            </a:r>
            <a:r>
              <a:rPr lang="zh-CN" altLang="en-US" sz="2400" dirty="0"/>
              <a:t>：</a:t>
            </a:r>
            <a:endParaRPr lang="zh-CN" altLang="zh-CN" sz="2400" dirty="0"/>
          </a:p>
        </p:txBody>
      </p:sp>
      <p:graphicFrame>
        <p:nvGraphicFramePr>
          <p:cNvPr id="6" name="表格 5"/>
          <p:cNvGraphicFramePr>
            <a:graphicFrameLocks noGrp="1"/>
          </p:cNvGraphicFramePr>
          <p:nvPr/>
        </p:nvGraphicFramePr>
        <p:xfrm>
          <a:off x="1683327" y="3221182"/>
          <a:ext cx="8821882" cy="3104746"/>
        </p:xfrm>
        <a:graphic>
          <a:graphicData uri="http://schemas.openxmlformats.org/drawingml/2006/table">
            <a:tbl>
              <a:tblPr firstRow="1" firstCol="1" bandRow="1">
                <a:tableStyleId>{5C22544A-7EE6-4342-B048-85BDC9FD1C3A}</a:tableStyleId>
              </a:tblPr>
              <a:tblGrid>
                <a:gridCol w="3077314">
                  <a:extLst>
                    <a:ext uri="{9D8B030D-6E8A-4147-A177-3AD203B41FA5}">
                      <a16:colId xmlns:a16="http://schemas.microsoft.com/office/drawing/2014/main" val="20000"/>
                    </a:ext>
                  </a:extLst>
                </a:gridCol>
                <a:gridCol w="2800954">
                  <a:extLst>
                    <a:ext uri="{9D8B030D-6E8A-4147-A177-3AD203B41FA5}">
                      <a16:colId xmlns:a16="http://schemas.microsoft.com/office/drawing/2014/main" val="20001"/>
                    </a:ext>
                  </a:extLst>
                </a:gridCol>
                <a:gridCol w="2943614">
                  <a:extLst>
                    <a:ext uri="{9D8B030D-6E8A-4147-A177-3AD203B41FA5}">
                      <a16:colId xmlns:a16="http://schemas.microsoft.com/office/drawing/2014/main" val="20002"/>
                    </a:ext>
                  </a:extLst>
                </a:gridCol>
              </a:tblGrid>
              <a:tr h="337823">
                <a:tc>
                  <a:txBody>
                    <a:bodyPr/>
                    <a:lstStyle/>
                    <a:p>
                      <a:pPr algn="just">
                        <a:lnSpc>
                          <a:spcPts val="2200"/>
                        </a:lnSpc>
                      </a:pPr>
                      <a:r>
                        <a:rPr lang="zh-CN" sz="2000" kern="100">
                          <a:effectLst/>
                        </a:rPr>
                        <a:t>课程名称</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ts val="2200"/>
                        </a:lnSpc>
                      </a:pPr>
                      <a:r>
                        <a:rPr lang="zh-CN" sz="2000" kern="100" dirty="0">
                          <a:effectLst/>
                        </a:rPr>
                        <a:t>课程代码</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ts val="2200"/>
                        </a:lnSpc>
                      </a:pPr>
                      <a:r>
                        <a:rPr lang="zh-CN" sz="2000" kern="100" dirty="0">
                          <a:effectLst/>
                        </a:rPr>
                        <a:t>先修课程</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344551">
                <a:tc>
                  <a:txBody>
                    <a:bodyPr/>
                    <a:lstStyle/>
                    <a:p>
                      <a:pPr algn="just">
                        <a:lnSpc>
                          <a:spcPts val="2200"/>
                        </a:lnSpc>
                      </a:pPr>
                      <a:r>
                        <a:rPr lang="zh-CN" sz="2000" kern="100">
                          <a:effectLst/>
                        </a:rPr>
                        <a:t>微积分</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ts val="2200"/>
                        </a:lnSpc>
                      </a:pPr>
                      <a:r>
                        <a:rPr lang="en-US" sz="2000" kern="100" dirty="0">
                          <a:effectLst/>
                        </a:rPr>
                        <a:t>C</a:t>
                      </a:r>
                      <a:r>
                        <a:rPr lang="en-US" sz="2000" kern="100" baseline="-25000" dirty="0">
                          <a:effectLst/>
                        </a:rPr>
                        <a:t>0</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ts val="2200"/>
                        </a:lnSpc>
                      </a:pPr>
                      <a:r>
                        <a:rPr lang="zh-CN" sz="2000" kern="100" dirty="0">
                          <a:effectLst/>
                        </a:rPr>
                        <a:t>无</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344551">
                <a:tc>
                  <a:txBody>
                    <a:bodyPr/>
                    <a:lstStyle/>
                    <a:p>
                      <a:pPr algn="just">
                        <a:lnSpc>
                          <a:spcPts val="2200"/>
                        </a:lnSpc>
                      </a:pPr>
                      <a:r>
                        <a:rPr lang="zh-CN" sz="2000" kern="100">
                          <a:effectLst/>
                        </a:rPr>
                        <a:t>线性代数</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ts val="2200"/>
                        </a:lnSpc>
                      </a:pPr>
                      <a:r>
                        <a:rPr lang="en-US" sz="2000" kern="100">
                          <a:effectLst/>
                        </a:rPr>
                        <a:t>C</a:t>
                      </a:r>
                      <a:r>
                        <a:rPr lang="en-US" sz="2000" kern="100" baseline="-25000">
                          <a:effectLst/>
                        </a:rPr>
                        <a:t>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ts val="2200"/>
                        </a:lnSpc>
                      </a:pPr>
                      <a:r>
                        <a:rPr lang="zh-CN" sz="2000" kern="100" dirty="0">
                          <a:effectLst/>
                        </a:rPr>
                        <a:t>无</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355066">
                <a:tc>
                  <a:txBody>
                    <a:bodyPr/>
                    <a:lstStyle/>
                    <a:p>
                      <a:pPr algn="just">
                        <a:lnSpc>
                          <a:spcPts val="2200"/>
                        </a:lnSpc>
                      </a:pPr>
                      <a:r>
                        <a:rPr lang="zh-CN" sz="2000" kern="100" dirty="0">
                          <a:effectLst/>
                        </a:rPr>
                        <a:t>概率论与数理统计</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ts val="2200"/>
                        </a:lnSpc>
                      </a:pPr>
                      <a:r>
                        <a:rPr lang="en-US" sz="2000" kern="100" dirty="0">
                          <a:effectLst/>
                        </a:rPr>
                        <a:t>C</a:t>
                      </a:r>
                      <a:r>
                        <a:rPr lang="en-US" sz="2000" kern="100" baseline="-25000" dirty="0">
                          <a:effectLst/>
                        </a:rPr>
                        <a:t>2</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ts val="2200"/>
                        </a:lnSpc>
                      </a:pPr>
                      <a:r>
                        <a:rPr lang="en-US" sz="2000" kern="100">
                          <a:effectLst/>
                        </a:rPr>
                        <a:t>C</a:t>
                      </a:r>
                      <a:r>
                        <a:rPr lang="en-US" sz="2000" kern="100" baseline="-25000">
                          <a:effectLst/>
                        </a:rPr>
                        <a:t>0</a:t>
                      </a:r>
                      <a:r>
                        <a:rPr lang="zh-CN" sz="2000" kern="100" baseline="-25000">
                          <a:effectLst/>
                        </a:rPr>
                        <a:t>，</a:t>
                      </a:r>
                      <a:r>
                        <a:rPr lang="en-US" sz="2000" kern="100">
                          <a:effectLst/>
                        </a:rPr>
                        <a:t>C</a:t>
                      </a:r>
                      <a:r>
                        <a:rPr lang="en-US" sz="2000" kern="100" baseline="-25000">
                          <a:effectLst/>
                        </a:rPr>
                        <a:t>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344551">
                <a:tc>
                  <a:txBody>
                    <a:bodyPr/>
                    <a:lstStyle/>
                    <a:p>
                      <a:pPr algn="just">
                        <a:lnSpc>
                          <a:spcPts val="2200"/>
                        </a:lnSpc>
                      </a:pPr>
                      <a:r>
                        <a:rPr lang="zh-CN" sz="2000" kern="100" dirty="0">
                          <a:effectLst/>
                        </a:rPr>
                        <a:t>程序设计基础</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ts val="2200"/>
                        </a:lnSpc>
                      </a:pPr>
                      <a:r>
                        <a:rPr lang="en-US" sz="2000" kern="100">
                          <a:effectLst/>
                        </a:rPr>
                        <a:t>C</a:t>
                      </a:r>
                      <a:r>
                        <a:rPr lang="en-US" sz="2000" kern="100" baseline="-25000">
                          <a:effectLst/>
                        </a:rPr>
                        <a:t>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ts val="2200"/>
                        </a:lnSpc>
                      </a:pPr>
                      <a:r>
                        <a:rPr lang="zh-CN" sz="2000" kern="100">
                          <a:effectLst/>
                        </a:rPr>
                        <a:t>无</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344551">
                <a:tc>
                  <a:txBody>
                    <a:bodyPr/>
                    <a:lstStyle/>
                    <a:p>
                      <a:pPr algn="just">
                        <a:lnSpc>
                          <a:spcPts val="2200"/>
                        </a:lnSpc>
                      </a:pPr>
                      <a:r>
                        <a:rPr lang="zh-CN" sz="2000" kern="100">
                          <a:effectLst/>
                        </a:rPr>
                        <a:t>数据结构</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ts val="2200"/>
                        </a:lnSpc>
                      </a:pPr>
                      <a:r>
                        <a:rPr lang="en-US" sz="2000" kern="100">
                          <a:effectLst/>
                        </a:rPr>
                        <a:t>C</a:t>
                      </a:r>
                      <a:r>
                        <a:rPr lang="en-US" sz="2000" kern="100" baseline="-25000">
                          <a:effectLst/>
                        </a:rPr>
                        <a:t>4</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ts val="2200"/>
                        </a:lnSpc>
                      </a:pPr>
                      <a:r>
                        <a:rPr lang="en-US" sz="2000" kern="100">
                          <a:effectLst/>
                        </a:rPr>
                        <a:t>C</a:t>
                      </a:r>
                      <a:r>
                        <a:rPr lang="en-US" sz="2000" kern="100" baseline="-25000">
                          <a:effectLst/>
                        </a:rPr>
                        <a:t>0</a:t>
                      </a:r>
                      <a:r>
                        <a:rPr lang="zh-CN" sz="2000" kern="100" baseline="-25000">
                          <a:effectLst/>
                        </a:rPr>
                        <a:t>，</a:t>
                      </a:r>
                      <a:r>
                        <a:rPr lang="en-US" sz="2000" kern="100">
                          <a:effectLst/>
                        </a:rPr>
                        <a:t>C</a:t>
                      </a:r>
                      <a:r>
                        <a:rPr lang="en-US" sz="2000" kern="100" baseline="-25000">
                          <a:effectLst/>
                        </a:rPr>
                        <a:t>1</a:t>
                      </a:r>
                      <a:r>
                        <a:rPr lang="zh-CN" sz="2000" kern="100" baseline="-25000">
                          <a:effectLst/>
                        </a:rPr>
                        <a:t>，</a:t>
                      </a:r>
                      <a:r>
                        <a:rPr lang="en-US" sz="2000" kern="100">
                          <a:effectLst/>
                        </a:rPr>
                        <a:t>C</a:t>
                      </a:r>
                      <a:r>
                        <a:rPr lang="en-US" sz="2000" kern="100" baseline="-25000">
                          <a:effectLst/>
                        </a:rPr>
                        <a:t>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344551">
                <a:tc>
                  <a:txBody>
                    <a:bodyPr/>
                    <a:lstStyle/>
                    <a:p>
                      <a:pPr algn="just">
                        <a:lnSpc>
                          <a:spcPts val="2200"/>
                        </a:lnSpc>
                      </a:pPr>
                      <a:r>
                        <a:rPr lang="zh-CN" sz="2000" kern="100">
                          <a:effectLst/>
                        </a:rPr>
                        <a:t>计算机组成原理</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ts val="2200"/>
                        </a:lnSpc>
                      </a:pPr>
                      <a:r>
                        <a:rPr lang="en-US" sz="2000" kern="100">
                          <a:effectLst/>
                        </a:rPr>
                        <a:t>C</a:t>
                      </a:r>
                      <a:r>
                        <a:rPr lang="en-US" sz="2000" kern="100" baseline="-25000">
                          <a:effectLst/>
                        </a:rPr>
                        <a:t>5</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ts val="2200"/>
                        </a:lnSpc>
                      </a:pPr>
                      <a:r>
                        <a:rPr lang="en-US" sz="2000" kern="100">
                          <a:effectLst/>
                        </a:rPr>
                        <a:t>C</a:t>
                      </a:r>
                      <a:r>
                        <a:rPr lang="en-US" sz="2000" kern="100" baseline="-25000">
                          <a:effectLst/>
                        </a:rPr>
                        <a:t>4</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344551">
                <a:tc>
                  <a:txBody>
                    <a:bodyPr/>
                    <a:lstStyle/>
                    <a:p>
                      <a:pPr algn="just">
                        <a:lnSpc>
                          <a:spcPts val="2200"/>
                        </a:lnSpc>
                      </a:pPr>
                      <a:r>
                        <a:rPr lang="zh-CN" sz="2000" kern="100">
                          <a:effectLst/>
                        </a:rPr>
                        <a:t>操作系统</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ts val="2200"/>
                        </a:lnSpc>
                      </a:pPr>
                      <a:r>
                        <a:rPr lang="en-US" sz="2000" kern="100">
                          <a:effectLst/>
                        </a:rPr>
                        <a:t>C</a:t>
                      </a:r>
                      <a:r>
                        <a:rPr lang="en-US" sz="2000" kern="100" baseline="-25000">
                          <a:effectLst/>
                        </a:rPr>
                        <a:t>6</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ts val="2200"/>
                        </a:lnSpc>
                      </a:pPr>
                      <a:r>
                        <a:rPr lang="en-US" sz="2000" kern="100">
                          <a:effectLst/>
                        </a:rPr>
                        <a:t>C</a:t>
                      </a:r>
                      <a:r>
                        <a:rPr lang="en-US" sz="2000" kern="100" baseline="-25000">
                          <a:effectLst/>
                        </a:rPr>
                        <a:t>4</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344551">
                <a:tc>
                  <a:txBody>
                    <a:bodyPr/>
                    <a:lstStyle/>
                    <a:p>
                      <a:pPr algn="just">
                        <a:lnSpc>
                          <a:spcPts val="2200"/>
                        </a:lnSpc>
                      </a:pPr>
                      <a:r>
                        <a:rPr lang="zh-CN" sz="2000" kern="100">
                          <a:effectLst/>
                        </a:rPr>
                        <a:t>计算机体系结构</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ts val="2200"/>
                        </a:lnSpc>
                      </a:pPr>
                      <a:r>
                        <a:rPr lang="en-US" sz="2000" kern="100">
                          <a:effectLst/>
                        </a:rPr>
                        <a:t>C</a:t>
                      </a:r>
                      <a:r>
                        <a:rPr lang="en-US" sz="2000" kern="100" baseline="-25000">
                          <a:effectLst/>
                        </a:rPr>
                        <a:t>7</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ts val="2200"/>
                        </a:lnSpc>
                      </a:pPr>
                      <a:r>
                        <a:rPr lang="en-US" sz="2000" kern="100" dirty="0">
                          <a:effectLst/>
                        </a:rPr>
                        <a:t>C</a:t>
                      </a:r>
                      <a:r>
                        <a:rPr lang="en-US" sz="2000" kern="100" baseline="-25000" dirty="0">
                          <a:effectLst/>
                        </a:rPr>
                        <a:t>5</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问题建模</a:t>
            </a:r>
          </a:p>
        </p:txBody>
      </p:sp>
      <p:sp>
        <p:nvSpPr>
          <p:cNvPr id="3" name="副标题 2"/>
          <p:cNvSpPr>
            <a:spLocks noGrp="1"/>
          </p:cNvSpPr>
          <p:nvPr>
            <p:ph type="subTitle" idx="1"/>
          </p:nvPr>
        </p:nvSpPr>
        <p:spPr/>
        <p:txBody>
          <a:bodyPr/>
          <a:lstStyle/>
          <a:p>
            <a:r>
              <a:rPr lang="en-US" altLang="zh-CN" dirty="0"/>
              <a:t>8.4 </a:t>
            </a:r>
            <a:r>
              <a:rPr lang="zh-CN" altLang="en-US" dirty="0"/>
              <a:t>拓扑排序和关键路径</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740089" y="1235277"/>
            <a:ext cx="11055325" cy="5057775"/>
          </a:xfrm>
        </p:spPr>
        <p:txBody>
          <a:bodyPr>
            <a:normAutofit/>
          </a:bodyPr>
          <a:lstStyle/>
          <a:p>
            <a:pPr>
              <a:lnSpc>
                <a:spcPct val="110000"/>
              </a:lnSpc>
            </a:pPr>
            <a:r>
              <a:rPr lang="zh-CN" altLang="en-US" sz="2400" b="1" dirty="0"/>
              <a:t>使用有向图表示课程关系</a:t>
            </a:r>
            <a:r>
              <a:rPr lang="zh-CN" altLang="en-US" sz="2400" dirty="0"/>
              <a:t>：将课程视为顶点，将课程间的先修关系视为有向边</a:t>
            </a:r>
            <a:endParaRPr lang="en-US" altLang="zh-CN" sz="2400" dirty="0"/>
          </a:p>
        </p:txBody>
      </p:sp>
      <p:graphicFrame>
        <p:nvGraphicFramePr>
          <p:cNvPr id="6" name="表格 10"/>
          <p:cNvGraphicFramePr>
            <a:graphicFrameLocks noGrp="1"/>
          </p:cNvGraphicFramePr>
          <p:nvPr/>
        </p:nvGraphicFramePr>
        <p:xfrm>
          <a:off x="678569" y="1858562"/>
          <a:ext cx="10773342" cy="1381760"/>
        </p:xfrm>
        <a:graphic>
          <a:graphicData uri="http://schemas.openxmlformats.org/drawingml/2006/table">
            <a:tbl>
              <a:tblPr firstRow="1" bandRow="1">
                <a:tableStyleId>{5C22544A-7EE6-4342-B048-85BDC9FD1C3A}</a:tableStyleId>
              </a:tblPr>
              <a:tblGrid>
                <a:gridCol w="1197038">
                  <a:extLst>
                    <a:ext uri="{9D8B030D-6E8A-4147-A177-3AD203B41FA5}">
                      <a16:colId xmlns:a16="http://schemas.microsoft.com/office/drawing/2014/main" val="20000"/>
                    </a:ext>
                  </a:extLst>
                </a:gridCol>
                <a:gridCol w="1197038">
                  <a:extLst>
                    <a:ext uri="{9D8B030D-6E8A-4147-A177-3AD203B41FA5}">
                      <a16:colId xmlns:a16="http://schemas.microsoft.com/office/drawing/2014/main" val="20001"/>
                    </a:ext>
                  </a:extLst>
                </a:gridCol>
                <a:gridCol w="1197038">
                  <a:extLst>
                    <a:ext uri="{9D8B030D-6E8A-4147-A177-3AD203B41FA5}">
                      <a16:colId xmlns:a16="http://schemas.microsoft.com/office/drawing/2014/main" val="20002"/>
                    </a:ext>
                  </a:extLst>
                </a:gridCol>
                <a:gridCol w="1197038">
                  <a:extLst>
                    <a:ext uri="{9D8B030D-6E8A-4147-A177-3AD203B41FA5}">
                      <a16:colId xmlns:a16="http://schemas.microsoft.com/office/drawing/2014/main" val="20003"/>
                    </a:ext>
                  </a:extLst>
                </a:gridCol>
                <a:gridCol w="1197038">
                  <a:extLst>
                    <a:ext uri="{9D8B030D-6E8A-4147-A177-3AD203B41FA5}">
                      <a16:colId xmlns:a16="http://schemas.microsoft.com/office/drawing/2014/main" val="20004"/>
                    </a:ext>
                  </a:extLst>
                </a:gridCol>
                <a:gridCol w="1197038">
                  <a:extLst>
                    <a:ext uri="{9D8B030D-6E8A-4147-A177-3AD203B41FA5}">
                      <a16:colId xmlns:a16="http://schemas.microsoft.com/office/drawing/2014/main" val="20005"/>
                    </a:ext>
                  </a:extLst>
                </a:gridCol>
                <a:gridCol w="1197038">
                  <a:extLst>
                    <a:ext uri="{9D8B030D-6E8A-4147-A177-3AD203B41FA5}">
                      <a16:colId xmlns:a16="http://schemas.microsoft.com/office/drawing/2014/main" val="20006"/>
                    </a:ext>
                  </a:extLst>
                </a:gridCol>
                <a:gridCol w="1197038">
                  <a:extLst>
                    <a:ext uri="{9D8B030D-6E8A-4147-A177-3AD203B41FA5}">
                      <a16:colId xmlns:a16="http://schemas.microsoft.com/office/drawing/2014/main" val="20007"/>
                    </a:ext>
                  </a:extLst>
                </a:gridCol>
                <a:gridCol w="1197038">
                  <a:extLst>
                    <a:ext uri="{9D8B030D-6E8A-4147-A177-3AD203B41FA5}">
                      <a16:colId xmlns:a16="http://schemas.microsoft.com/office/drawing/2014/main" val="20008"/>
                    </a:ext>
                  </a:extLst>
                </a:gridCol>
              </a:tblGrid>
              <a:tr h="370840">
                <a:tc>
                  <a:txBody>
                    <a:bodyPr/>
                    <a:lstStyle/>
                    <a:p>
                      <a:r>
                        <a:rPr lang="zh-CN" altLang="en-US" b="1" dirty="0"/>
                        <a:t>课程名称</a:t>
                      </a:r>
                    </a:p>
                  </a:txBody>
                  <a:tcPr anchor="ctr"/>
                </a:tc>
                <a:tc>
                  <a:txBody>
                    <a:bodyPr/>
                    <a:lstStyle/>
                    <a:p>
                      <a:r>
                        <a:rPr lang="zh-CN" altLang="en-US" dirty="0"/>
                        <a:t>微积分</a:t>
                      </a:r>
                    </a:p>
                  </a:txBody>
                  <a:tcPr anchor="ctr"/>
                </a:tc>
                <a:tc>
                  <a:txBody>
                    <a:bodyPr/>
                    <a:lstStyle/>
                    <a:p>
                      <a:r>
                        <a:rPr lang="zh-CN" altLang="en-US" dirty="0"/>
                        <a:t>线性代数</a:t>
                      </a:r>
                    </a:p>
                  </a:txBody>
                  <a:tcPr anchor="ctr"/>
                </a:tc>
                <a:tc>
                  <a:txBody>
                    <a:bodyPr/>
                    <a:lstStyle/>
                    <a:p>
                      <a:r>
                        <a:rPr lang="zh-CN" altLang="en-US" dirty="0"/>
                        <a:t>概率论与数理统计</a:t>
                      </a:r>
                    </a:p>
                  </a:txBody>
                  <a:tcPr anchor="ctr"/>
                </a:tc>
                <a:tc>
                  <a:txBody>
                    <a:bodyPr/>
                    <a:lstStyle/>
                    <a:p>
                      <a:r>
                        <a:rPr lang="zh-CN" altLang="en-US" dirty="0"/>
                        <a:t>程序设计基础</a:t>
                      </a:r>
                    </a:p>
                  </a:txBody>
                  <a:tcPr anchor="ctr"/>
                </a:tc>
                <a:tc>
                  <a:txBody>
                    <a:bodyPr/>
                    <a:lstStyle/>
                    <a:p>
                      <a:r>
                        <a:rPr lang="zh-CN" altLang="en-US" dirty="0"/>
                        <a:t>数据结构</a:t>
                      </a:r>
                    </a:p>
                  </a:txBody>
                  <a:tcPr anchor="ctr"/>
                </a:tc>
                <a:tc>
                  <a:txBody>
                    <a:bodyPr/>
                    <a:lstStyle/>
                    <a:p>
                      <a:r>
                        <a:rPr lang="zh-CN" altLang="en-US" dirty="0"/>
                        <a:t>计算机组成原理</a:t>
                      </a:r>
                    </a:p>
                  </a:txBody>
                  <a:tcPr anchor="ctr"/>
                </a:tc>
                <a:tc>
                  <a:txBody>
                    <a:bodyPr/>
                    <a:lstStyle/>
                    <a:p>
                      <a:r>
                        <a:rPr lang="zh-CN" altLang="en-US" dirty="0"/>
                        <a:t>操作系统</a:t>
                      </a:r>
                    </a:p>
                  </a:txBody>
                  <a:tcPr anchor="ctr"/>
                </a:tc>
                <a:tc>
                  <a:txBody>
                    <a:bodyPr/>
                    <a:lstStyle/>
                    <a:p>
                      <a:r>
                        <a:rPr lang="zh-CN" altLang="en-US" dirty="0"/>
                        <a:t>计算机体系结构</a:t>
                      </a:r>
                    </a:p>
                  </a:txBody>
                  <a:tcPr anchor="ctr"/>
                </a:tc>
                <a:extLst>
                  <a:ext uri="{0D108BD9-81ED-4DB2-BD59-A6C34878D82A}">
                    <a16:rowId xmlns:a16="http://schemas.microsoft.com/office/drawing/2014/main" val="10000"/>
                  </a:ext>
                </a:extLst>
              </a:tr>
              <a:tr h="370840">
                <a:tc>
                  <a:txBody>
                    <a:bodyPr/>
                    <a:lstStyle/>
                    <a:p>
                      <a:r>
                        <a:rPr lang="zh-CN" altLang="en-US" b="1" dirty="0"/>
                        <a:t>课程代码</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effectLst/>
                        </a:rPr>
                        <a:t>C</a:t>
                      </a:r>
                      <a:r>
                        <a:rPr lang="en-US" altLang="zh-CN" sz="1800" kern="100" baseline="-25000" dirty="0">
                          <a:effectLst/>
                        </a:rPr>
                        <a:t>0</a:t>
                      </a:r>
                      <a:endParaRPr lang="zh-CN" altLang="zh-CN" sz="1800" kern="100" dirty="0">
                        <a:effectLst/>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effectLst/>
                        </a:rPr>
                        <a:t>C</a:t>
                      </a:r>
                      <a:r>
                        <a:rPr lang="en-US" altLang="zh-CN" sz="1800" kern="100" baseline="-25000" dirty="0">
                          <a:effectLst/>
                        </a:rPr>
                        <a:t>1</a:t>
                      </a:r>
                      <a:endParaRPr lang="zh-CN" altLang="zh-CN" sz="1800" kern="100" dirty="0">
                        <a:effectLst/>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effectLst/>
                        </a:rPr>
                        <a:t>C</a:t>
                      </a:r>
                      <a:r>
                        <a:rPr lang="en-US" altLang="zh-CN" sz="1800" kern="100" baseline="-25000" dirty="0">
                          <a:effectLst/>
                        </a:rPr>
                        <a:t>2</a:t>
                      </a:r>
                      <a:endParaRPr lang="zh-CN" altLang="zh-CN" sz="1800" kern="100" dirty="0">
                        <a:effectLst/>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effectLst/>
                        </a:rPr>
                        <a:t>C</a:t>
                      </a:r>
                      <a:r>
                        <a:rPr lang="en-US" altLang="zh-CN" sz="1800" kern="100" baseline="-25000" dirty="0">
                          <a:effectLst/>
                        </a:rPr>
                        <a:t>3</a:t>
                      </a:r>
                      <a:endParaRPr lang="zh-CN" altLang="zh-CN" sz="1800" kern="100" dirty="0">
                        <a:effectLst/>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effectLst/>
                        </a:rPr>
                        <a:t>C</a:t>
                      </a:r>
                      <a:r>
                        <a:rPr lang="en-US" altLang="zh-CN" sz="1800" kern="100" baseline="-25000" dirty="0">
                          <a:effectLst/>
                        </a:rPr>
                        <a:t>4</a:t>
                      </a:r>
                      <a:endParaRPr lang="zh-CN" altLang="zh-CN" sz="1800" kern="100" dirty="0">
                        <a:effectLst/>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effectLst/>
                        </a:rPr>
                        <a:t>C</a:t>
                      </a:r>
                      <a:r>
                        <a:rPr lang="en-US" altLang="zh-CN" sz="1800" kern="100" baseline="-25000" dirty="0">
                          <a:effectLst/>
                        </a:rPr>
                        <a:t>5</a:t>
                      </a:r>
                      <a:endParaRPr lang="zh-CN" altLang="zh-CN" sz="1800" kern="100" dirty="0">
                        <a:effectLst/>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effectLst/>
                        </a:rPr>
                        <a:t>C</a:t>
                      </a:r>
                      <a:r>
                        <a:rPr lang="en-US" altLang="zh-CN" sz="1800" kern="100" baseline="-25000" dirty="0">
                          <a:effectLst/>
                        </a:rPr>
                        <a:t>6</a:t>
                      </a:r>
                      <a:endParaRPr lang="zh-CN" altLang="zh-CN" sz="1800" kern="100" dirty="0">
                        <a:effectLst/>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effectLst/>
                        </a:rPr>
                        <a:t>C</a:t>
                      </a:r>
                      <a:r>
                        <a:rPr lang="en-US" altLang="zh-CN" sz="1800" kern="100" baseline="-25000" dirty="0">
                          <a:effectLst/>
                        </a:rPr>
                        <a:t>7</a:t>
                      </a:r>
                      <a:endParaRPr lang="zh-CN" altLang="zh-CN" sz="1800" kern="100" dirty="0">
                        <a:effectLst/>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10001"/>
                  </a:ext>
                </a:extLst>
              </a:tr>
              <a:tr h="370840">
                <a:tc>
                  <a:txBody>
                    <a:bodyPr/>
                    <a:lstStyle/>
                    <a:p>
                      <a:r>
                        <a:rPr lang="zh-CN" altLang="en-US" b="1" dirty="0"/>
                        <a:t>先修课程</a:t>
                      </a:r>
                    </a:p>
                  </a:txBody>
                  <a:tcPr anchor="ctr"/>
                </a:tc>
                <a:tc>
                  <a:txBody>
                    <a:bodyPr/>
                    <a:lstStyle/>
                    <a:p>
                      <a:r>
                        <a:rPr lang="zh-CN" altLang="en-US" dirty="0"/>
                        <a:t>无</a:t>
                      </a:r>
                    </a:p>
                  </a:txBody>
                  <a:tcPr anchor="ctr"/>
                </a:tc>
                <a:tc>
                  <a:txBody>
                    <a:bodyPr/>
                    <a:lstStyle/>
                    <a:p>
                      <a:r>
                        <a:rPr lang="zh-CN" altLang="en-US" dirty="0"/>
                        <a:t>无</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effectLst/>
                        </a:rPr>
                        <a:t>C</a:t>
                      </a:r>
                      <a:r>
                        <a:rPr lang="en-US" altLang="zh-CN" sz="1800" kern="100" baseline="-25000" dirty="0">
                          <a:effectLst/>
                        </a:rPr>
                        <a:t>0</a:t>
                      </a:r>
                      <a:r>
                        <a:rPr lang="zh-CN" altLang="en-US" sz="1800" kern="100" baseline="-25000" dirty="0">
                          <a:effectLst/>
                        </a:rPr>
                        <a:t>，</a:t>
                      </a:r>
                      <a:r>
                        <a:rPr lang="en-US" altLang="zh-CN" sz="1800" kern="100" dirty="0">
                          <a:effectLst/>
                        </a:rPr>
                        <a:t>C</a:t>
                      </a:r>
                      <a:r>
                        <a:rPr lang="en-US" altLang="zh-CN" sz="1800" kern="100" baseline="-25000" dirty="0">
                          <a:effectLst/>
                        </a:rPr>
                        <a:t>1</a:t>
                      </a:r>
                      <a:endParaRPr lang="zh-CN" altLang="zh-CN" sz="1800" kern="100" dirty="0">
                        <a:effectLst/>
                        <a:latin typeface="Times New Roman" panose="02020603050405020304" pitchFamily="18" charset="0"/>
                        <a:ea typeface="+mn-ea"/>
                        <a:cs typeface="Times New Roman" panose="02020603050405020304" pitchFamily="18" charset="0"/>
                      </a:endParaRPr>
                    </a:p>
                  </a:txBody>
                  <a:tcPr anchor="ctr"/>
                </a:tc>
                <a:tc>
                  <a:txBody>
                    <a:bodyPr/>
                    <a:lstStyle/>
                    <a:p>
                      <a:r>
                        <a:rPr lang="zh-CN" altLang="en-US" dirty="0"/>
                        <a:t>无</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effectLst/>
                        </a:rPr>
                        <a:t>C</a:t>
                      </a:r>
                      <a:r>
                        <a:rPr lang="en-US" altLang="zh-CN" sz="1800" kern="100" baseline="-25000" dirty="0">
                          <a:effectLst/>
                        </a:rPr>
                        <a:t>0</a:t>
                      </a:r>
                      <a:r>
                        <a:rPr lang="zh-CN" altLang="zh-CN" sz="1800" kern="100" baseline="-25000" dirty="0">
                          <a:effectLst/>
                        </a:rPr>
                        <a:t>，</a:t>
                      </a:r>
                      <a:r>
                        <a:rPr lang="en-US" altLang="zh-CN" sz="1800" kern="100" dirty="0">
                          <a:effectLst/>
                        </a:rPr>
                        <a:t>C</a:t>
                      </a:r>
                      <a:r>
                        <a:rPr lang="en-US" altLang="zh-CN" sz="1800" kern="100" baseline="-25000" dirty="0">
                          <a:effectLst/>
                        </a:rPr>
                        <a:t>1</a:t>
                      </a:r>
                      <a:r>
                        <a:rPr lang="zh-CN" altLang="zh-CN" sz="1800" kern="100" baseline="-25000" dirty="0">
                          <a:effectLst/>
                        </a:rPr>
                        <a:t>，</a:t>
                      </a:r>
                      <a:r>
                        <a:rPr lang="en-US" altLang="zh-CN" sz="1800" kern="100" dirty="0">
                          <a:effectLst/>
                        </a:rPr>
                        <a:t>C</a:t>
                      </a:r>
                      <a:r>
                        <a:rPr lang="en-US" altLang="zh-CN" sz="1800" kern="100" baseline="-25000" dirty="0">
                          <a:effectLst/>
                        </a:rPr>
                        <a:t>3</a:t>
                      </a:r>
                      <a:endParaRPr lang="zh-CN" altLang="zh-CN" sz="1800" kern="100" dirty="0">
                        <a:effectLst/>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smtClean="0">
                          <a:effectLst/>
                        </a:rPr>
                        <a:t>C</a:t>
                      </a:r>
                      <a:r>
                        <a:rPr lang="en-US" altLang="zh-CN" sz="1800" kern="100" baseline="-25000" dirty="0" smtClean="0">
                          <a:effectLst/>
                        </a:rPr>
                        <a:t>4</a:t>
                      </a:r>
                      <a:endParaRPr lang="zh-CN" altLang="zh-CN" sz="1800" kern="100" dirty="0">
                        <a:effectLst/>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effectLst/>
                        </a:rPr>
                        <a:t>C</a:t>
                      </a:r>
                      <a:r>
                        <a:rPr lang="en-US" altLang="zh-CN" sz="1800" kern="100" baseline="-25000" dirty="0">
                          <a:effectLst/>
                        </a:rPr>
                        <a:t>4</a:t>
                      </a:r>
                      <a:endParaRPr lang="zh-CN" altLang="zh-CN" sz="1800" kern="100" dirty="0">
                        <a:effectLst/>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effectLst/>
                        </a:rPr>
                        <a:t>C</a:t>
                      </a:r>
                      <a:r>
                        <a:rPr lang="en-US" altLang="zh-CN" sz="1800" kern="100" baseline="-25000" dirty="0">
                          <a:effectLst/>
                        </a:rPr>
                        <a:t>5</a:t>
                      </a:r>
                      <a:endParaRPr lang="zh-CN" altLang="zh-CN" sz="1800" kern="100" dirty="0">
                        <a:effectLst/>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10002"/>
                  </a:ext>
                </a:extLst>
              </a:tr>
            </a:tbl>
          </a:graphicData>
        </a:graphic>
      </p:graphicFrame>
      <p:grpSp>
        <p:nvGrpSpPr>
          <p:cNvPr id="76" name="组合 75"/>
          <p:cNvGrpSpPr/>
          <p:nvPr/>
        </p:nvGrpSpPr>
        <p:grpSpPr>
          <a:xfrm>
            <a:off x="3729875" y="3586480"/>
            <a:ext cx="5320144" cy="2511851"/>
            <a:chOff x="3729875" y="3586480"/>
            <a:chExt cx="5320144" cy="2511851"/>
          </a:xfrm>
        </p:grpSpPr>
        <p:sp>
          <p:nvSpPr>
            <p:cNvPr id="8" name="文本框 1"/>
            <p:cNvSpPr txBox="1"/>
            <p:nvPr/>
          </p:nvSpPr>
          <p:spPr>
            <a:xfrm>
              <a:off x="3729875" y="5790947"/>
              <a:ext cx="5320144" cy="30738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sz="2000" kern="100" dirty="0">
                  <a:effectLst/>
                  <a:latin typeface="等线 Light" panose="02010600030101010101" charset="-122"/>
                  <a:ea typeface="黑体" panose="02010609060101010101" pitchFamily="49" charset="-122"/>
                  <a:cs typeface="Times New Roman" panose="02020603050405020304" pitchFamily="18" charset="0"/>
                </a:rPr>
                <a:t>课程先修关系图</a:t>
              </a:r>
              <a:endParaRPr lang="zh-CN" sz="2000" kern="100" dirty="0">
                <a:effectLst/>
                <a:latin typeface="等线 Light" panose="02010600030101010101" charset="-122"/>
                <a:ea typeface="等线 Light" panose="02010600030101010101" charset="-122"/>
                <a:cs typeface="Times New Roman" panose="02020603050405020304" pitchFamily="18" charset="0"/>
              </a:endParaRPr>
            </a:p>
          </p:txBody>
        </p:sp>
        <p:grpSp>
          <p:nvGrpSpPr>
            <p:cNvPr id="43" name="组合 42"/>
            <p:cNvGrpSpPr/>
            <p:nvPr/>
          </p:nvGrpSpPr>
          <p:grpSpPr>
            <a:xfrm>
              <a:off x="4464540" y="3586480"/>
              <a:ext cx="3856500" cy="2080866"/>
              <a:chOff x="2407920" y="2494954"/>
              <a:chExt cx="3214595" cy="1568411"/>
            </a:xfrm>
          </p:grpSpPr>
          <p:grpSp>
            <p:nvGrpSpPr>
              <p:cNvPr id="44" name="Graph"/>
              <p:cNvGrpSpPr/>
              <p:nvPr/>
            </p:nvGrpSpPr>
            <p:grpSpPr>
              <a:xfrm>
                <a:off x="2407920" y="2494954"/>
                <a:ext cx="2293607" cy="1568411"/>
                <a:chOff x="-50800" y="-47031"/>
                <a:chExt cx="2121151" cy="1393066"/>
              </a:xfrm>
            </p:grpSpPr>
            <p:cxnSp>
              <p:nvCxnSpPr>
                <p:cNvPr id="52" name="1-4"/>
                <p:cNvCxnSpPr/>
                <p:nvPr/>
              </p:nvCxnSpPr>
              <p:spPr>
                <a:xfrm flipV="1">
                  <a:off x="242433" y="428093"/>
                  <a:ext cx="488608" cy="190933"/>
                </a:xfrm>
                <a:prstGeom prst="line">
                  <a:avLst/>
                </a:prstGeom>
                <a:noFill/>
                <a:ln w="9525" cap="flat" cmpd="sng" algn="ctr">
                  <a:solidFill>
                    <a:sysClr val="windowText" lastClr="000000"/>
                  </a:solidFill>
                  <a:prstDash val="solid"/>
                  <a:round/>
                  <a:headEnd type="none" w="med" len="med"/>
                  <a:tailEnd type="arrow" w="med" len="med"/>
                </a:ln>
                <a:effectLst/>
              </p:spPr>
            </p:cxnSp>
            <p:cxnSp>
              <p:nvCxnSpPr>
                <p:cNvPr id="53" name="5-6"/>
                <p:cNvCxnSpPr/>
                <p:nvPr/>
              </p:nvCxnSpPr>
              <p:spPr>
                <a:xfrm flipV="1">
                  <a:off x="1010269" y="432637"/>
                  <a:ext cx="759174" cy="577158"/>
                </a:xfrm>
                <a:prstGeom prst="line">
                  <a:avLst/>
                </a:prstGeom>
                <a:noFill/>
                <a:ln w="9525" cap="flat" cmpd="sng" algn="ctr">
                  <a:solidFill>
                    <a:sysClr val="windowText" lastClr="000000"/>
                  </a:solidFill>
                  <a:prstDash val="solid"/>
                  <a:round/>
                  <a:headEnd type="none" w="med" len="med"/>
                  <a:tailEnd type="arrow" w="med" len="med"/>
                </a:ln>
                <a:effectLst/>
              </p:spPr>
            </p:cxnSp>
            <p:grpSp>
              <p:nvGrpSpPr>
                <p:cNvPr id="54" name="节点2"/>
                <p:cNvGrpSpPr/>
                <p:nvPr/>
              </p:nvGrpSpPr>
              <p:grpSpPr>
                <a:xfrm>
                  <a:off x="-44827" y="-47031"/>
                  <a:ext cx="313942" cy="290735"/>
                  <a:chOff x="-44827" y="-47031"/>
                  <a:chExt cx="313942" cy="290735"/>
                </a:xfrm>
              </p:grpSpPr>
              <p:sp>
                <p:nvSpPr>
                  <p:cNvPr id="74" name="node2"/>
                  <p:cNvSpPr/>
                  <p:nvPr/>
                </p:nvSpPr>
                <p:spPr>
                  <a:xfrm>
                    <a:off x="-18885" y="-47031"/>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75" name="2"/>
                  <p:cNvSpPr txBox="1"/>
                  <p:nvPr/>
                </p:nvSpPr>
                <p:spPr>
                  <a:xfrm>
                    <a:off x="-44827" y="-44296"/>
                    <a:ext cx="288000" cy="288000"/>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55" name="节点1"/>
                <p:cNvGrpSpPr/>
                <p:nvPr/>
              </p:nvGrpSpPr>
              <p:grpSpPr>
                <a:xfrm>
                  <a:off x="-45567" y="466487"/>
                  <a:ext cx="288000" cy="296539"/>
                  <a:chOff x="-45567" y="466487"/>
                  <a:chExt cx="288000" cy="296539"/>
                </a:xfrm>
              </p:grpSpPr>
              <p:sp>
                <p:nvSpPr>
                  <p:cNvPr id="72" name="node1"/>
                  <p:cNvSpPr/>
                  <p:nvPr/>
                </p:nvSpPr>
                <p:spPr>
                  <a:xfrm>
                    <a:off x="-45567" y="475026"/>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73" name="1"/>
                  <p:cNvSpPr txBox="1"/>
                  <p:nvPr/>
                </p:nvSpPr>
                <p:spPr>
                  <a:xfrm>
                    <a:off x="-310" y="466487"/>
                    <a:ext cx="213619" cy="286492"/>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56" name="节点4"/>
                <p:cNvGrpSpPr/>
                <p:nvPr/>
              </p:nvGrpSpPr>
              <p:grpSpPr>
                <a:xfrm>
                  <a:off x="731041" y="273158"/>
                  <a:ext cx="304599" cy="298935"/>
                  <a:chOff x="731041" y="273158"/>
                  <a:chExt cx="304599" cy="298935"/>
                </a:xfrm>
              </p:grpSpPr>
              <p:sp>
                <p:nvSpPr>
                  <p:cNvPr id="70" name="node4"/>
                  <p:cNvSpPr/>
                  <p:nvPr/>
                </p:nvSpPr>
                <p:spPr>
                  <a:xfrm>
                    <a:off x="731041" y="284093"/>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71" name="4"/>
                  <p:cNvSpPr txBox="1"/>
                  <p:nvPr/>
                </p:nvSpPr>
                <p:spPr>
                  <a:xfrm>
                    <a:off x="747640" y="273158"/>
                    <a:ext cx="288000" cy="288000"/>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57" name="节点3"/>
                <p:cNvGrpSpPr/>
                <p:nvPr/>
              </p:nvGrpSpPr>
              <p:grpSpPr>
                <a:xfrm>
                  <a:off x="-50800" y="1035751"/>
                  <a:ext cx="313163" cy="310284"/>
                  <a:chOff x="-50800" y="1035751"/>
                  <a:chExt cx="313163" cy="310284"/>
                </a:xfrm>
              </p:grpSpPr>
              <p:sp>
                <p:nvSpPr>
                  <p:cNvPr id="68" name="node3"/>
                  <p:cNvSpPr/>
                  <p:nvPr/>
                </p:nvSpPr>
                <p:spPr>
                  <a:xfrm>
                    <a:off x="-50800" y="1058035"/>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9" name="3"/>
                  <p:cNvSpPr txBox="1"/>
                  <p:nvPr/>
                </p:nvSpPr>
                <p:spPr>
                  <a:xfrm>
                    <a:off x="-25637" y="1035751"/>
                    <a:ext cx="288000" cy="288000"/>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58" name="节点6"/>
                <p:cNvGrpSpPr/>
                <p:nvPr/>
              </p:nvGrpSpPr>
              <p:grpSpPr>
                <a:xfrm>
                  <a:off x="1769443" y="282417"/>
                  <a:ext cx="300908" cy="294220"/>
                  <a:chOff x="1769443" y="282417"/>
                  <a:chExt cx="300908" cy="294220"/>
                </a:xfrm>
              </p:grpSpPr>
              <p:sp>
                <p:nvSpPr>
                  <p:cNvPr id="66" name="node6"/>
                  <p:cNvSpPr/>
                  <p:nvPr/>
                </p:nvSpPr>
                <p:spPr>
                  <a:xfrm>
                    <a:off x="1769443" y="288637"/>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7" name="6"/>
                  <p:cNvSpPr txBox="1"/>
                  <p:nvPr/>
                </p:nvSpPr>
                <p:spPr>
                  <a:xfrm>
                    <a:off x="1782351" y="282417"/>
                    <a:ext cx="288000" cy="288000"/>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59" name="节点5"/>
                <p:cNvGrpSpPr/>
                <p:nvPr/>
              </p:nvGrpSpPr>
              <p:grpSpPr>
                <a:xfrm>
                  <a:off x="691614" y="815217"/>
                  <a:ext cx="376365" cy="379623"/>
                  <a:chOff x="691614" y="815217"/>
                  <a:chExt cx="376365" cy="379623"/>
                </a:xfrm>
              </p:grpSpPr>
              <p:sp>
                <p:nvSpPr>
                  <p:cNvPr id="64" name="node5"/>
                  <p:cNvSpPr/>
                  <p:nvPr/>
                </p:nvSpPr>
                <p:spPr>
                  <a:xfrm>
                    <a:off x="726775" y="859422"/>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5" name="5"/>
                  <p:cNvSpPr txBox="1"/>
                  <p:nvPr/>
                </p:nvSpPr>
                <p:spPr>
                  <a:xfrm>
                    <a:off x="691614" y="815217"/>
                    <a:ext cx="376365" cy="379623"/>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60" name="节点7"/>
                <p:cNvGrpSpPr/>
                <p:nvPr/>
              </p:nvGrpSpPr>
              <p:grpSpPr>
                <a:xfrm>
                  <a:off x="1769442" y="855246"/>
                  <a:ext cx="288395" cy="292175"/>
                  <a:chOff x="1769442" y="855246"/>
                  <a:chExt cx="288395" cy="292175"/>
                </a:xfrm>
              </p:grpSpPr>
              <p:sp>
                <p:nvSpPr>
                  <p:cNvPr id="62" name="node7"/>
                  <p:cNvSpPr/>
                  <p:nvPr/>
                </p:nvSpPr>
                <p:spPr>
                  <a:xfrm>
                    <a:off x="1769837" y="855246"/>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3" name="7"/>
                  <p:cNvSpPr txBox="1"/>
                  <p:nvPr/>
                </p:nvSpPr>
                <p:spPr>
                  <a:xfrm>
                    <a:off x="1769442" y="859422"/>
                    <a:ext cx="288000" cy="287999"/>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61" name="1-2"/>
                <p:cNvCxnSpPr/>
                <p:nvPr/>
              </p:nvCxnSpPr>
              <p:spPr>
                <a:xfrm>
                  <a:off x="226938" y="198792"/>
                  <a:ext cx="504103" cy="229301"/>
                </a:xfrm>
                <a:prstGeom prst="line">
                  <a:avLst/>
                </a:prstGeom>
                <a:noFill/>
                <a:ln w="9525" cap="flat" cmpd="sng" algn="ctr">
                  <a:solidFill>
                    <a:sysClr val="windowText" lastClr="000000"/>
                  </a:solidFill>
                  <a:prstDash val="solid"/>
                  <a:round/>
                  <a:headEnd type="none" w="med" len="med"/>
                  <a:tailEnd type="arrow" w="med" len="med"/>
                </a:ln>
                <a:effectLst/>
              </p:spPr>
            </p:cxnSp>
          </p:grpSp>
          <p:cxnSp>
            <p:nvCxnSpPr>
              <p:cNvPr id="45" name="1-2"/>
              <p:cNvCxnSpPr/>
              <p:nvPr/>
            </p:nvCxnSpPr>
            <p:spPr>
              <a:xfrm>
                <a:off x="2711450" y="3256280"/>
                <a:ext cx="538480" cy="429260"/>
              </a:xfrm>
              <a:prstGeom prst="line">
                <a:avLst/>
              </a:prstGeom>
              <a:noFill/>
              <a:ln w="9525" cap="flat" cmpd="sng" algn="ctr">
                <a:solidFill>
                  <a:sysClr val="windowText" lastClr="000000"/>
                </a:solidFill>
                <a:prstDash val="solid"/>
                <a:round/>
                <a:headEnd type="none" w="med" len="med"/>
                <a:tailEnd type="arrow" w="med" len="med"/>
              </a:ln>
              <a:effectLst/>
            </p:spPr>
          </p:cxnSp>
          <p:cxnSp>
            <p:nvCxnSpPr>
              <p:cNvPr id="46" name="1-2"/>
              <p:cNvCxnSpPr/>
              <p:nvPr/>
            </p:nvCxnSpPr>
            <p:spPr>
              <a:xfrm>
                <a:off x="2720340" y="2777490"/>
                <a:ext cx="528955" cy="889635"/>
              </a:xfrm>
              <a:prstGeom prst="line">
                <a:avLst/>
              </a:prstGeom>
              <a:noFill/>
              <a:ln w="9525" cap="flat" cmpd="sng" algn="ctr">
                <a:solidFill>
                  <a:sysClr val="windowText" lastClr="000000"/>
                </a:solidFill>
                <a:prstDash val="solid"/>
                <a:round/>
                <a:headEnd type="none" w="med" len="med"/>
                <a:tailEnd type="arrow" w="med" len="med"/>
              </a:ln>
              <a:effectLst/>
            </p:spPr>
          </p:cxnSp>
          <p:cxnSp>
            <p:nvCxnSpPr>
              <p:cNvPr id="47" name="1-2"/>
              <p:cNvCxnSpPr/>
              <p:nvPr/>
            </p:nvCxnSpPr>
            <p:spPr>
              <a:xfrm flipV="1">
                <a:off x="2711450" y="3686175"/>
                <a:ext cx="530225" cy="213360"/>
              </a:xfrm>
              <a:prstGeom prst="line">
                <a:avLst/>
              </a:prstGeom>
              <a:noFill/>
              <a:ln w="9525" cap="flat" cmpd="sng" algn="ctr">
                <a:solidFill>
                  <a:sysClr val="windowText" lastClr="000000"/>
                </a:solidFill>
                <a:prstDash val="solid"/>
                <a:round/>
                <a:headEnd type="none" w="med" len="med"/>
                <a:tailEnd type="arrow" w="med" len="med"/>
              </a:ln>
              <a:effectLst/>
            </p:spPr>
          </p:cxnSp>
          <p:cxnSp>
            <p:nvCxnSpPr>
              <p:cNvPr id="48" name="5-6"/>
              <p:cNvCxnSpPr/>
              <p:nvPr/>
            </p:nvCxnSpPr>
            <p:spPr>
              <a:xfrm flipV="1">
                <a:off x="3564255" y="3680460"/>
                <a:ext cx="810260" cy="4445"/>
              </a:xfrm>
              <a:prstGeom prst="line">
                <a:avLst/>
              </a:prstGeom>
              <a:noFill/>
              <a:ln w="9525" cap="flat" cmpd="sng" algn="ctr">
                <a:solidFill>
                  <a:sysClr val="windowText" lastClr="000000"/>
                </a:solidFill>
                <a:prstDash val="solid"/>
                <a:round/>
                <a:headEnd type="none" w="med" len="med"/>
                <a:tailEnd type="arrow" w="med" len="med"/>
              </a:ln>
              <a:effectLst/>
            </p:spPr>
          </p:cxnSp>
          <p:sp>
            <p:nvSpPr>
              <p:cNvPr id="49" name="node7"/>
              <p:cNvSpPr/>
              <p:nvPr/>
            </p:nvSpPr>
            <p:spPr>
              <a:xfrm>
                <a:off x="5083810" y="3202940"/>
                <a:ext cx="321945" cy="35941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50" name="4-6"/>
              <p:cNvCxnSpPr/>
              <p:nvPr/>
            </p:nvCxnSpPr>
            <p:spPr>
              <a:xfrm>
                <a:off x="4686300" y="3055620"/>
                <a:ext cx="401320" cy="290195"/>
              </a:xfrm>
              <a:prstGeom prst="line">
                <a:avLst/>
              </a:prstGeom>
              <a:noFill/>
              <a:ln w="9525" cap="flat" cmpd="sng" algn="ctr">
                <a:solidFill>
                  <a:sysClr val="windowText" lastClr="000000"/>
                </a:solidFill>
                <a:prstDash val="solid"/>
                <a:round/>
                <a:headEnd type="none" w="med" len="med"/>
                <a:tailEnd type="arrow" w="med" len="med"/>
              </a:ln>
              <a:effectLst/>
            </p:spPr>
          </p:cxnSp>
          <p:sp>
            <p:nvSpPr>
              <p:cNvPr id="51" name="文本框 183"/>
              <p:cNvSpPr txBox="1">
                <a:spLocks noChangeArrowheads="1"/>
              </p:cNvSpPr>
              <p:nvPr/>
            </p:nvSpPr>
            <p:spPr bwMode="auto">
              <a:xfrm>
                <a:off x="5089745" y="3242810"/>
                <a:ext cx="532770" cy="464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2" name="标题 9801"/>
          <p:cNvSpPr txBox="1"/>
          <p:nvPr>
            <p:custDataLst>
              <p:tags r:id="rId1"/>
            </p:custDataLst>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chemeClr val="bg1"/>
              </a:solidFill>
              <a:effectLst>
                <a:outerShdw blurRad="38100" dist="38100" dir="2700000" algn="tl">
                  <a:srgbClr val="000000">
                    <a:alpha val="43137"/>
                  </a:srgbClr>
                </a:outerShdw>
              </a:effectLst>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5019675" y="1477645"/>
            <a:ext cx="4410710" cy="4030980"/>
          </a:xfrm>
          <a:prstGeom prst="rect">
            <a:avLst/>
          </a:prstGeom>
          <a:noFill/>
        </p:spPr>
        <p:txBody>
          <a:bodyPr wrap="square" tIns="0" rtlCol="0">
            <a:spAutoFit/>
          </a:bodyPr>
          <a:lstStyle/>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8.1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问题引入</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8.2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最短路径问题</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8.3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最小生成树</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8.4   拓扑排序和关键路径</a:t>
            </a: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8.5   拓展延伸</a:t>
            </a: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8.6   应用场景：图计算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12" presetClass="entr" presetSubtype="2"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ppt_x</p:attrName>
                                        </p:attrNameLst>
                                      </p:cBhvr>
                                      <p:tavLst>
                                        <p:tav tm="0">
                                          <p:val>
                                            <p:strVal val="#ppt_x+#ppt_w*1.125000"/>
                                          </p:val>
                                        </p:tav>
                                        <p:tav tm="100000">
                                          <p:val>
                                            <p:strVal val="#ppt_x"/>
                                          </p:val>
                                        </p:tav>
                                      </p:tavLst>
                                    </p:anim>
                                    <p:animEffect transition="in" filter="wipe(left)">
                                      <p:cBhvr>
                                        <p:cTn id="16" dur="500"/>
                                        <p:tgtEl>
                                          <p:spTgt spid="11"/>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10" presetClass="entr" presetSubtype="0" fill="hold" grpId="0" nodeType="withEffect">
                                  <p:stCondLst>
                                    <p:cond delay="1000"/>
                                  </p:stCondLst>
                                  <p:iterate type="wd">
                                    <p:tmPct val="10000"/>
                                  </p:iterate>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11"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91305" y="2363123"/>
            <a:ext cx="11059015" cy="11640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问题建模</a:t>
            </a:r>
          </a:p>
        </p:txBody>
      </p:sp>
      <p:sp>
        <p:nvSpPr>
          <p:cNvPr id="3" name="副标题 2"/>
          <p:cNvSpPr>
            <a:spLocks noGrp="1"/>
          </p:cNvSpPr>
          <p:nvPr>
            <p:ph type="subTitle" idx="1"/>
          </p:nvPr>
        </p:nvSpPr>
        <p:spPr/>
        <p:txBody>
          <a:bodyPr/>
          <a:lstStyle/>
          <a:p>
            <a:r>
              <a:rPr lang="en-US" altLang="zh-CN" dirty="0"/>
              <a:t>8.4 </a:t>
            </a:r>
            <a:r>
              <a:rPr lang="zh-CN" altLang="en-US" dirty="0"/>
              <a:t>拓扑排序和关键路径</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444512" y="1139599"/>
            <a:ext cx="11095156" cy="2528888"/>
          </a:xfrm>
        </p:spPr>
        <p:txBody>
          <a:bodyPr>
            <a:normAutofit lnSpcReduction="10000"/>
          </a:bodyPr>
          <a:lstStyle/>
          <a:p>
            <a:pPr>
              <a:lnSpc>
                <a:spcPct val="150000"/>
              </a:lnSpc>
              <a:spcAft>
                <a:spcPts val="600"/>
              </a:spcAft>
            </a:pPr>
            <a:r>
              <a:rPr lang="zh-CN" altLang="en-US" sz="2400" b="1" u="sng" dirty="0"/>
              <a:t>有向无环图</a:t>
            </a:r>
            <a:r>
              <a:rPr lang="zh-CN" altLang="en-US" sz="2400" b="1" dirty="0"/>
              <a:t>    </a:t>
            </a:r>
            <a:r>
              <a:rPr lang="zh-CN" altLang="en-US" sz="2400" dirty="0"/>
              <a:t>不存在环路的有向图称为</a:t>
            </a:r>
            <a:r>
              <a:rPr lang="zh-CN" altLang="en-US" sz="2400" dirty="0">
                <a:effectLst>
                  <a:outerShdw blurRad="38100" dist="38100" dir="2700000" algn="tl">
                    <a:srgbClr val="000000">
                      <a:alpha val="43137"/>
                    </a:srgbClr>
                  </a:outerShdw>
                </a:effectLst>
              </a:rPr>
              <a:t>有向无环图（</a:t>
            </a:r>
            <a:r>
              <a:rPr lang="en-US" altLang="zh-CN" sz="2400" dirty="0">
                <a:effectLst>
                  <a:outerShdw blurRad="38100" dist="38100" dir="2700000" algn="tl">
                    <a:srgbClr val="000000">
                      <a:alpha val="43137"/>
                    </a:srgbClr>
                  </a:outerShdw>
                </a:effectLst>
              </a:rPr>
              <a:t>Directed Acyclic Graph</a:t>
            </a:r>
            <a:r>
              <a:rPr lang="zh-CN" altLang="en-US" sz="2400" dirty="0">
                <a:effectLst>
                  <a:outerShdw blurRad="38100" dist="38100" dir="2700000" algn="tl">
                    <a:srgbClr val="000000">
                      <a:alpha val="43137"/>
                    </a:srgbClr>
                  </a:outerShdw>
                </a:effectLst>
              </a:rPr>
              <a:t>，</a:t>
            </a:r>
            <a:r>
              <a:rPr lang="en-US" altLang="zh-CN" sz="2400" dirty="0">
                <a:effectLst>
                  <a:outerShdw blurRad="38100" dist="38100" dir="2700000" algn="tl">
                    <a:srgbClr val="000000">
                      <a:alpha val="43137"/>
                    </a:srgbClr>
                  </a:outerShdw>
                </a:effectLst>
              </a:rPr>
              <a:t>DAG</a:t>
            </a:r>
            <a:r>
              <a:rPr lang="zh-CN" altLang="en-US" sz="2400" dirty="0">
                <a:effectLst>
                  <a:outerShdw blurRad="38100" dist="38100" dir="2700000" algn="tl">
                    <a:srgbClr val="000000">
                      <a:alpha val="43137"/>
                    </a:srgbClr>
                  </a:outerShdw>
                </a:effectLst>
              </a:rPr>
              <a:t>）</a:t>
            </a:r>
            <a:r>
              <a:rPr lang="zh-CN" altLang="en-US" sz="2400" dirty="0"/>
              <a:t>。由于课程先修关系不会出现闭环，因此该图一定是有向无环图。</a:t>
            </a:r>
            <a:endParaRPr lang="en-US" altLang="zh-CN" sz="2400" dirty="0"/>
          </a:p>
          <a:p>
            <a:pPr>
              <a:lnSpc>
                <a:spcPct val="150000"/>
              </a:lnSpc>
              <a:spcAft>
                <a:spcPts val="600"/>
              </a:spcAft>
            </a:pPr>
            <a:r>
              <a:rPr lang="en-US" altLang="zh-CN" sz="2400" b="1" u="sng" dirty="0"/>
              <a:t>AOV</a:t>
            </a:r>
            <a:r>
              <a:rPr lang="zh-CN" altLang="en-US" sz="2400" b="1" u="sng" dirty="0"/>
              <a:t>网络</a:t>
            </a:r>
            <a:r>
              <a:rPr lang="zh-CN" altLang="en-US" sz="2400" b="1" dirty="0"/>
              <a:t>    </a:t>
            </a:r>
            <a:r>
              <a:rPr lang="zh-CN" altLang="en-US" sz="2400" dirty="0"/>
              <a:t>在一个有向图中，如果图中的顶点表示活动，图的有向边表示活动之间的优先关系，则称这样的有向图为</a:t>
            </a:r>
            <a:r>
              <a:rPr lang="en-US" altLang="zh-CN" sz="2400" dirty="0">
                <a:effectLst>
                  <a:outerShdw blurRad="38100" dist="38100" dir="2700000" algn="tl">
                    <a:srgbClr val="000000">
                      <a:alpha val="43137"/>
                    </a:srgbClr>
                  </a:outerShdw>
                </a:effectLst>
              </a:rPr>
              <a:t>AOV</a:t>
            </a:r>
            <a:r>
              <a:rPr lang="zh-CN" altLang="en-US" sz="2400" dirty="0">
                <a:effectLst>
                  <a:outerShdw blurRad="38100" dist="38100" dir="2700000" algn="tl">
                    <a:srgbClr val="000000">
                      <a:alpha val="43137"/>
                    </a:srgbClr>
                  </a:outerShdw>
                </a:effectLst>
              </a:rPr>
              <a:t>网络（</a:t>
            </a:r>
            <a:r>
              <a:rPr lang="en-US" altLang="zh-CN" sz="2400" dirty="0">
                <a:effectLst>
                  <a:outerShdw blurRad="38100" dist="38100" dir="2700000" algn="tl">
                    <a:srgbClr val="000000">
                      <a:alpha val="43137"/>
                    </a:srgbClr>
                  </a:outerShdw>
                </a:effectLst>
              </a:rPr>
              <a:t>Activity On Vertex Network</a:t>
            </a:r>
            <a:r>
              <a:rPr lang="zh-CN" altLang="en-US" sz="2400" dirty="0">
                <a:effectLst>
                  <a:outerShdw blurRad="38100" dist="38100" dir="2700000" algn="tl">
                    <a:srgbClr val="000000">
                      <a:alpha val="43137"/>
                    </a:srgbClr>
                  </a:outerShdw>
                </a:effectLst>
              </a:rPr>
              <a:t>）</a:t>
            </a:r>
            <a:r>
              <a:rPr lang="zh-CN" altLang="en-US" sz="2400" dirty="0"/>
              <a:t>。</a:t>
            </a:r>
            <a:endParaRPr lang="en-US" altLang="zh-CN" sz="2400" dirty="0"/>
          </a:p>
          <a:p>
            <a:pPr>
              <a:lnSpc>
                <a:spcPct val="110000"/>
              </a:lnSpc>
            </a:pPr>
            <a:endParaRPr lang="en-US" altLang="zh-CN" sz="2400" dirty="0">
              <a:latin typeface="微软雅黑" panose="020B0503020204020204" pitchFamily="34" charset="-122"/>
              <a:ea typeface="微软雅黑" panose="020B0503020204020204" pitchFamily="34" charset="-122"/>
            </a:endParaRPr>
          </a:p>
          <a:p>
            <a:pPr>
              <a:lnSpc>
                <a:spcPct val="110000"/>
              </a:lnSpc>
            </a:pPr>
            <a:endParaRPr lang="en-US" altLang="zh-CN" sz="2400" b="1" dirty="0"/>
          </a:p>
        </p:txBody>
      </p:sp>
      <p:grpSp>
        <p:nvGrpSpPr>
          <p:cNvPr id="9" name="组合 8"/>
          <p:cNvGrpSpPr/>
          <p:nvPr/>
        </p:nvGrpSpPr>
        <p:grpSpPr>
          <a:xfrm>
            <a:off x="3729875" y="3677920"/>
            <a:ext cx="5320144" cy="2511851"/>
            <a:chOff x="3729875" y="3586480"/>
            <a:chExt cx="5320144" cy="2511851"/>
          </a:xfrm>
        </p:grpSpPr>
        <p:sp>
          <p:nvSpPr>
            <p:cNvPr id="10" name="文本框 1"/>
            <p:cNvSpPr txBox="1"/>
            <p:nvPr/>
          </p:nvSpPr>
          <p:spPr>
            <a:xfrm>
              <a:off x="3729875" y="5790947"/>
              <a:ext cx="5320144" cy="30738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sz="2000" kern="100" dirty="0">
                  <a:effectLst/>
                  <a:latin typeface="等线 Light" panose="02010600030101010101" charset="-122"/>
                  <a:ea typeface="黑体" panose="02010609060101010101" pitchFamily="49" charset="-122"/>
                  <a:cs typeface="Times New Roman" panose="02020603050405020304" pitchFamily="18" charset="0"/>
                </a:rPr>
                <a:t>课程先修关系图</a:t>
              </a:r>
              <a:endParaRPr lang="zh-CN" sz="2000" kern="100" dirty="0">
                <a:effectLst/>
                <a:latin typeface="等线 Light" panose="02010600030101010101" charset="-122"/>
                <a:ea typeface="等线 Light" panose="02010600030101010101" charset="-122"/>
                <a:cs typeface="Times New Roman" panose="02020603050405020304" pitchFamily="18" charset="0"/>
              </a:endParaRPr>
            </a:p>
          </p:txBody>
        </p:sp>
        <p:grpSp>
          <p:nvGrpSpPr>
            <p:cNvPr id="14" name="组合 13"/>
            <p:cNvGrpSpPr/>
            <p:nvPr/>
          </p:nvGrpSpPr>
          <p:grpSpPr>
            <a:xfrm>
              <a:off x="4464540" y="3586480"/>
              <a:ext cx="3856500" cy="2080866"/>
              <a:chOff x="2407920" y="2494954"/>
              <a:chExt cx="3214595" cy="1568411"/>
            </a:xfrm>
          </p:grpSpPr>
          <p:grpSp>
            <p:nvGrpSpPr>
              <p:cNvPr id="15" name="Graph"/>
              <p:cNvGrpSpPr/>
              <p:nvPr/>
            </p:nvGrpSpPr>
            <p:grpSpPr>
              <a:xfrm>
                <a:off x="2407920" y="2494954"/>
                <a:ext cx="2293607" cy="1568411"/>
                <a:chOff x="-50800" y="-47031"/>
                <a:chExt cx="2121151" cy="1393066"/>
              </a:xfrm>
            </p:grpSpPr>
            <p:cxnSp>
              <p:nvCxnSpPr>
                <p:cNvPr id="23" name="1-4"/>
                <p:cNvCxnSpPr/>
                <p:nvPr/>
              </p:nvCxnSpPr>
              <p:spPr>
                <a:xfrm flipV="1">
                  <a:off x="242433" y="428093"/>
                  <a:ext cx="488608" cy="190933"/>
                </a:xfrm>
                <a:prstGeom prst="line">
                  <a:avLst/>
                </a:prstGeom>
                <a:noFill/>
                <a:ln w="9525" cap="flat" cmpd="sng" algn="ctr">
                  <a:solidFill>
                    <a:sysClr val="windowText" lastClr="000000"/>
                  </a:solidFill>
                  <a:prstDash val="solid"/>
                  <a:round/>
                  <a:headEnd type="none" w="med" len="med"/>
                  <a:tailEnd type="arrow" w="med" len="med"/>
                </a:ln>
                <a:effectLst/>
              </p:spPr>
            </p:cxnSp>
            <p:cxnSp>
              <p:nvCxnSpPr>
                <p:cNvPr id="24" name="5-6"/>
                <p:cNvCxnSpPr/>
                <p:nvPr/>
              </p:nvCxnSpPr>
              <p:spPr>
                <a:xfrm flipV="1">
                  <a:off x="1010269" y="432637"/>
                  <a:ext cx="759174" cy="577158"/>
                </a:xfrm>
                <a:prstGeom prst="line">
                  <a:avLst/>
                </a:prstGeom>
                <a:noFill/>
                <a:ln w="9525" cap="flat" cmpd="sng" algn="ctr">
                  <a:solidFill>
                    <a:sysClr val="windowText" lastClr="000000"/>
                  </a:solidFill>
                  <a:prstDash val="solid"/>
                  <a:round/>
                  <a:headEnd type="none" w="med" len="med"/>
                  <a:tailEnd type="arrow" w="med" len="med"/>
                </a:ln>
                <a:effectLst/>
              </p:spPr>
            </p:cxnSp>
            <p:grpSp>
              <p:nvGrpSpPr>
                <p:cNvPr id="25" name="节点2"/>
                <p:cNvGrpSpPr/>
                <p:nvPr/>
              </p:nvGrpSpPr>
              <p:grpSpPr>
                <a:xfrm>
                  <a:off x="-44827" y="-47031"/>
                  <a:ext cx="313942" cy="290735"/>
                  <a:chOff x="-44827" y="-47031"/>
                  <a:chExt cx="313942" cy="290735"/>
                </a:xfrm>
              </p:grpSpPr>
              <p:sp>
                <p:nvSpPr>
                  <p:cNvPr id="45" name="node2"/>
                  <p:cNvSpPr/>
                  <p:nvPr/>
                </p:nvSpPr>
                <p:spPr>
                  <a:xfrm>
                    <a:off x="-18885" y="-47031"/>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6" name="2"/>
                  <p:cNvSpPr txBox="1"/>
                  <p:nvPr/>
                </p:nvSpPr>
                <p:spPr>
                  <a:xfrm>
                    <a:off x="-44827" y="-44296"/>
                    <a:ext cx="288000" cy="288000"/>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26" name="节点1"/>
                <p:cNvGrpSpPr/>
                <p:nvPr/>
              </p:nvGrpSpPr>
              <p:grpSpPr>
                <a:xfrm>
                  <a:off x="-45567" y="466487"/>
                  <a:ext cx="288000" cy="296539"/>
                  <a:chOff x="-45567" y="466487"/>
                  <a:chExt cx="288000" cy="296539"/>
                </a:xfrm>
              </p:grpSpPr>
              <p:sp>
                <p:nvSpPr>
                  <p:cNvPr id="43" name="node1"/>
                  <p:cNvSpPr/>
                  <p:nvPr/>
                </p:nvSpPr>
                <p:spPr>
                  <a:xfrm>
                    <a:off x="-45567" y="475026"/>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4" name="1"/>
                  <p:cNvSpPr txBox="1"/>
                  <p:nvPr/>
                </p:nvSpPr>
                <p:spPr>
                  <a:xfrm>
                    <a:off x="-310" y="466487"/>
                    <a:ext cx="213619" cy="286492"/>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27" name="节点4"/>
                <p:cNvGrpSpPr/>
                <p:nvPr/>
              </p:nvGrpSpPr>
              <p:grpSpPr>
                <a:xfrm>
                  <a:off x="731041" y="273158"/>
                  <a:ext cx="304599" cy="298935"/>
                  <a:chOff x="731041" y="273158"/>
                  <a:chExt cx="304599" cy="298935"/>
                </a:xfrm>
              </p:grpSpPr>
              <p:sp>
                <p:nvSpPr>
                  <p:cNvPr id="41" name="node4"/>
                  <p:cNvSpPr/>
                  <p:nvPr/>
                </p:nvSpPr>
                <p:spPr>
                  <a:xfrm>
                    <a:off x="731041" y="284093"/>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2" name="4"/>
                  <p:cNvSpPr txBox="1"/>
                  <p:nvPr/>
                </p:nvSpPr>
                <p:spPr>
                  <a:xfrm>
                    <a:off x="747640" y="273158"/>
                    <a:ext cx="288000" cy="288000"/>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28" name="节点3"/>
                <p:cNvGrpSpPr/>
                <p:nvPr/>
              </p:nvGrpSpPr>
              <p:grpSpPr>
                <a:xfrm>
                  <a:off x="-50800" y="1035751"/>
                  <a:ext cx="313163" cy="310284"/>
                  <a:chOff x="-50800" y="1035751"/>
                  <a:chExt cx="313163" cy="310284"/>
                </a:xfrm>
              </p:grpSpPr>
              <p:sp>
                <p:nvSpPr>
                  <p:cNvPr id="39" name="node3"/>
                  <p:cNvSpPr/>
                  <p:nvPr/>
                </p:nvSpPr>
                <p:spPr>
                  <a:xfrm>
                    <a:off x="-50800" y="1058035"/>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0" name="3"/>
                  <p:cNvSpPr txBox="1"/>
                  <p:nvPr/>
                </p:nvSpPr>
                <p:spPr>
                  <a:xfrm>
                    <a:off x="-25637" y="1035751"/>
                    <a:ext cx="288000" cy="288000"/>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29" name="节点6"/>
                <p:cNvGrpSpPr/>
                <p:nvPr/>
              </p:nvGrpSpPr>
              <p:grpSpPr>
                <a:xfrm>
                  <a:off x="1769443" y="282417"/>
                  <a:ext cx="300908" cy="294220"/>
                  <a:chOff x="1769443" y="282417"/>
                  <a:chExt cx="300908" cy="294220"/>
                </a:xfrm>
              </p:grpSpPr>
              <p:sp>
                <p:nvSpPr>
                  <p:cNvPr id="37" name="node6"/>
                  <p:cNvSpPr/>
                  <p:nvPr/>
                </p:nvSpPr>
                <p:spPr>
                  <a:xfrm>
                    <a:off x="1769443" y="288637"/>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8" name="6"/>
                  <p:cNvSpPr txBox="1"/>
                  <p:nvPr/>
                </p:nvSpPr>
                <p:spPr>
                  <a:xfrm>
                    <a:off x="1782351" y="282417"/>
                    <a:ext cx="288000" cy="288000"/>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30" name="节点5"/>
                <p:cNvGrpSpPr/>
                <p:nvPr/>
              </p:nvGrpSpPr>
              <p:grpSpPr>
                <a:xfrm>
                  <a:off x="691614" y="815217"/>
                  <a:ext cx="376365" cy="379623"/>
                  <a:chOff x="691614" y="815217"/>
                  <a:chExt cx="376365" cy="379623"/>
                </a:xfrm>
              </p:grpSpPr>
              <p:sp>
                <p:nvSpPr>
                  <p:cNvPr id="35" name="node5"/>
                  <p:cNvSpPr/>
                  <p:nvPr/>
                </p:nvSpPr>
                <p:spPr>
                  <a:xfrm>
                    <a:off x="726775" y="859422"/>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6" name="5"/>
                  <p:cNvSpPr txBox="1"/>
                  <p:nvPr/>
                </p:nvSpPr>
                <p:spPr>
                  <a:xfrm>
                    <a:off x="691614" y="815217"/>
                    <a:ext cx="376365" cy="379623"/>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31" name="节点7"/>
                <p:cNvGrpSpPr/>
                <p:nvPr/>
              </p:nvGrpSpPr>
              <p:grpSpPr>
                <a:xfrm>
                  <a:off x="1769442" y="855246"/>
                  <a:ext cx="288395" cy="292175"/>
                  <a:chOff x="1769442" y="855246"/>
                  <a:chExt cx="288395" cy="292175"/>
                </a:xfrm>
              </p:grpSpPr>
              <p:sp>
                <p:nvSpPr>
                  <p:cNvPr id="33" name="node7"/>
                  <p:cNvSpPr/>
                  <p:nvPr/>
                </p:nvSpPr>
                <p:spPr>
                  <a:xfrm>
                    <a:off x="1769837" y="855246"/>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4" name="7"/>
                  <p:cNvSpPr txBox="1"/>
                  <p:nvPr/>
                </p:nvSpPr>
                <p:spPr>
                  <a:xfrm>
                    <a:off x="1769442" y="859422"/>
                    <a:ext cx="288000" cy="287999"/>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32" name="1-2"/>
                <p:cNvCxnSpPr/>
                <p:nvPr/>
              </p:nvCxnSpPr>
              <p:spPr>
                <a:xfrm>
                  <a:off x="226938" y="198792"/>
                  <a:ext cx="504103" cy="229301"/>
                </a:xfrm>
                <a:prstGeom prst="line">
                  <a:avLst/>
                </a:prstGeom>
                <a:noFill/>
                <a:ln w="9525" cap="flat" cmpd="sng" algn="ctr">
                  <a:solidFill>
                    <a:sysClr val="windowText" lastClr="000000"/>
                  </a:solidFill>
                  <a:prstDash val="solid"/>
                  <a:round/>
                  <a:headEnd type="none" w="med" len="med"/>
                  <a:tailEnd type="arrow" w="med" len="med"/>
                </a:ln>
                <a:effectLst/>
              </p:spPr>
            </p:cxnSp>
          </p:grpSp>
          <p:cxnSp>
            <p:nvCxnSpPr>
              <p:cNvPr id="16" name="1-2"/>
              <p:cNvCxnSpPr/>
              <p:nvPr/>
            </p:nvCxnSpPr>
            <p:spPr>
              <a:xfrm>
                <a:off x="2711450" y="3256280"/>
                <a:ext cx="538480" cy="429260"/>
              </a:xfrm>
              <a:prstGeom prst="line">
                <a:avLst/>
              </a:prstGeom>
              <a:noFill/>
              <a:ln w="9525" cap="flat" cmpd="sng" algn="ctr">
                <a:solidFill>
                  <a:sysClr val="windowText" lastClr="000000"/>
                </a:solidFill>
                <a:prstDash val="solid"/>
                <a:round/>
                <a:headEnd type="none" w="med" len="med"/>
                <a:tailEnd type="arrow" w="med" len="med"/>
              </a:ln>
              <a:effectLst/>
            </p:spPr>
          </p:cxnSp>
          <p:cxnSp>
            <p:nvCxnSpPr>
              <p:cNvPr id="17" name="1-2"/>
              <p:cNvCxnSpPr/>
              <p:nvPr/>
            </p:nvCxnSpPr>
            <p:spPr>
              <a:xfrm>
                <a:off x="2720340" y="2777490"/>
                <a:ext cx="528955" cy="889635"/>
              </a:xfrm>
              <a:prstGeom prst="line">
                <a:avLst/>
              </a:prstGeom>
              <a:noFill/>
              <a:ln w="9525" cap="flat" cmpd="sng" algn="ctr">
                <a:solidFill>
                  <a:sysClr val="windowText" lastClr="000000"/>
                </a:solidFill>
                <a:prstDash val="solid"/>
                <a:round/>
                <a:headEnd type="none" w="med" len="med"/>
                <a:tailEnd type="arrow" w="med" len="med"/>
              </a:ln>
              <a:effectLst/>
            </p:spPr>
          </p:cxnSp>
          <p:cxnSp>
            <p:nvCxnSpPr>
              <p:cNvPr id="18" name="1-2"/>
              <p:cNvCxnSpPr/>
              <p:nvPr/>
            </p:nvCxnSpPr>
            <p:spPr>
              <a:xfrm flipV="1">
                <a:off x="2711450" y="3686175"/>
                <a:ext cx="530225" cy="213360"/>
              </a:xfrm>
              <a:prstGeom prst="line">
                <a:avLst/>
              </a:prstGeom>
              <a:noFill/>
              <a:ln w="9525" cap="flat" cmpd="sng" algn="ctr">
                <a:solidFill>
                  <a:sysClr val="windowText" lastClr="000000"/>
                </a:solidFill>
                <a:prstDash val="solid"/>
                <a:round/>
                <a:headEnd type="none" w="med" len="med"/>
                <a:tailEnd type="arrow" w="med" len="med"/>
              </a:ln>
              <a:effectLst/>
            </p:spPr>
          </p:cxnSp>
          <p:cxnSp>
            <p:nvCxnSpPr>
              <p:cNvPr id="19" name="5-6"/>
              <p:cNvCxnSpPr/>
              <p:nvPr/>
            </p:nvCxnSpPr>
            <p:spPr>
              <a:xfrm flipV="1">
                <a:off x="3564255" y="3680460"/>
                <a:ext cx="810260" cy="4445"/>
              </a:xfrm>
              <a:prstGeom prst="line">
                <a:avLst/>
              </a:prstGeom>
              <a:noFill/>
              <a:ln w="9525" cap="flat" cmpd="sng" algn="ctr">
                <a:solidFill>
                  <a:sysClr val="windowText" lastClr="000000"/>
                </a:solidFill>
                <a:prstDash val="solid"/>
                <a:round/>
                <a:headEnd type="none" w="med" len="med"/>
                <a:tailEnd type="arrow" w="med" len="med"/>
              </a:ln>
              <a:effectLst/>
            </p:spPr>
          </p:cxnSp>
          <p:sp>
            <p:nvSpPr>
              <p:cNvPr id="20" name="node7"/>
              <p:cNvSpPr/>
              <p:nvPr/>
            </p:nvSpPr>
            <p:spPr>
              <a:xfrm>
                <a:off x="5083810" y="3202940"/>
                <a:ext cx="321945" cy="35941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21" name="4-6"/>
              <p:cNvCxnSpPr/>
              <p:nvPr/>
            </p:nvCxnSpPr>
            <p:spPr>
              <a:xfrm>
                <a:off x="4686300" y="3055620"/>
                <a:ext cx="401320" cy="290195"/>
              </a:xfrm>
              <a:prstGeom prst="line">
                <a:avLst/>
              </a:prstGeom>
              <a:noFill/>
              <a:ln w="9525" cap="flat" cmpd="sng" algn="ctr">
                <a:solidFill>
                  <a:sysClr val="windowText" lastClr="000000"/>
                </a:solidFill>
                <a:prstDash val="solid"/>
                <a:round/>
                <a:headEnd type="none" w="med" len="med"/>
                <a:tailEnd type="arrow" w="med" len="med"/>
              </a:ln>
              <a:effectLst/>
            </p:spPr>
          </p:cxnSp>
          <p:sp>
            <p:nvSpPr>
              <p:cNvPr id="22" name="文本框 183"/>
              <p:cNvSpPr txBox="1">
                <a:spLocks noChangeArrowheads="1"/>
              </p:cNvSpPr>
              <p:nvPr/>
            </p:nvSpPr>
            <p:spPr bwMode="auto">
              <a:xfrm>
                <a:off x="5089745" y="3242810"/>
                <a:ext cx="532770" cy="464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84225" y="5144537"/>
            <a:ext cx="9159215" cy="1073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问题求解：拓扑排序</a:t>
            </a:r>
          </a:p>
        </p:txBody>
      </p:sp>
      <p:sp>
        <p:nvSpPr>
          <p:cNvPr id="3" name="副标题 2"/>
          <p:cNvSpPr>
            <a:spLocks noGrp="1"/>
          </p:cNvSpPr>
          <p:nvPr>
            <p:ph type="subTitle" idx="1"/>
          </p:nvPr>
        </p:nvSpPr>
        <p:spPr/>
        <p:txBody>
          <a:bodyPr/>
          <a:lstStyle/>
          <a:p>
            <a:r>
              <a:rPr lang="en-US" altLang="zh-CN" dirty="0"/>
              <a:t>8.4 </a:t>
            </a:r>
            <a:r>
              <a:rPr lang="zh-CN" altLang="en-US" dirty="0"/>
              <a:t>拓扑排序和关键路径</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5" y="1235277"/>
            <a:ext cx="11055325" cy="5057775"/>
          </a:xfrm>
        </p:spPr>
        <p:txBody>
          <a:bodyPr>
            <a:normAutofit/>
          </a:bodyPr>
          <a:lstStyle/>
          <a:p>
            <a:pPr>
              <a:lnSpc>
                <a:spcPct val="110000"/>
              </a:lnSpc>
            </a:pPr>
            <a:r>
              <a:rPr lang="zh-CN" altLang="zh-CN" sz="2200" b="1" dirty="0"/>
              <a:t>问题分析</a:t>
            </a:r>
            <a:r>
              <a:rPr lang="zh-CN" altLang="en-US" sz="2200" b="1" dirty="0"/>
              <a:t>    </a:t>
            </a:r>
            <a:endParaRPr lang="en-US" altLang="zh-CN" sz="2200" b="1" dirty="0"/>
          </a:p>
          <a:p>
            <a:pPr>
              <a:lnSpc>
                <a:spcPct val="110000"/>
              </a:lnSpc>
            </a:pPr>
            <a:r>
              <a:rPr lang="zh-CN" altLang="en-US" sz="2200" dirty="0"/>
              <a:t>在一个合法的课程学习顺序中，每个课程的先修课程必须排在该课程之前。</a:t>
            </a:r>
            <a:endParaRPr lang="en-US" altLang="zh-CN" sz="2200" dirty="0"/>
          </a:p>
          <a:p>
            <a:pPr>
              <a:lnSpc>
                <a:spcPct val="110000"/>
              </a:lnSpc>
            </a:pPr>
            <a:endParaRPr lang="en-US" altLang="zh-CN" sz="2200" dirty="0"/>
          </a:p>
          <a:p>
            <a:pPr>
              <a:lnSpc>
                <a:spcPct val="110000"/>
              </a:lnSpc>
            </a:pPr>
            <a:endParaRPr lang="en-US" altLang="zh-CN" sz="2200" dirty="0"/>
          </a:p>
          <a:p>
            <a:pPr>
              <a:lnSpc>
                <a:spcPct val="110000"/>
              </a:lnSpc>
            </a:pPr>
            <a:r>
              <a:rPr lang="zh-CN" altLang="en-US" sz="2200" b="1" u="sng" dirty="0"/>
              <a:t>拓扑序列</a:t>
            </a:r>
            <a:r>
              <a:rPr lang="en-US" altLang="zh-CN" sz="2200" b="1" u="sng" dirty="0"/>
              <a:t>&amp;</a:t>
            </a:r>
            <a:r>
              <a:rPr lang="zh-CN" altLang="en-US" sz="2200" b="1" u="sng" dirty="0"/>
              <a:t>拓扑排序</a:t>
            </a:r>
            <a:endParaRPr lang="en-US" altLang="zh-CN" sz="2200" u="sng" dirty="0"/>
          </a:p>
          <a:p>
            <a:pPr>
              <a:lnSpc>
                <a:spcPct val="110000"/>
              </a:lnSpc>
            </a:pPr>
            <a:r>
              <a:rPr lang="zh-CN" altLang="en-US" sz="2200" dirty="0"/>
              <a:t>在</a:t>
            </a:r>
            <a:r>
              <a:rPr lang="en-US" altLang="zh-CN" sz="2200" dirty="0"/>
              <a:t>DAG</a:t>
            </a:r>
            <a:r>
              <a:rPr lang="zh-CN" altLang="en-US" sz="2200" dirty="0"/>
              <a:t>中，将满足下列条件的顶点序列称为</a:t>
            </a:r>
            <a:r>
              <a:rPr lang="zh-CN" altLang="en-US" sz="2200" dirty="0">
                <a:effectLst>
                  <a:outerShdw blurRad="38100" dist="38100" dir="2700000" algn="tl">
                    <a:srgbClr val="000000">
                      <a:alpha val="43137"/>
                    </a:srgbClr>
                  </a:outerShdw>
                </a:effectLst>
              </a:rPr>
              <a:t>拓扑序列</a:t>
            </a:r>
            <a:r>
              <a:rPr lang="zh-CN" altLang="en-US" sz="2200" dirty="0"/>
              <a:t>：</a:t>
            </a:r>
            <a:endParaRPr lang="en-US" altLang="zh-CN" sz="2200" dirty="0"/>
          </a:p>
          <a:p>
            <a:pPr>
              <a:lnSpc>
                <a:spcPct val="110000"/>
              </a:lnSpc>
            </a:pPr>
            <a:r>
              <a:rPr lang="zh-CN" altLang="en-US" sz="2200" dirty="0"/>
              <a:t>（</a:t>
            </a:r>
            <a:r>
              <a:rPr lang="en-US" altLang="zh-CN" sz="2200" dirty="0"/>
              <a:t>1</a:t>
            </a:r>
            <a:r>
              <a:rPr lang="zh-CN" altLang="en-US" sz="2200" dirty="0"/>
              <a:t>）每个顶点在序列中出现且仅出现一次；</a:t>
            </a:r>
            <a:endParaRPr lang="en-US" altLang="zh-CN" sz="2200" dirty="0"/>
          </a:p>
          <a:p>
            <a:pPr>
              <a:lnSpc>
                <a:spcPct val="110000"/>
              </a:lnSpc>
            </a:pPr>
            <a:r>
              <a:rPr lang="zh-CN" altLang="en-US" sz="2200" dirty="0"/>
              <a:t>（</a:t>
            </a:r>
            <a:r>
              <a:rPr lang="en-US" altLang="zh-CN" sz="2200" dirty="0"/>
              <a:t>2</a:t>
            </a:r>
            <a:r>
              <a:rPr lang="zh-CN" altLang="en-US" sz="2200" dirty="0"/>
              <a:t>）序列中的每个顶点都不存在边指向其前面的节点。</a:t>
            </a:r>
            <a:endParaRPr lang="en-US" altLang="zh-CN" sz="2200" dirty="0"/>
          </a:p>
          <a:p>
            <a:pPr>
              <a:lnSpc>
                <a:spcPct val="110000"/>
              </a:lnSpc>
            </a:pPr>
            <a:r>
              <a:rPr lang="zh-CN" altLang="en-US" sz="2200" b="1" dirty="0"/>
              <a:t>定理：</a:t>
            </a:r>
            <a:r>
              <a:rPr lang="en-US" altLang="zh-CN" sz="2200" dirty="0"/>
              <a:t>DAG</a:t>
            </a:r>
            <a:r>
              <a:rPr lang="zh-CN" altLang="en-US" sz="2200" dirty="0"/>
              <a:t>中一定存在拓扑序列，存在拓扑序列的</a:t>
            </a:r>
            <a:r>
              <a:rPr lang="en-US" altLang="zh-CN" sz="2200" dirty="0"/>
              <a:t>AOV</a:t>
            </a:r>
            <a:r>
              <a:rPr lang="zh-CN" altLang="en-US" sz="2200" dirty="0"/>
              <a:t>网络一定是</a:t>
            </a:r>
            <a:r>
              <a:rPr lang="en-US" altLang="zh-CN" sz="2200" dirty="0"/>
              <a:t>DAG</a:t>
            </a:r>
            <a:r>
              <a:rPr lang="zh-CN" altLang="en-US" sz="2200" dirty="0"/>
              <a:t>。</a:t>
            </a:r>
            <a:endParaRPr lang="en-US" altLang="zh-CN" sz="2200" dirty="0"/>
          </a:p>
          <a:p>
            <a:pPr>
              <a:lnSpc>
                <a:spcPct val="110000"/>
              </a:lnSpc>
            </a:pPr>
            <a:r>
              <a:rPr lang="zh-CN" altLang="en-US" sz="2200" dirty="0"/>
              <a:t>将求解拓扑序列的算法称为</a:t>
            </a:r>
            <a:r>
              <a:rPr lang="zh-CN" altLang="en-US" sz="2200" dirty="0">
                <a:effectLst>
                  <a:outerShdw blurRad="38100" dist="38100" dir="2700000" algn="tl">
                    <a:srgbClr val="000000">
                      <a:alpha val="43137"/>
                    </a:srgbClr>
                  </a:outerShdw>
                </a:effectLst>
              </a:rPr>
              <a:t>拓扑排序</a:t>
            </a:r>
            <a:r>
              <a:rPr lang="zh-CN" altLang="en-US" sz="2200" dirty="0"/>
              <a:t>。</a:t>
            </a:r>
            <a:endParaRPr lang="en-US" altLang="zh-CN" sz="2200" dirty="0"/>
          </a:p>
          <a:p>
            <a:pPr>
              <a:lnSpc>
                <a:spcPct val="110000"/>
              </a:lnSpc>
            </a:pPr>
            <a:endParaRPr lang="en-US" altLang="zh-CN" sz="2200" dirty="0"/>
          </a:p>
          <a:p>
            <a:pPr>
              <a:lnSpc>
                <a:spcPct val="110000"/>
              </a:lnSpc>
            </a:pPr>
            <a:endParaRPr lang="en-US" altLang="zh-CN" sz="2200" dirty="0"/>
          </a:p>
        </p:txBody>
      </p:sp>
      <p:sp>
        <p:nvSpPr>
          <p:cNvPr id="17" name="文本框 1"/>
          <p:cNvSpPr txBox="1"/>
          <p:nvPr/>
        </p:nvSpPr>
        <p:spPr>
          <a:xfrm>
            <a:off x="3513871" y="3208952"/>
            <a:ext cx="5320144" cy="276999"/>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altLang="en-US" kern="100" dirty="0">
                <a:effectLst/>
                <a:latin typeface="等线 Light" panose="02010600030101010101" charset="-122"/>
                <a:ea typeface="黑体" panose="02010609060101010101" pitchFamily="49" charset="-122"/>
                <a:cs typeface="Times New Roman" panose="02020603050405020304" pitchFamily="18" charset="0"/>
              </a:rPr>
              <a:t>一个合法的课程学习顺序</a:t>
            </a:r>
            <a:endParaRPr lang="zh-CN" kern="100" dirty="0">
              <a:effectLst/>
              <a:latin typeface="等线 Light" panose="02010600030101010101" charset="-122"/>
              <a:ea typeface="等线 Light" panose="02010600030101010101" charset="-122"/>
              <a:cs typeface="Times New Roman" panose="02020603050405020304" pitchFamily="18"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7141" y="2118283"/>
            <a:ext cx="6840105" cy="101498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问题求解：拓扑排序</a:t>
            </a:r>
          </a:p>
        </p:txBody>
      </p:sp>
      <p:sp>
        <p:nvSpPr>
          <p:cNvPr id="3" name="副标题 2"/>
          <p:cNvSpPr>
            <a:spLocks noGrp="1"/>
          </p:cNvSpPr>
          <p:nvPr>
            <p:ph type="subTitle" idx="1"/>
          </p:nvPr>
        </p:nvSpPr>
        <p:spPr/>
        <p:txBody>
          <a:bodyPr/>
          <a:lstStyle/>
          <a:p>
            <a:r>
              <a:rPr lang="en-US" altLang="zh-CN" dirty="0"/>
              <a:t>8.4 </a:t>
            </a:r>
            <a:r>
              <a:rPr lang="zh-CN" altLang="en-US" dirty="0"/>
              <a:t>拓扑排序和关键路径</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5" y="1276350"/>
                <a:ext cx="10845775" cy="5057775"/>
              </a:xfrm>
            </p:spPr>
            <p:txBody>
              <a:bodyPr>
                <a:normAutofit/>
              </a:bodyPr>
              <a:lstStyle/>
              <a:p>
                <a:pPr algn="just">
                  <a:lnSpc>
                    <a:spcPct val="110000"/>
                  </a:lnSpc>
                </a:pPr>
                <a:r>
                  <a:rPr lang="zh-CN" altLang="en-US" sz="2400" b="1" dirty="0"/>
                  <a:t>拓扑排序过程</a:t>
                </a:r>
                <a:endParaRPr lang="en-US" altLang="zh-CN" sz="2400" b="1" dirty="0"/>
              </a:p>
              <a:p>
                <a:pPr marL="457200" indent="-457200" algn="just">
                  <a:lnSpc>
                    <a:spcPct val="110000"/>
                  </a:lnSpc>
                  <a:buFont typeface="+mj-ea"/>
                  <a:buAutoNum type="circleNumDbPlain"/>
                </a:pPr>
                <a:r>
                  <a:rPr lang="zh-CN" altLang="en-US" sz="2400" dirty="0"/>
                  <a:t>初始化空序列</a:t>
                </a:r>
                <a:r>
                  <a:rPr lang="en-US" altLang="zh-CN" sz="2400" dirty="0"/>
                  <a:t>S</a:t>
                </a:r>
                <a:r>
                  <a:rPr lang="zh-CN" altLang="en-US" sz="2400" dirty="0"/>
                  <a:t>；</a:t>
                </a:r>
                <a:endParaRPr lang="en-US" altLang="zh-CN" sz="2400" dirty="0"/>
              </a:p>
              <a:p>
                <a:pPr marL="457200" indent="-457200" algn="just">
                  <a:lnSpc>
                    <a:spcPct val="110000"/>
                  </a:lnSpc>
                  <a:buFont typeface="+mj-ea"/>
                  <a:buAutoNum type="circleNumDbPlain"/>
                </a:pPr>
                <a:r>
                  <a:rPr lang="zh-CN" altLang="en-US" sz="2400" dirty="0"/>
                  <a:t>任选一个入度为</a:t>
                </a:r>
                <a:r>
                  <a:rPr lang="en-US" altLang="zh-CN" sz="2400" dirty="0"/>
                  <a:t>0</a:t>
                </a:r>
                <a:r>
                  <a:rPr lang="zh-CN" altLang="en-US" sz="2400" dirty="0"/>
                  <a:t>的顶点</a:t>
                </a:r>
                <a:r>
                  <a:rPr lang="en-US" altLang="zh-CN" sz="2400" dirty="0"/>
                  <a:t>v</a:t>
                </a:r>
                <a:r>
                  <a:rPr lang="zh-CN" altLang="en-US" sz="2400" dirty="0"/>
                  <a:t>，加入</a:t>
                </a:r>
                <a:r>
                  <a:rPr lang="en-US" altLang="zh-CN" sz="2400" dirty="0"/>
                  <a:t>S</a:t>
                </a:r>
                <a:r>
                  <a:rPr lang="zh-CN" altLang="en-US" sz="2400" dirty="0"/>
                  <a:t>；</a:t>
                </a:r>
                <a:endParaRPr lang="en-US" altLang="zh-CN" sz="2400" dirty="0"/>
              </a:p>
              <a:p>
                <a:pPr marL="457200" indent="-457200" algn="just">
                  <a:lnSpc>
                    <a:spcPct val="110000"/>
                  </a:lnSpc>
                  <a:buFont typeface="+mj-ea"/>
                  <a:buAutoNum type="circleNumDbPlain"/>
                </a:pPr>
                <a:r>
                  <a:rPr lang="zh-CN" altLang="en-US" sz="2400" dirty="0"/>
                  <a:t>删除顶点</a:t>
                </a:r>
                <a:r>
                  <a:rPr lang="en-US" altLang="zh-CN" sz="2400" dirty="0"/>
                  <a:t>v</a:t>
                </a:r>
                <a:r>
                  <a:rPr lang="zh-CN" altLang="en-US" sz="2400" dirty="0"/>
                  <a:t>及其所有出边；</a:t>
                </a:r>
                <a:endParaRPr lang="en-US" altLang="zh-CN" sz="2400" dirty="0"/>
              </a:p>
              <a:p>
                <a:pPr marL="457200" indent="-457200" algn="just">
                  <a:lnSpc>
                    <a:spcPct val="110000"/>
                  </a:lnSpc>
                  <a:buFont typeface="+mj-ea"/>
                  <a:buAutoNum type="circleNumDbPlain"/>
                </a:pPr>
                <a:r>
                  <a:rPr lang="zh-CN" altLang="en-US" sz="2400" dirty="0"/>
                  <a:t>重复步骤②和③，直到无顶点可选。</a:t>
                </a:r>
                <a:endParaRPr lang="en-US" altLang="zh-CN" sz="2400" dirty="0"/>
              </a:p>
              <a:p>
                <a:pPr algn="just">
                  <a:lnSpc>
                    <a:spcPct val="110000"/>
                  </a:lnSpc>
                </a:pPr>
                <a:r>
                  <a:rPr lang="zh-CN" altLang="en-US" sz="2400" dirty="0"/>
                  <a:t>时间复杂度：</a:t>
                </a:r>
                <a14:m>
                  <m:oMath xmlns:m="http://schemas.openxmlformats.org/officeDocument/2006/math">
                    <m:r>
                      <m:rPr>
                        <m:sty m:val="p"/>
                      </m:rPr>
                      <a:rPr lang="en-US" altLang="zh-CN" sz="2400" i="0" dirty="0">
                        <a:latin typeface="Cambria Math" panose="02040503050406030204" charset="0"/>
                      </a:rPr>
                      <m:t>O</m:t>
                    </m:r>
                    <m:r>
                      <a:rPr lang="en-US" altLang="zh-CN" sz="2400" i="0" dirty="0">
                        <a:latin typeface="Cambria Math" panose="02040503050406030204" charset="0"/>
                      </a:rPr>
                      <m:t>(</m:t>
                    </m:r>
                    <m:d>
                      <m:dPr>
                        <m:begChr m:val="|"/>
                        <m:endChr m:val="|"/>
                        <m:ctrlPr>
                          <a:rPr lang="en-US" altLang="zh-CN" sz="2400" i="1" dirty="0">
                            <a:latin typeface="Cambria Math" panose="02040503050406030204" pitchFamily="18" charset="0"/>
                          </a:rPr>
                        </m:ctrlPr>
                      </m:dPr>
                      <m:e>
                        <m:r>
                          <m:rPr>
                            <m:sty m:val="p"/>
                          </m:rPr>
                          <a:rPr lang="en-US" altLang="zh-CN" sz="2400" i="0" dirty="0">
                            <a:latin typeface="Cambria Math" panose="02040503050406030204" charset="0"/>
                          </a:rPr>
                          <m:t>V</m:t>
                        </m:r>
                      </m:e>
                    </m:d>
                    <m:r>
                      <a:rPr lang="en-US" altLang="zh-CN" sz="2400" i="0" dirty="0">
                        <a:latin typeface="Cambria Math" panose="02040503050406030204" charset="0"/>
                      </a:rPr>
                      <m:t>+|</m:t>
                    </m:r>
                    <m:r>
                      <m:rPr>
                        <m:sty m:val="p"/>
                      </m:rPr>
                      <a:rPr lang="en-US" altLang="zh-CN" sz="2400" i="0" dirty="0">
                        <a:latin typeface="Cambria Math" panose="02040503050406030204" charset="0"/>
                      </a:rPr>
                      <m:t>E</m:t>
                    </m:r>
                    <m:r>
                      <a:rPr lang="en-US" altLang="zh-CN" sz="2400" i="0" dirty="0">
                        <a:latin typeface="Cambria Math" panose="02040503050406030204" charset="0"/>
                      </a:rPr>
                      <m:t>|)</m:t>
                    </m:r>
                  </m:oMath>
                </a14:m>
                <a:endParaRPr lang="en-US" altLang="zh-CN" sz="2400" dirty="0"/>
              </a:p>
              <a:p>
                <a:pPr marL="457200" indent="-457200" algn="just">
                  <a:lnSpc>
                    <a:spcPct val="110000"/>
                  </a:lnSpc>
                  <a:buFont typeface="+mj-ea"/>
                  <a:buAutoNum type="circleNumDbPlain"/>
                </a:pPr>
                <a:endParaRPr lang="en-US" altLang="zh-CN" sz="2400" dirty="0">
                  <a:latin typeface="+mn-lt"/>
                  <a:ea typeface="+mn-ea"/>
                </a:endParaRPr>
              </a:p>
              <a:p>
                <a:pPr algn="just">
                  <a:lnSpc>
                    <a:spcPct val="150000"/>
                  </a:lnSpc>
                </a:pPr>
                <a:r>
                  <a:rPr lang="zh-CN" altLang="en-US" sz="2400" dirty="0">
                    <a:latin typeface="微软雅黑" panose="020B0503020204020204" pitchFamily="34" charset="-122"/>
                    <a:ea typeface="微软雅黑" panose="020B0503020204020204" pitchFamily="34" charset="-122"/>
                  </a:rPr>
                  <a:t>若执行步骤④后所有顶点均被删除，则</a:t>
                </a:r>
                <a:r>
                  <a:rPr lang="en-US" altLang="zh-CN" sz="2400" dirty="0">
                    <a:latin typeface="微软雅黑" panose="020B0503020204020204" pitchFamily="34" charset="-122"/>
                    <a:ea typeface="微软雅黑" panose="020B0503020204020204" pitchFamily="34" charset="-122"/>
                  </a:rPr>
                  <a:t>S</a:t>
                </a:r>
                <a:r>
                  <a:rPr lang="zh-CN" altLang="en-US" sz="2400" dirty="0">
                    <a:latin typeface="微软雅黑" panose="020B0503020204020204" pitchFamily="34" charset="-122"/>
                    <a:ea typeface="微软雅黑" panose="020B0503020204020204" pitchFamily="34" charset="-122"/>
                  </a:rPr>
                  <a:t>为合法的拓扑序列；否则说明原图存在环路，无合法拓扑序列。</a:t>
                </a:r>
                <a:endParaRPr lang="en-US" altLang="zh-CN" sz="2400" dirty="0">
                  <a:latin typeface="微软雅黑" panose="020B0503020204020204" pitchFamily="34" charset="-122"/>
                  <a:ea typeface="微软雅黑" panose="020B0503020204020204" pitchFamily="34" charset="-122"/>
                </a:endParaRPr>
              </a:p>
              <a:p>
                <a:pPr algn="just">
                  <a:lnSpc>
                    <a:spcPct val="110000"/>
                  </a:lnSpc>
                </a:pPr>
                <a:endParaRPr lang="en-US" altLang="zh-CN" sz="2400" dirty="0"/>
              </a:p>
            </p:txBody>
          </p:sp>
        </mc:Choice>
        <mc:Fallback xmlns="">
          <p:sp>
            <p:nvSpPr>
              <p:cNvPr id="5" name="内容占位符 4"/>
              <p:cNvSpPr>
                <a:spLocks noRot="1" noChangeAspect="1" noMove="1" noResize="1" noEditPoints="1" noAdjustHandles="1" noChangeArrowheads="1" noChangeShapeType="1" noTextEdit="1"/>
              </p:cNvSpPr>
              <p:nvPr>
                <p:ph idx="11"/>
              </p:nvPr>
            </p:nvSpPr>
            <p:spPr>
              <a:xfrm>
                <a:off x="584225" y="1276350"/>
                <a:ext cx="10845775" cy="5057775"/>
              </a:xfrm>
              <a:blipFill rotWithShape="1">
                <a:blip r:embed="rId2"/>
                <a:stretch>
                  <a:fillRect b="-6265"/>
                </a:stretch>
              </a:blipFill>
            </p:spPr>
            <p:txBody>
              <a:bodyPr/>
              <a:lstStyle/>
              <a:p>
                <a:r>
                  <a:rPr lang="zh-CN" altLang="en-US">
                    <a:noFill/>
                  </a:rPr>
                  <a:t> </a:t>
                </a:r>
              </a:p>
            </p:txBody>
          </p:sp>
        </mc:Fallback>
      </mc:AlternateContent>
      <p:sp>
        <p:nvSpPr>
          <p:cNvPr id="39" name="箭头: 右 38"/>
          <p:cNvSpPr/>
          <p:nvPr/>
        </p:nvSpPr>
        <p:spPr>
          <a:xfrm>
            <a:off x="8937525" y="2044956"/>
            <a:ext cx="484632" cy="42362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0" name="箭头: 右 39"/>
          <p:cNvSpPr/>
          <p:nvPr/>
        </p:nvSpPr>
        <p:spPr>
          <a:xfrm>
            <a:off x="8348546" y="3724701"/>
            <a:ext cx="484632" cy="42362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1" name="箭头: 右 40"/>
          <p:cNvSpPr/>
          <p:nvPr/>
        </p:nvSpPr>
        <p:spPr>
          <a:xfrm>
            <a:off x="10527755" y="3746405"/>
            <a:ext cx="484632" cy="42362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2" name="箭头: 右 41"/>
          <p:cNvSpPr/>
          <p:nvPr/>
        </p:nvSpPr>
        <p:spPr>
          <a:xfrm>
            <a:off x="6134291" y="3724701"/>
            <a:ext cx="484632" cy="42362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nvGrpSpPr>
          <p:cNvPr id="37" name="组合 36"/>
          <p:cNvGrpSpPr/>
          <p:nvPr/>
        </p:nvGrpSpPr>
        <p:grpSpPr>
          <a:xfrm>
            <a:off x="6716922" y="1650657"/>
            <a:ext cx="2146733" cy="1039905"/>
            <a:chOff x="4703899" y="2962878"/>
            <a:chExt cx="1833343" cy="742718"/>
          </a:xfrm>
        </p:grpSpPr>
        <p:grpSp>
          <p:nvGrpSpPr>
            <p:cNvPr id="43" name="组合 42"/>
            <p:cNvGrpSpPr/>
            <p:nvPr/>
          </p:nvGrpSpPr>
          <p:grpSpPr>
            <a:xfrm>
              <a:off x="4703899" y="2962878"/>
              <a:ext cx="1665366" cy="742718"/>
              <a:chOff x="3146710" y="5082476"/>
              <a:chExt cx="2121532" cy="983882"/>
            </a:xfrm>
          </p:grpSpPr>
          <p:cxnSp>
            <p:nvCxnSpPr>
              <p:cNvPr id="45" name="5-6"/>
              <p:cNvCxnSpPr>
                <a:endCxn id="57" idx="1"/>
              </p:cNvCxnSpPr>
              <p:nvPr/>
            </p:nvCxnSpPr>
            <p:spPr>
              <a:xfrm flipV="1">
                <a:off x="3498850" y="5863199"/>
                <a:ext cx="791444" cy="6876"/>
              </a:xfrm>
              <a:prstGeom prst="line">
                <a:avLst/>
              </a:prstGeom>
              <a:noFill/>
              <a:ln w="9525" cap="flat" cmpd="sng" algn="ctr">
                <a:solidFill>
                  <a:sysClr val="windowText" lastClr="000000"/>
                </a:solidFill>
                <a:prstDash val="solid"/>
                <a:round/>
                <a:headEnd type="none" w="med" len="med"/>
                <a:tailEnd type="arrow" w="med" len="med"/>
              </a:ln>
              <a:effectLst/>
            </p:spPr>
          </p:cxnSp>
          <p:grpSp>
            <p:nvGrpSpPr>
              <p:cNvPr id="46" name="组合 45"/>
              <p:cNvGrpSpPr/>
              <p:nvPr/>
            </p:nvGrpSpPr>
            <p:grpSpPr>
              <a:xfrm>
                <a:off x="3146710" y="5082476"/>
                <a:ext cx="2121532" cy="983882"/>
                <a:chOff x="3173916" y="4981322"/>
                <a:chExt cx="2195687" cy="1070650"/>
              </a:xfrm>
            </p:grpSpPr>
            <p:sp>
              <p:nvSpPr>
                <p:cNvPr id="47" name="node7"/>
                <p:cNvSpPr/>
                <p:nvPr/>
              </p:nvSpPr>
              <p:spPr>
                <a:xfrm>
                  <a:off x="5044241" y="5357085"/>
                  <a:ext cx="325362" cy="371384"/>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grpSp>
              <p:nvGrpSpPr>
                <p:cNvPr id="48" name="组合 47"/>
                <p:cNvGrpSpPr/>
                <p:nvPr/>
              </p:nvGrpSpPr>
              <p:grpSpPr>
                <a:xfrm>
                  <a:off x="3173916" y="4981322"/>
                  <a:ext cx="1874135" cy="1070650"/>
                  <a:chOff x="3173916" y="4981322"/>
                  <a:chExt cx="1874135" cy="1070650"/>
                </a:xfrm>
              </p:grpSpPr>
              <p:grpSp>
                <p:nvGrpSpPr>
                  <p:cNvPr id="49" name="Graph"/>
                  <p:cNvGrpSpPr/>
                  <p:nvPr/>
                </p:nvGrpSpPr>
                <p:grpSpPr>
                  <a:xfrm>
                    <a:off x="3173916" y="4981322"/>
                    <a:ext cx="1512384" cy="1070650"/>
                    <a:chOff x="686371" y="273158"/>
                    <a:chExt cx="1383980" cy="920293"/>
                  </a:xfrm>
                </p:grpSpPr>
                <p:cxnSp>
                  <p:nvCxnSpPr>
                    <p:cNvPr id="51" name="5-6"/>
                    <p:cNvCxnSpPr/>
                    <p:nvPr/>
                  </p:nvCxnSpPr>
                  <p:spPr>
                    <a:xfrm flipV="1">
                      <a:off x="1010269" y="432637"/>
                      <a:ext cx="759174" cy="577158"/>
                    </a:xfrm>
                    <a:prstGeom prst="line">
                      <a:avLst/>
                    </a:prstGeom>
                    <a:noFill/>
                    <a:ln w="9525" cap="flat" cmpd="sng" algn="ctr">
                      <a:solidFill>
                        <a:sysClr val="windowText" lastClr="000000"/>
                      </a:solidFill>
                      <a:prstDash val="solid"/>
                      <a:round/>
                      <a:headEnd type="none" w="med" len="med"/>
                      <a:tailEnd type="arrow" w="med" len="med"/>
                    </a:ln>
                    <a:effectLst/>
                  </p:spPr>
                </p:cxnSp>
                <p:grpSp>
                  <p:nvGrpSpPr>
                    <p:cNvPr id="52" name="节点4"/>
                    <p:cNvGrpSpPr/>
                    <p:nvPr/>
                  </p:nvGrpSpPr>
                  <p:grpSpPr>
                    <a:xfrm>
                      <a:off x="731041" y="273158"/>
                      <a:ext cx="304599" cy="298935"/>
                      <a:chOff x="731041" y="273158"/>
                      <a:chExt cx="304599" cy="298935"/>
                    </a:xfrm>
                  </p:grpSpPr>
                  <p:sp>
                    <p:nvSpPr>
                      <p:cNvPr id="62" name="node4"/>
                      <p:cNvSpPr/>
                      <p:nvPr/>
                    </p:nvSpPr>
                    <p:spPr>
                      <a:xfrm>
                        <a:off x="731041" y="284093"/>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3" name="4"/>
                      <p:cNvSpPr txBox="1"/>
                      <p:nvPr/>
                    </p:nvSpPr>
                    <p:spPr>
                      <a:xfrm>
                        <a:off x="747640" y="273158"/>
                        <a:ext cx="288000" cy="288000"/>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53" name="节点6"/>
                    <p:cNvGrpSpPr/>
                    <p:nvPr/>
                  </p:nvGrpSpPr>
                  <p:grpSpPr>
                    <a:xfrm>
                      <a:off x="1769443" y="282417"/>
                      <a:ext cx="300908" cy="294220"/>
                      <a:chOff x="1769443" y="282417"/>
                      <a:chExt cx="300908" cy="294220"/>
                    </a:xfrm>
                  </p:grpSpPr>
                  <p:sp>
                    <p:nvSpPr>
                      <p:cNvPr id="60" name="node6"/>
                      <p:cNvSpPr/>
                      <p:nvPr/>
                    </p:nvSpPr>
                    <p:spPr>
                      <a:xfrm>
                        <a:off x="1769443" y="288637"/>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1" name="6"/>
                      <p:cNvSpPr txBox="1"/>
                      <p:nvPr/>
                    </p:nvSpPr>
                    <p:spPr>
                      <a:xfrm>
                        <a:off x="1782351" y="282417"/>
                        <a:ext cx="288000" cy="288000"/>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54" name="节点5"/>
                    <p:cNvGrpSpPr/>
                    <p:nvPr/>
                  </p:nvGrpSpPr>
                  <p:grpSpPr>
                    <a:xfrm>
                      <a:off x="686371" y="813828"/>
                      <a:ext cx="376365" cy="379623"/>
                      <a:chOff x="686371" y="813828"/>
                      <a:chExt cx="376365" cy="379623"/>
                    </a:xfrm>
                  </p:grpSpPr>
                  <p:sp>
                    <p:nvSpPr>
                      <p:cNvPr id="58" name="node5"/>
                      <p:cNvSpPr/>
                      <p:nvPr/>
                    </p:nvSpPr>
                    <p:spPr>
                      <a:xfrm>
                        <a:off x="726775" y="859422"/>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59" name="5"/>
                      <p:cNvSpPr txBox="1"/>
                      <p:nvPr/>
                    </p:nvSpPr>
                    <p:spPr>
                      <a:xfrm>
                        <a:off x="686371" y="813828"/>
                        <a:ext cx="376365" cy="379623"/>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55" name="节点7"/>
                    <p:cNvGrpSpPr/>
                    <p:nvPr/>
                  </p:nvGrpSpPr>
                  <p:grpSpPr>
                    <a:xfrm>
                      <a:off x="1769442" y="855246"/>
                      <a:ext cx="288395" cy="292176"/>
                      <a:chOff x="1769442" y="855246"/>
                      <a:chExt cx="288395" cy="292176"/>
                    </a:xfrm>
                  </p:grpSpPr>
                  <p:sp>
                    <p:nvSpPr>
                      <p:cNvPr id="56" name="node7"/>
                      <p:cNvSpPr/>
                      <p:nvPr/>
                    </p:nvSpPr>
                    <p:spPr>
                      <a:xfrm>
                        <a:off x="1769837" y="855246"/>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57" name="7"/>
                      <p:cNvSpPr txBox="1"/>
                      <p:nvPr/>
                    </p:nvSpPr>
                    <p:spPr>
                      <a:xfrm>
                        <a:off x="1769442" y="859422"/>
                        <a:ext cx="288000" cy="288000"/>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grpSp>
              <p:cxnSp>
                <p:nvCxnSpPr>
                  <p:cNvPr id="50" name="4-6"/>
                  <p:cNvCxnSpPr/>
                  <p:nvPr/>
                </p:nvCxnSpPr>
                <p:spPr>
                  <a:xfrm>
                    <a:off x="4646731" y="5221739"/>
                    <a:ext cx="401320" cy="290195"/>
                  </a:xfrm>
                  <a:prstGeom prst="line">
                    <a:avLst/>
                  </a:prstGeom>
                  <a:noFill/>
                  <a:ln w="9525" cap="flat" cmpd="sng" algn="ctr">
                    <a:solidFill>
                      <a:sysClr val="windowText" lastClr="000000"/>
                    </a:solidFill>
                    <a:prstDash val="solid"/>
                    <a:round/>
                    <a:headEnd type="none" w="med" len="med"/>
                    <a:tailEnd type="arrow" w="med" len="med"/>
                  </a:ln>
                  <a:effectLst/>
                </p:spPr>
              </p:cxnSp>
            </p:grpSp>
          </p:grpSp>
        </p:grpSp>
        <p:sp>
          <p:nvSpPr>
            <p:cNvPr id="44" name="文本框 183"/>
            <p:cNvSpPr txBox="1">
              <a:spLocks noChangeArrowheads="1"/>
            </p:cNvSpPr>
            <p:nvPr/>
          </p:nvSpPr>
          <p:spPr bwMode="auto">
            <a:xfrm>
              <a:off x="6096422" y="3235131"/>
              <a:ext cx="440820" cy="375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pSp>
      <p:grpSp>
        <p:nvGrpSpPr>
          <p:cNvPr id="64" name="组合 63"/>
          <p:cNvGrpSpPr/>
          <p:nvPr/>
        </p:nvGrpSpPr>
        <p:grpSpPr>
          <a:xfrm>
            <a:off x="9623912" y="1575167"/>
            <a:ext cx="2146733" cy="1029442"/>
            <a:chOff x="4703899" y="2970349"/>
            <a:chExt cx="1833343" cy="735245"/>
          </a:xfrm>
        </p:grpSpPr>
        <p:grpSp>
          <p:nvGrpSpPr>
            <p:cNvPr id="65" name="组合 64"/>
            <p:cNvGrpSpPr/>
            <p:nvPr/>
          </p:nvGrpSpPr>
          <p:grpSpPr>
            <a:xfrm>
              <a:off x="4703899" y="2970349"/>
              <a:ext cx="1665366" cy="735245"/>
              <a:chOff x="3146710" y="5092375"/>
              <a:chExt cx="2121532" cy="973983"/>
            </a:xfrm>
          </p:grpSpPr>
          <p:cxnSp>
            <p:nvCxnSpPr>
              <p:cNvPr id="67" name="5-6"/>
              <p:cNvCxnSpPr>
                <a:endCxn id="79" idx="1"/>
              </p:cNvCxnSpPr>
              <p:nvPr/>
            </p:nvCxnSpPr>
            <p:spPr>
              <a:xfrm flipV="1">
                <a:off x="3498850" y="5863199"/>
                <a:ext cx="791444" cy="6876"/>
              </a:xfrm>
              <a:prstGeom prst="line">
                <a:avLst/>
              </a:prstGeom>
              <a:noFill/>
              <a:ln w="9525" cap="flat" cmpd="sng" algn="ctr">
                <a:solidFill>
                  <a:sysClr val="windowText" lastClr="000000"/>
                </a:solidFill>
                <a:prstDash val="solid"/>
                <a:round/>
                <a:headEnd type="none" w="med" len="med"/>
                <a:tailEnd type="arrow" w="med" len="med"/>
              </a:ln>
              <a:effectLst/>
            </p:spPr>
          </p:cxnSp>
          <p:grpSp>
            <p:nvGrpSpPr>
              <p:cNvPr id="68" name="组合 67"/>
              <p:cNvGrpSpPr/>
              <p:nvPr/>
            </p:nvGrpSpPr>
            <p:grpSpPr>
              <a:xfrm>
                <a:off x="3146710" y="5092375"/>
                <a:ext cx="2121532" cy="973983"/>
                <a:chOff x="3173916" y="4992094"/>
                <a:chExt cx="2195687" cy="1059878"/>
              </a:xfrm>
            </p:grpSpPr>
            <p:sp>
              <p:nvSpPr>
                <p:cNvPr id="69" name="node7"/>
                <p:cNvSpPr/>
                <p:nvPr/>
              </p:nvSpPr>
              <p:spPr>
                <a:xfrm>
                  <a:off x="5044241" y="5357085"/>
                  <a:ext cx="325362" cy="371384"/>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grpSp>
              <p:nvGrpSpPr>
                <p:cNvPr id="70" name="组合 69"/>
                <p:cNvGrpSpPr/>
                <p:nvPr/>
              </p:nvGrpSpPr>
              <p:grpSpPr>
                <a:xfrm>
                  <a:off x="3173916" y="4992094"/>
                  <a:ext cx="1874135" cy="1059878"/>
                  <a:chOff x="3173916" y="4992094"/>
                  <a:chExt cx="1874135" cy="1059878"/>
                </a:xfrm>
              </p:grpSpPr>
              <p:grpSp>
                <p:nvGrpSpPr>
                  <p:cNvPr id="71" name="Graph"/>
                  <p:cNvGrpSpPr/>
                  <p:nvPr/>
                </p:nvGrpSpPr>
                <p:grpSpPr>
                  <a:xfrm>
                    <a:off x="3173916" y="4992094"/>
                    <a:ext cx="1512384" cy="1059878"/>
                    <a:chOff x="686371" y="282417"/>
                    <a:chExt cx="1383980" cy="911034"/>
                  </a:xfrm>
                </p:grpSpPr>
                <p:cxnSp>
                  <p:nvCxnSpPr>
                    <p:cNvPr id="73" name="5-6"/>
                    <p:cNvCxnSpPr/>
                    <p:nvPr/>
                  </p:nvCxnSpPr>
                  <p:spPr>
                    <a:xfrm flipV="1">
                      <a:off x="1010269" y="432637"/>
                      <a:ext cx="759174" cy="577158"/>
                    </a:xfrm>
                    <a:prstGeom prst="line">
                      <a:avLst/>
                    </a:prstGeom>
                    <a:noFill/>
                    <a:ln w="9525" cap="flat" cmpd="sng" algn="ctr">
                      <a:solidFill>
                        <a:sysClr val="windowText" lastClr="000000"/>
                      </a:solidFill>
                      <a:prstDash val="solid"/>
                      <a:round/>
                      <a:headEnd type="none" w="med" len="med"/>
                      <a:tailEnd type="arrow" w="med" len="med"/>
                    </a:ln>
                    <a:effectLst/>
                  </p:spPr>
                </p:cxnSp>
                <p:grpSp>
                  <p:nvGrpSpPr>
                    <p:cNvPr id="75" name="节点6"/>
                    <p:cNvGrpSpPr/>
                    <p:nvPr/>
                  </p:nvGrpSpPr>
                  <p:grpSpPr>
                    <a:xfrm>
                      <a:off x="1769443" y="282417"/>
                      <a:ext cx="300908" cy="294220"/>
                      <a:chOff x="1769443" y="282417"/>
                      <a:chExt cx="300908" cy="294220"/>
                    </a:xfrm>
                  </p:grpSpPr>
                  <p:sp>
                    <p:nvSpPr>
                      <p:cNvPr id="82" name="node6"/>
                      <p:cNvSpPr/>
                      <p:nvPr/>
                    </p:nvSpPr>
                    <p:spPr>
                      <a:xfrm>
                        <a:off x="1769443" y="288637"/>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83" name="6"/>
                      <p:cNvSpPr txBox="1"/>
                      <p:nvPr/>
                    </p:nvSpPr>
                    <p:spPr>
                      <a:xfrm>
                        <a:off x="1782351" y="282417"/>
                        <a:ext cx="288000" cy="288000"/>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76" name="节点5"/>
                    <p:cNvGrpSpPr/>
                    <p:nvPr/>
                  </p:nvGrpSpPr>
                  <p:grpSpPr>
                    <a:xfrm>
                      <a:off x="686371" y="813828"/>
                      <a:ext cx="376365" cy="379623"/>
                      <a:chOff x="686371" y="813828"/>
                      <a:chExt cx="376365" cy="379623"/>
                    </a:xfrm>
                  </p:grpSpPr>
                  <p:sp>
                    <p:nvSpPr>
                      <p:cNvPr id="80" name="node5"/>
                      <p:cNvSpPr/>
                      <p:nvPr/>
                    </p:nvSpPr>
                    <p:spPr>
                      <a:xfrm>
                        <a:off x="726775" y="859422"/>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81" name="5"/>
                      <p:cNvSpPr txBox="1"/>
                      <p:nvPr/>
                    </p:nvSpPr>
                    <p:spPr>
                      <a:xfrm>
                        <a:off x="686371" y="813828"/>
                        <a:ext cx="376365" cy="379623"/>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77" name="节点7"/>
                    <p:cNvGrpSpPr/>
                    <p:nvPr/>
                  </p:nvGrpSpPr>
                  <p:grpSpPr>
                    <a:xfrm>
                      <a:off x="1769442" y="855246"/>
                      <a:ext cx="288395" cy="292176"/>
                      <a:chOff x="1769442" y="855246"/>
                      <a:chExt cx="288395" cy="292176"/>
                    </a:xfrm>
                  </p:grpSpPr>
                  <p:sp>
                    <p:nvSpPr>
                      <p:cNvPr id="78" name="node7"/>
                      <p:cNvSpPr/>
                      <p:nvPr/>
                    </p:nvSpPr>
                    <p:spPr>
                      <a:xfrm>
                        <a:off x="1769837" y="855246"/>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79" name="7"/>
                      <p:cNvSpPr txBox="1"/>
                      <p:nvPr/>
                    </p:nvSpPr>
                    <p:spPr>
                      <a:xfrm>
                        <a:off x="1769442" y="859422"/>
                        <a:ext cx="288000" cy="288000"/>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grpSp>
              <p:cxnSp>
                <p:nvCxnSpPr>
                  <p:cNvPr id="72" name="4-6"/>
                  <p:cNvCxnSpPr/>
                  <p:nvPr/>
                </p:nvCxnSpPr>
                <p:spPr>
                  <a:xfrm>
                    <a:off x="4646731" y="5221739"/>
                    <a:ext cx="401320" cy="290195"/>
                  </a:xfrm>
                  <a:prstGeom prst="line">
                    <a:avLst/>
                  </a:prstGeom>
                  <a:noFill/>
                  <a:ln w="9525" cap="flat" cmpd="sng" algn="ctr">
                    <a:solidFill>
                      <a:sysClr val="windowText" lastClr="000000"/>
                    </a:solidFill>
                    <a:prstDash val="solid"/>
                    <a:round/>
                    <a:headEnd type="none" w="med" len="med"/>
                    <a:tailEnd type="arrow" w="med" len="med"/>
                  </a:ln>
                  <a:effectLst/>
                </p:spPr>
              </p:cxnSp>
            </p:grpSp>
          </p:grpSp>
        </p:grpSp>
        <p:sp>
          <p:nvSpPr>
            <p:cNvPr id="66" name="文本框 183"/>
            <p:cNvSpPr txBox="1">
              <a:spLocks noChangeArrowheads="1"/>
            </p:cNvSpPr>
            <p:nvPr/>
          </p:nvSpPr>
          <p:spPr bwMode="auto">
            <a:xfrm>
              <a:off x="6096422" y="3235131"/>
              <a:ext cx="440820" cy="375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pSp>
      <p:grpSp>
        <p:nvGrpSpPr>
          <p:cNvPr id="86" name="组合 85"/>
          <p:cNvGrpSpPr/>
          <p:nvPr/>
        </p:nvGrpSpPr>
        <p:grpSpPr>
          <a:xfrm>
            <a:off x="7151889" y="3423346"/>
            <a:ext cx="1095586" cy="977431"/>
            <a:chOff x="5601595" y="2970350"/>
            <a:chExt cx="935647" cy="698098"/>
          </a:xfrm>
        </p:grpSpPr>
        <p:grpSp>
          <p:nvGrpSpPr>
            <p:cNvPr id="90" name="组合 89"/>
            <p:cNvGrpSpPr/>
            <p:nvPr/>
          </p:nvGrpSpPr>
          <p:grpSpPr>
            <a:xfrm>
              <a:off x="5601595" y="2970350"/>
              <a:ext cx="767673" cy="698098"/>
              <a:chOff x="4357472" y="4992094"/>
              <a:chExt cx="1012131" cy="1006329"/>
            </a:xfrm>
          </p:grpSpPr>
          <p:sp>
            <p:nvSpPr>
              <p:cNvPr id="91" name="node7"/>
              <p:cNvSpPr/>
              <p:nvPr/>
            </p:nvSpPr>
            <p:spPr>
              <a:xfrm>
                <a:off x="5044241" y="5357085"/>
                <a:ext cx="325362" cy="371384"/>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grpSp>
            <p:nvGrpSpPr>
              <p:cNvPr id="92" name="组合 91"/>
              <p:cNvGrpSpPr/>
              <p:nvPr/>
            </p:nvGrpSpPr>
            <p:grpSpPr>
              <a:xfrm>
                <a:off x="4357472" y="4992094"/>
                <a:ext cx="690579" cy="1006329"/>
                <a:chOff x="4357472" y="4992094"/>
                <a:chExt cx="690579" cy="1006329"/>
              </a:xfrm>
            </p:grpSpPr>
            <p:grpSp>
              <p:nvGrpSpPr>
                <p:cNvPr id="93" name="Graph"/>
                <p:cNvGrpSpPr/>
                <p:nvPr/>
              </p:nvGrpSpPr>
              <p:grpSpPr>
                <a:xfrm>
                  <a:off x="4357472" y="4992094"/>
                  <a:ext cx="328827" cy="1006329"/>
                  <a:chOff x="1769442" y="282417"/>
                  <a:chExt cx="300909" cy="865005"/>
                </a:xfrm>
              </p:grpSpPr>
              <p:grpSp>
                <p:nvGrpSpPr>
                  <p:cNvPr id="97" name="节点6"/>
                  <p:cNvGrpSpPr/>
                  <p:nvPr/>
                </p:nvGrpSpPr>
                <p:grpSpPr>
                  <a:xfrm>
                    <a:off x="1769443" y="282417"/>
                    <a:ext cx="300908" cy="294220"/>
                    <a:chOff x="1769443" y="282417"/>
                    <a:chExt cx="300908" cy="294220"/>
                  </a:xfrm>
                </p:grpSpPr>
                <p:sp>
                  <p:nvSpPr>
                    <p:cNvPr id="104" name="node6"/>
                    <p:cNvSpPr/>
                    <p:nvPr/>
                  </p:nvSpPr>
                  <p:spPr>
                    <a:xfrm>
                      <a:off x="1769443" y="288637"/>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105" name="6"/>
                    <p:cNvSpPr txBox="1"/>
                    <p:nvPr/>
                  </p:nvSpPr>
                  <p:spPr>
                    <a:xfrm>
                      <a:off x="1782351" y="282417"/>
                      <a:ext cx="288000" cy="288000"/>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99" name="节点7"/>
                  <p:cNvGrpSpPr/>
                  <p:nvPr/>
                </p:nvGrpSpPr>
                <p:grpSpPr>
                  <a:xfrm>
                    <a:off x="1769442" y="855246"/>
                    <a:ext cx="288395" cy="292176"/>
                    <a:chOff x="1769442" y="855246"/>
                    <a:chExt cx="288395" cy="292176"/>
                  </a:xfrm>
                </p:grpSpPr>
                <p:sp>
                  <p:nvSpPr>
                    <p:cNvPr id="100" name="node7"/>
                    <p:cNvSpPr/>
                    <p:nvPr/>
                  </p:nvSpPr>
                  <p:spPr>
                    <a:xfrm>
                      <a:off x="1769837" y="855246"/>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101" name="7"/>
                    <p:cNvSpPr txBox="1"/>
                    <p:nvPr/>
                  </p:nvSpPr>
                  <p:spPr>
                    <a:xfrm>
                      <a:off x="1769442" y="859422"/>
                      <a:ext cx="288000" cy="288000"/>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grpSp>
            <p:cxnSp>
              <p:nvCxnSpPr>
                <p:cNvPr id="94" name="4-6"/>
                <p:cNvCxnSpPr/>
                <p:nvPr/>
              </p:nvCxnSpPr>
              <p:spPr>
                <a:xfrm>
                  <a:off x="4646731" y="5221739"/>
                  <a:ext cx="401320" cy="290195"/>
                </a:xfrm>
                <a:prstGeom prst="line">
                  <a:avLst/>
                </a:prstGeom>
                <a:noFill/>
                <a:ln w="9525" cap="flat" cmpd="sng" algn="ctr">
                  <a:solidFill>
                    <a:sysClr val="windowText" lastClr="000000"/>
                  </a:solidFill>
                  <a:prstDash val="solid"/>
                  <a:round/>
                  <a:headEnd type="none" w="med" len="med"/>
                  <a:tailEnd type="arrow" w="med" len="med"/>
                </a:ln>
                <a:effectLst/>
              </p:spPr>
            </p:cxnSp>
          </p:grpSp>
        </p:grpSp>
        <p:sp>
          <p:nvSpPr>
            <p:cNvPr id="88" name="文本框 183"/>
            <p:cNvSpPr txBox="1">
              <a:spLocks noChangeArrowheads="1"/>
            </p:cNvSpPr>
            <p:nvPr/>
          </p:nvSpPr>
          <p:spPr bwMode="auto">
            <a:xfrm>
              <a:off x="6096422" y="3235131"/>
              <a:ext cx="440820" cy="375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pSp>
      <p:grpSp>
        <p:nvGrpSpPr>
          <p:cNvPr id="108" name="组合 107"/>
          <p:cNvGrpSpPr/>
          <p:nvPr/>
        </p:nvGrpSpPr>
        <p:grpSpPr>
          <a:xfrm>
            <a:off x="9210353" y="3655982"/>
            <a:ext cx="1095586" cy="622922"/>
            <a:chOff x="5601595" y="3223544"/>
            <a:chExt cx="935647" cy="444902"/>
          </a:xfrm>
        </p:grpSpPr>
        <p:grpSp>
          <p:nvGrpSpPr>
            <p:cNvPr id="109" name="组合 108"/>
            <p:cNvGrpSpPr/>
            <p:nvPr/>
          </p:nvGrpSpPr>
          <p:grpSpPr>
            <a:xfrm>
              <a:off x="5601595" y="3223544"/>
              <a:ext cx="767673" cy="444902"/>
              <a:chOff x="4357472" y="5357085"/>
              <a:chExt cx="1012131" cy="641340"/>
            </a:xfrm>
          </p:grpSpPr>
          <p:sp>
            <p:nvSpPr>
              <p:cNvPr id="111" name="node7"/>
              <p:cNvSpPr/>
              <p:nvPr/>
            </p:nvSpPr>
            <p:spPr>
              <a:xfrm>
                <a:off x="5044241" y="5357085"/>
                <a:ext cx="325362" cy="371384"/>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grpSp>
            <p:nvGrpSpPr>
              <p:cNvPr id="116" name="节点7"/>
              <p:cNvGrpSpPr/>
              <p:nvPr/>
            </p:nvGrpSpPr>
            <p:grpSpPr>
              <a:xfrm>
                <a:off x="4357472" y="5658513"/>
                <a:ext cx="315152" cy="339912"/>
                <a:chOff x="1769442" y="855246"/>
                <a:chExt cx="288395" cy="292176"/>
              </a:xfrm>
            </p:grpSpPr>
            <p:sp>
              <p:nvSpPr>
                <p:cNvPr id="117" name="node7"/>
                <p:cNvSpPr/>
                <p:nvPr/>
              </p:nvSpPr>
              <p:spPr>
                <a:xfrm>
                  <a:off x="1769837" y="855246"/>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118" name="7"/>
                <p:cNvSpPr txBox="1"/>
                <p:nvPr/>
              </p:nvSpPr>
              <p:spPr>
                <a:xfrm>
                  <a:off x="1769442" y="859422"/>
                  <a:ext cx="288000" cy="288000"/>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grpSp>
        <p:sp>
          <p:nvSpPr>
            <p:cNvPr id="110" name="文本框 183"/>
            <p:cNvSpPr txBox="1">
              <a:spLocks noChangeArrowheads="1"/>
            </p:cNvSpPr>
            <p:nvPr/>
          </p:nvSpPr>
          <p:spPr bwMode="auto">
            <a:xfrm>
              <a:off x="6096422" y="3235131"/>
              <a:ext cx="440820" cy="375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pSp>
      <p:grpSp>
        <p:nvGrpSpPr>
          <p:cNvPr id="121" name="组合 120"/>
          <p:cNvGrpSpPr/>
          <p:nvPr/>
        </p:nvGrpSpPr>
        <p:grpSpPr>
          <a:xfrm>
            <a:off x="11254472" y="3785967"/>
            <a:ext cx="516173" cy="542512"/>
            <a:chOff x="6096422" y="3223549"/>
            <a:chExt cx="440820" cy="387472"/>
          </a:xfrm>
        </p:grpSpPr>
        <p:sp>
          <p:nvSpPr>
            <p:cNvPr id="124" name="node7"/>
            <p:cNvSpPr/>
            <p:nvPr/>
          </p:nvSpPr>
          <p:spPr>
            <a:xfrm>
              <a:off x="6122491" y="3223549"/>
              <a:ext cx="246778" cy="257632"/>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sp>
          <p:nvSpPr>
            <p:cNvPr id="123" name="文本框 183"/>
            <p:cNvSpPr txBox="1">
              <a:spLocks noChangeArrowheads="1"/>
            </p:cNvSpPr>
            <p:nvPr/>
          </p:nvSpPr>
          <p:spPr bwMode="auto">
            <a:xfrm>
              <a:off x="6096422" y="3235131"/>
              <a:ext cx="440820" cy="375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44590"/>
            <a:ext cx="10515600" cy="518958"/>
          </a:xfrm>
        </p:spPr>
        <p:txBody>
          <a:bodyPr>
            <a:normAutofit/>
          </a:bodyPr>
          <a:lstStyle/>
          <a:p>
            <a:r>
              <a:rPr lang="zh-CN" altLang="en-US" dirty="0"/>
              <a:t>问题求解：拓扑排序算法</a:t>
            </a:r>
          </a:p>
        </p:txBody>
      </p:sp>
      <p:sp>
        <p:nvSpPr>
          <p:cNvPr id="3" name="副标题 2"/>
          <p:cNvSpPr>
            <a:spLocks noGrp="1"/>
          </p:cNvSpPr>
          <p:nvPr>
            <p:ph type="subTitle" idx="1"/>
          </p:nvPr>
        </p:nvSpPr>
        <p:spPr/>
        <p:txBody>
          <a:bodyPr/>
          <a:lstStyle/>
          <a:p>
            <a:r>
              <a:rPr lang="en-US" altLang="zh-CN" dirty="0"/>
              <a:t>8.4 </a:t>
            </a:r>
            <a:r>
              <a:rPr lang="zh-CN" altLang="en-US" dirty="0"/>
              <a:t>拓扑排序和关键路径</a:t>
            </a:r>
          </a:p>
        </p:txBody>
      </p:sp>
      <p:sp>
        <p:nvSpPr>
          <p:cNvPr id="4" name="文本占位符 3"/>
          <p:cNvSpPr>
            <a:spLocks noGrp="1"/>
          </p:cNvSpPr>
          <p:nvPr>
            <p:ph type="body" idx="10"/>
          </p:nvPr>
        </p:nvSpPr>
        <p:spPr/>
        <p:txBody>
          <a:bodyPr/>
          <a:lstStyle/>
          <a:p>
            <a:r>
              <a:rPr lang="zh-CN" altLang="en-US" dirty="0"/>
              <a:t>数据结构</a:t>
            </a:r>
          </a:p>
        </p:txBody>
      </p:sp>
      <p:sp>
        <p:nvSpPr>
          <p:cNvPr id="9" name="Rectangle 1"/>
          <p:cNvSpPr>
            <a:spLocks noChangeArrowheads="1"/>
          </p:cNvSpPr>
          <p:nvPr/>
        </p:nvSpPr>
        <p:spPr bwMode="auto">
          <a:xfrm>
            <a:off x="550233" y="1212097"/>
            <a:ext cx="5434606" cy="1200329"/>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拓扑排序</a:t>
            </a:r>
            <a:r>
              <a:rPr lang="zh-CN" altLang="en-US" dirty="0">
                <a:latin typeface="Times New Roman" panose="02020603050405020304" pitchFamily="18" charset="0"/>
                <a:ea typeface="宋体" panose="02010600030101010101" pitchFamily="2" charset="-122"/>
                <a:cs typeface="Times New Roman" panose="02020603050405020304" pitchFamily="18" charset="0"/>
              </a:rPr>
              <a:t>算法</a:t>
            </a:r>
            <a:r>
              <a:rPr kumimoji="0" lang="zh-CN" altLang="en-US"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 </a:t>
            </a:r>
            <a:r>
              <a:rPr kumimoji="0" lang="en-US" altLang="zh-CN" b="0" i="0" u="none" strike="noStrike" cap="none" normalizeH="0" baseline="0" dirty="0" err="1">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TopSort</a:t>
            </a:r>
            <a:r>
              <a:rPr kumimoji="0" lang="en-US" altLang="zh-CN"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graph, </a:t>
            </a:r>
            <a:r>
              <a:rPr kumimoji="0" lang="en-US" altLang="zh-CN" b="0" i="1" u="none" strike="noStrike" cap="none" normalizeH="0" baseline="0" dirty="0" err="1">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top_s</a:t>
            </a:r>
            <a:r>
              <a:rPr kumimoji="0" lang="en-US" altLang="zh-CN"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endParaRPr kumimoji="0" lang="en-US" altLang="zh-CN"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输入：</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图</a:t>
            </a:r>
            <a:r>
              <a:rPr kumimoji="0" lang="en-US" altLang="zh-CN" b="0" i="1"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graph</a:t>
            </a:r>
            <a:endParaRPr lang="en-US" altLang="zh-CN" sz="1400" dirty="0"/>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输出：</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若存在拓扑排序，则</a:t>
            </a:r>
            <a:r>
              <a:rPr kumimoji="0" lang="en-US" altLang="zh-CN" b="0" i="1" u="none" strike="noStrike" cap="none" normalizeH="0" baseline="0" dirty="0" err="1">
                <a:ln>
                  <a:noFill/>
                </a:ln>
                <a:solidFill>
                  <a:schemeClr val="tx1"/>
                </a:solidFill>
                <a:effectLst/>
                <a:ea typeface="宋体" panose="02010600030101010101" pitchFamily="2" charset="-122"/>
                <a:cs typeface="Times New Roman" panose="02020603050405020304" pitchFamily="18" charset="0"/>
              </a:rPr>
              <a:t>top_s</a:t>
            </a:r>
            <a:r>
              <a:rPr kumimoji="0" lang="en-US" altLang="zh-CN"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en-US" altLang="zh-CN" b="0" i="1" u="none" strike="noStrike" cap="none" normalizeH="0" baseline="0" dirty="0" err="1">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i</a:t>
            </a:r>
            <a:r>
              <a:rPr kumimoji="0" lang="en-US" altLang="zh-CN"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存储拓扑序中第</a:t>
            </a:r>
            <a:r>
              <a:rPr kumimoji="0" lang="en-US" altLang="zh-CN" b="0" i="1" u="none" strike="noStrike" cap="none" normalizeH="0" baseline="0" dirty="0" err="1">
                <a:ln>
                  <a:noFill/>
                </a:ln>
                <a:solidFill>
                  <a:schemeClr val="tx1"/>
                </a:solidFill>
                <a:effectLst/>
                <a:ea typeface="宋体" panose="02010600030101010101" pitchFamily="2" charset="-122"/>
                <a:cs typeface="Times New Roman" panose="02020603050405020304" pitchFamily="18" charset="0"/>
              </a:rPr>
              <a:t>i</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个顶点，并返回</a:t>
            </a:r>
            <a:r>
              <a:rPr kumimoji="0" lang="en-US" altLang="zh-CN" b="1"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true</a:t>
            </a:r>
            <a:r>
              <a:rPr kumimoji="0" lang="zh-CN" altLang="en-US"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否则返回</a:t>
            </a:r>
            <a:r>
              <a:rPr kumimoji="0" lang="en-US" altLang="zh-CN" b="1"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false</a:t>
            </a:r>
            <a:endParaRPr kumimoji="0" lang="en-US" altLang="zh-CN" sz="1400" b="0" i="0" u="none" strike="noStrike" cap="none" normalizeH="0" baseline="0" dirty="0">
              <a:ln>
                <a:noFill/>
              </a:ln>
              <a:solidFill>
                <a:schemeClr val="tx1"/>
              </a:solidFill>
              <a:effectLst/>
              <a:latin typeface="Arial" panose="020B0604020202020204" pitchFamily="34" charset="0"/>
            </a:endParaRPr>
          </a:p>
        </p:txBody>
      </p:sp>
      <p:sp>
        <p:nvSpPr>
          <p:cNvPr id="11" name="内容占位符 10"/>
          <p:cNvSpPr>
            <a:spLocks noGrp="1"/>
          </p:cNvSpPr>
          <p:nvPr>
            <p:ph idx="11"/>
          </p:nvPr>
        </p:nvSpPr>
        <p:spPr>
          <a:xfrm>
            <a:off x="550232" y="2577421"/>
            <a:ext cx="5434607" cy="3647109"/>
          </a:xfrm>
          <a:solidFill>
            <a:schemeClr val="accent3">
              <a:lumMod val="20000"/>
              <a:lumOff val="80000"/>
            </a:schemeClr>
          </a:solidFill>
        </p:spPr>
        <p:txBody>
          <a:bodyPr>
            <a:noAutofit/>
          </a:bodyPr>
          <a:lstStyle/>
          <a:p>
            <a:pPr marL="342900" lvl="0" indent="-342900">
              <a:lnSpc>
                <a:spcPct val="100000"/>
              </a:lnSpc>
              <a:spcBef>
                <a:spcPts val="600"/>
              </a:spcBef>
              <a:buFont typeface="+mj-lt"/>
              <a:buAutoNum type="arabicPeriod"/>
            </a:pPr>
            <a:r>
              <a:rPr lang="en-US" altLang="zh-CN" sz="1600" kern="100" dirty="0">
                <a:effectLst/>
                <a:latin typeface="Consolas" panose="020B0609020204030204" pitchFamily="49" charset="0"/>
              </a:rPr>
              <a:t>n ← </a:t>
            </a:r>
            <a:r>
              <a:rPr lang="en-US" altLang="zh-CN" sz="1600" kern="100" dirty="0" err="1">
                <a:effectLst/>
                <a:latin typeface="Consolas" panose="020B0609020204030204" pitchFamily="49" charset="0"/>
              </a:rPr>
              <a:t>graph.n_verts</a:t>
            </a:r>
            <a:endParaRPr lang="zh-CN" altLang="zh-CN" sz="1600" kern="100" dirty="0">
              <a:effectLst/>
              <a:latin typeface="Consolas" panose="020B0609020204030204" pitchFamily="49" charset="0"/>
            </a:endParaRPr>
          </a:p>
          <a:p>
            <a:pPr marL="342900" lvl="0" indent="-342900">
              <a:lnSpc>
                <a:spcPct val="100000"/>
              </a:lnSpc>
              <a:spcBef>
                <a:spcPts val="600"/>
              </a:spcBef>
              <a:buFont typeface="+mj-lt"/>
              <a:buAutoNum type="arabicPeriod"/>
            </a:pPr>
            <a:r>
              <a:rPr lang="en-US" altLang="zh-CN" sz="1600" kern="100" dirty="0" err="1">
                <a:effectLst/>
                <a:latin typeface="Consolas" panose="020B0609020204030204" pitchFamily="49" charset="0"/>
              </a:rPr>
              <a:t>count_v</a:t>
            </a:r>
            <a:r>
              <a:rPr lang="en-US" altLang="zh-CN" sz="1600" kern="100" dirty="0">
                <a:effectLst/>
                <a:latin typeface="Consolas" panose="020B0609020204030204" pitchFamily="49" charset="0"/>
              </a:rPr>
              <a:t> ← 0	   //</a:t>
            </a:r>
            <a:r>
              <a:rPr lang="zh-CN" altLang="zh-CN" sz="1600" kern="100" dirty="0">
                <a:effectLst/>
                <a:latin typeface="Consolas" panose="020B0609020204030204" pitchFamily="49" charset="0"/>
              </a:rPr>
              <a:t>记录已经输出的顶点数</a:t>
            </a:r>
          </a:p>
          <a:p>
            <a:pPr marL="342900" lvl="0" indent="-342900">
              <a:lnSpc>
                <a:spcPct val="100000"/>
              </a:lnSpc>
              <a:spcBef>
                <a:spcPts val="600"/>
              </a:spcBef>
              <a:buFont typeface="+mj-lt"/>
              <a:buAutoNum type="arabicPeriod"/>
            </a:pPr>
            <a:r>
              <a:rPr lang="en-US" altLang="zh-CN" sz="1600" kern="0" dirty="0" err="1">
                <a:effectLst/>
                <a:latin typeface="Consolas" panose="020B0609020204030204" pitchFamily="49" charset="0"/>
              </a:rPr>
              <a:t>InitQueue</a:t>
            </a:r>
            <a:r>
              <a:rPr lang="en-US" altLang="zh-CN" sz="1600" kern="0" dirty="0">
                <a:effectLst/>
                <a:latin typeface="Consolas" panose="020B0609020204030204" pitchFamily="49" charset="0"/>
              </a:rPr>
              <a:t>(queue)</a:t>
            </a:r>
            <a:r>
              <a:rPr lang="en-US" altLang="zh-CN" sz="1600" kern="100" dirty="0">
                <a:effectLst/>
                <a:latin typeface="Consolas" panose="020B0609020204030204" pitchFamily="49" charset="0"/>
              </a:rPr>
              <a:t>                             //</a:t>
            </a:r>
            <a:r>
              <a:rPr lang="zh-CN" altLang="zh-CN" sz="1600" kern="100" dirty="0">
                <a:effectLst/>
                <a:latin typeface="Consolas" panose="020B0609020204030204" pitchFamily="49" charset="0"/>
              </a:rPr>
              <a:t>使用队列记录加入拓扑排序的顶点</a:t>
            </a:r>
          </a:p>
          <a:p>
            <a:pPr marL="342900" lvl="0" indent="-342900">
              <a:lnSpc>
                <a:spcPct val="100000"/>
              </a:lnSpc>
              <a:spcBef>
                <a:spcPts val="600"/>
              </a:spcBef>
              <a:buFont typeface="+mj-lt"/>
              <a:buAutoNum type="arabicPeriod"/>
            </a:pPr>
            <a:r>
              <a:rPr lang="en-US" altLang="zh-CN" sz="1600" kern="100" dirty="0" err="1">
                <a:effectLst/>
                <a:latin typeface="Consolas" panose="020B0609020204030204" pitchFamily="49" charset="0"/>
              </a:rPr>
              <a:t>GetInDegree</a:t>
            </a:r>
            <a:r>
              <a:rPr lang="en-US" altLang="zh-CN" sz="1600" kern="100" dirty="0">
                <a:effectLst/>
                <a:latin typeface="Consolas" panose="020B0609020204030204" pitchFamily="49" charset="0"/>
              </a:rPr>
              <a:t>(graph, </a:t>
            </a:r>
            <a:r>
              <a:rPr lang="en-US" altLang="zh-CN" sz="1600" kern="100" dirty="0" err="1">
                <a:effectLst/>
                <a:latin typeface="Consolas" panose="020B0609020204030204" pitchFamily="49" charset="0"/>
              </a:rPr>
              <a:t>in_degree</a:t>
            </a:r>
            <a:r>
              <a:rPr lang="en-US" altLang="zh-CN" sz="1600" kern="100" dirty="0">
                <a:effectLst/>
                <a:latin typeface="Consolas" panose="020B0609020204030204" pitchFamily="49" charset="0"/>
              </a:rPr>
              <a:t>)                //</a:t>
            </a:r>
            <a:r>
              <a:rPr lang="zh-CN" altLang="zh-CN" sz="1600" kern="100" dirty="0">
                <a:effectLst/>
                <a:latin typeface="Consolas" panose="020B0609020204030204" pitchFamily="49" charset="0"/>
              </a:rPr>
              <a:t>获得</a:t>
            </a:r>
            <a:r>
              <a:rPr lang="en-US" altLang="zh-CN" sz="1600" kern="100" dirty="0">
                <a:effectLst/>
                <a:latin typeface="Consolas" panose="020B0609020204030204" pitchFamily="49" charset="0"/>
              </a:rPr>
              <a:t>graph</a:t>
            </a:r>
            <a:r>
              <a:rPr lang="zh-CN" altLang="zh-CN" sz="1600" kern="100" dirty="0">
                <a:effectLst/>
                <a:latin typeface="Consolas" panose="020B0609020204030204" pitchFamily="49" charset="0"/>
              </a:rPr>
              <a:t>中每个顶点的入度，存入数组</a:t>
            </a:r>
            <a:r>
              <a:rPr lang="en-US" altLang="zh-CN" sz="1600" kern="100" dirty="0" err="1">
                <a:effectLst/>
                <a:latin typeface="Consolas" panose="020B0609020204030204" pitchFamily="49" charset="0"/>
              </a:rPr>
              <a:t>in_degree</a:t>
            </a:r>
            <a:endParaRPr lang="zh-CN" altLang="zh-CN" sz="1600" kern="100" dirty="0">
              <a:effectLst/>
              <a:latin typeface="Consolas" panose="020B0609020204030204" pitchFamily="49" charset="0"/>
            </a:endParaRPr>
          </a:p>
          <a:p>
            <a:pPr marL="342900" lvl="0" indent="-342900">
              <a:lnSpc>
                <a:spcPct val="100000"/>
              </a:lnSpc>
              <a:spcBef>
                <a:spcPts val="600"/>
              </a:spcBef>
              <a:buFont typeface="+mj-lt"/>
              <a:buAutoNum type="arabicPeriod"/>
            </a:pPr>
            <a:r>
              <a:rPr lang="en-US" altLang="zh-CN" sz="1600" kern="100" dirty="0">
                <a:effectLst/>
                <a:latin typeface="Consolas" panose="020B0609020204030204" pitchFamily="49" charset="0"/>
              </a:rPr>
              <a:t>for v ← 0 to n-1 do</a:t>
            </a:r>
            <a:endParaRPr lang="zh-CN" altLang="zh-CN" sz="1600" kern="100" dirty="0">
              <a:effectLst/>
              <a:latin typeface="Consolas" panose="020B0609020204030204" pitchFamily="49" charset="0"/>
            </a:endParaRPr>
          </a:p>
          <a:p>
            <a:pPr marL="342900" lvl="0" indent="-342900">
              <a:lnSpc>
                <a:spcPct val="100000"/>
              </a:lnSpc>
              <a:spcBef>
                <a:spcPts val="600"/>
              </a:spcBef>
              <a:buFont typeface="+mj-lt"/>
              <a:buAutoNum type="arabicPeriod"/>
            </a:pPr>
            <a:r>
              <a:rPr lang="en-US" altLang="zh-CN" sz="1600" kern="100" dirty="0">
                <a:effectLst/>
                <a:latin typeface="Consolas" panose="020B0609020204030204" pitchFamily="49" charset="0"/>
              </a:rPr>
              <a:t>|  if </a:t>
            </a:r>
            <a:r>
              <a:rPr lang="en-US" altLang="zh-CN" sz="1600" kern="100" dirty="0" err="1">
                <a:effectLst/>
                <a:latin typeface="Consolas" panose="020B0609020204030204" pitchFamily="49" charset="0"/>
              </a:rPr>
              <a:t>in_degree</a:t>
            </a:r>
            <a:r>
              <a:rPr lang="en-US" altLang="zh-CN" sz="1600" kern="100" dirty="0">
                <a:effectLst/>
                <a:latin typeface="Consolas" panose="020B0609020204030204" pitchFamily="49" charset="0"/>
              </a:rPr>
              <a:t>[v]=0 then</a:t>
            </a:r>
            <a:endParaRPr lang="zh-CN" altLang="zh-CN" sz="1600" kern="100" dirty="0">
              <a:effectLst/>
              <a:latin typeface="Consolas" panose="020B0609020204030204" pitchFamily="49" charset="0"/>
            </a:endParaRPr>
          </a:p>
          <a:p>
            <a:pPr marL="342900" lvl="0" indent="-342900">
              <a:lnSpc>
                <a:spcPct val="100000"/>
              </a:lnSpc>
              <a:spcBef>
                <a:spcPts val="600"/>
              </a:spcBef>
              <a:buFont typeface="+mj-lt"/>
              <a:buAutoNum type="arabicPeriod"/>
            </a:pPr>
            <a:r>
              <a:rPr lang="en-US" altLang="zh-CN" sz="1600" kern="100" dirty="0">
                <a:effectLst/>
                <a:latin typeface="Consolas" panose="020B0609020204030204" pitchFamily="49" charset="0"/>
              </a:rPr>
              <a:t>|  |  </a:t>
            </a:r>
            <a:r>
              <a:rPr lang="en-US" altLang="zh-CN" sz="1600" kern="0" dirty="0" err="1">
                <a:effectLst/>
                <a:latin typeface="Consolas" panose="020B0609020204030204" pitchFamily="49" charset="0"/>
              </a:rPr>
              <a:t>EnQueue</a:t>
            </a:r>
            <a:r>
              <a:rPr lang="en-US" altLang="zh-CN" sz="1600" kern="0" dirty="0">
                <a:effectLst/>
                <a:latin typeface="Consolas" panose="020B0609020204030204" pitchFamily="49" charset="0"/>
              </a:rPr>
              <a:t>(queue, v)</a:t>
            </a:r>
            <a:endParaRPr lang="zh-CN" altLang="zh-CN" sz="1600" kern="100" dirty="0">
              <a:effectLst/>
              <a:latin typeface="Consolas" panose="020B0609020204030204" pitchFamily="49" charset="0"/>
            </a:endParaRPr>
          </a:p>
          <a:p>
            <a:pPr marL="342900" lvl="0" indent="-342900">
              <a:lnSpc>
                <a:spcPct val="100000"/>
              </a:lnSpc>
              <a:spcBef>
                <a:spcPts val="600"/>
              </a:spcBef>
              <a:buFont typeface="+mj-lt"/>
              <a:buAutoNum type="arabicPeriod"/>
            </a:pPr>
            <a:r>
              <a:rPr lang="en-US" altLang="zh-CN" sz="1600" kern="0" dirty="0">
                <a:effectLst/>
                <a:latin typeface="Consolas" panose="020B0609020204030204" pitchFamily="49" charset="0"/>
              </a:rPr>
              <a:t>|  end</a:t>
            </a:r>
            <a:endParaRPr lang="zh-CN" altLang="zh-CN" sz="1600" kern="100" dirty="0">
              <a:effectLst/>
              <a:latin typeface="Consolas" panose="020B0609020204030204" pitchFamily="49" charset="0"/>
            </a:endParaRPr>
          </a:p>
          <a:p>
            <a:pPr marL="342900" lvl="0" indent="-342900">
              <a:lnSpc>
                <a:spcPct val="100000"/>
              </a:lnSpc>
              <a:spcBef>
                <a:spcPts val="600"/>
              </a:spcBef>
              <a:buFont typeface="+mj-lt"/>
              <a:buAutoNum type="arabicPeriod"/>
            </a:pPr>
            <a:r>
              <a:rPr lang="en-US" altLang="zh-CN" sz="1600" kern="0" dirty="0">
                <a:effectLst/>
                <a:latin typeface="Consolas" panose="020B0609020204030204" pitchFamily="49" charset="0"/>
              </a:rPr>
              <a:t>end</a:t>
            </a:r>
            <a:endParaRPr lang="zh-CN" altLang="zh-CN" sz="1600" kern="100" dirty="0">
              <a:effectLst/>
              <a:latin typeface="Consolas" panose="020B0609020204030204" pitchFamily="49" charset="0"/>
            </a:endParaRPr>
          </a:p>
        </p:txBody>
      </p:sp>
      <p:sp>
        <p:nvSpPr>
          <p:cNvPr id="13" name="文本框 12"/>
          <p:cNvSpPr txBox="1"/>
          <p:nvPr/>
        </p:nvSpPr>
        <p:spPr>
          <a:xfrm>
            <a:off x="6298021" y="1207772"/>
            <a:ext cx="5552369" cy="5016758"/>
          </a:xfrm>
          <a:prstGeom prst="rect">
            <a:avLst/>
          </a:prstGeom>
          <a:solidFill>
            <a:schemeClr val="accent3">
              <a:lumMod val="20000"/>
              <a:lumOff val="80000"/>
            </a:schemeClr>
          </a:solidFill>
        </p:spPr>
        <p:txBody>
          <a:bodyPr wrap="square">
            <a:spAutoFit/>
          </a:bodyPr>
          <a:lstStyle/>
          <a:p>
            <a:pPr marL="342900" lvl="0" indent="-342900">
              <a:buFont typeface="+mj-lt"/>
              <a:buAutoNum type="arabicPeriod" startAt="10"/>
            </a:pPr>
            <a:r>
              <a:rPr lang="en-US" altLang="zh-CN" sz="1600" kern="0" dirty="0">
                <a:effectLst/>
                <a:latin typeface="Consolas" panose="020B0609020204030204" pitchFamily="49" charset="0"/>
              </a:rPr>
              <a:t>while </a:t>
            </a:r>
            <a:r>
              <a:rPr lang="en-US" altLang="zh-CN" sz="1600" kern="0" dirty="0" err="1">
                <a:effectLst/>
                <a:latin typeface="Consolas" panose="020B0609020204030204" pitchFamily="49" charset="0"/>
              </a:rPr>
              <a:t>IsEmpty</a:t>
            </a:r>
            <a:r>
              <a:rPr lang="en-US" altLang="zh-CN" sz="1600" kern="0" dirty="0">
                <a:effectLst/>
                <a:latin typeface="Consolas" panose="020B0609020204030204" pitchFamily="49" charset="0"/>
              </a:rPr>
              <a:t>(queue) = false do</a:t>
            </a:r>
            <a:endParaRPr lang="zh-CN" altLang="zh-CN" sz="1600" kern="100" dirty="0">
              <a:effectLst/>
              <a:latin typeface="Consolas" panose="020B0609020204030204" pitchFamily="49" charset="0"/>
            </a:endParaRPr>
          </a:p>
          <a:p>
            <a:pPr marL="342900" lvl="0" indent="-342900">
              <a:buFont typeface="+mj-lt"/>
              <a:buAutoNum type="arabicPeriod" startAt="10"/>
            </a:pPr>
            <a:r>
              <a:rPr lang="en-US" altLang="zh-CN" sz="1600" kern="0" dirty="0">
                <a:effectLst/>
                <a:latin typeface="Consolas" panose="020B0609020204030204" pitchFamily="49" charset="0"/>
              </a:rPr>
              <a:t>|  u </a:t>
            </a:r>
            <a:r>
              <a:rPr lang="en-US" altLang="zh-CN" sz="1600" kern="100" dirty="0">
                <a:effectLst/>
                <a:latin typeface="Consolas" panose="020B0609020204030204" pitchFamily="49" charset="0"/>
              </a:rPr>
              <a:t>← </a:t>
            </a:r>
            <a:r>
              <a:rPr lang="en-US" altLang="zh-CN" sz="1600" kern="0" dirty="0" err="1">
                <a:effectLst/>
                <a:latin typeface="Consolas" panose="020B0609020204030204" pitchFamily="49" charset="0"/>
              </a:rPr>
              <a:t>GetFront</a:t>
            </a:r>
            <a:r>
              <a:rPr lang="en-US" altLang="zh-CN" sz="1600" kern="0" dirty="0">
                <a:effectLst/>
                <a:latin typeface="Consolas" panose="020B0609020204030204" pitchFamily="49" charset="0"/>
              </a:rPr>
              <a:t>(queue)</a:t>
            </a:r>
            <a:endParaRPr lang="zh-CN" altLang="zh-CN" sz="1600" kern="100" dirty="0">
              <a:effectLst/>
              <a:latin typeface="Consolas" panose="020B0609020204030204" pitchFamily="49" charset="0"/>
            </a:endParaRPr>
          </a:p>
          <a:p>
            <a:pPr marL="342900" lvl="0" indent="-342900">
              <a:buFont typeface="+mj-lt"/>
              <a:buAutoNum type="arabicPeriod" startAt="10"/>
            </a:pPr>
            <a:r>
              <a:rPr lang="en-US" altLang="zh-CN" sz="1600" kern="0" dirty="0">
                <a:effectLst/>
                <a:latin typeface="Consolas" panose="020B0609020204030204" pitchFamily="49" charset="0"/>
              </a:rPr>
              <a:t>|  </a:t>
            </a:r>
            <a:r>
              <a:rPr lang="en-US" altLang="zh-CN" sz="1600" kern="0" dirty="0" err="1">
                <a:effectLst/>
                <a:latin typeface="Consolas" panose="020B0609020204030204" pitchFamily="49" charset="0"/>
              </a:rPr>
              <a:t>DeQueue</a:t>
            </a:r>
            <a:r>
              <a:rPr lang="en-US" altLang="zh-CN" sz="1600" kern="0" dirty="0">
                <a:effectLst/>
                <a:latin typeface="Consolas" panose="020B0609020204030204" pitchFamily="49" charset="0"/>
              </a:rPr>
              <a:t>(queue)</a:t>
            </a:r>
            <a:endParaRPr lang="zh-CN" altLang="zh-CN" sz="1600" kern="100" dirty="0">
              <a:effectLst/>
              <a:latin typeface="Consolas" panose="020B0609020204030204" pitchFamily="49" charset="0"/>
            </a:endParaRPr>
          </a:p>
          <a:p>
            <a:pPr marL="342900" lvl="0" indent="-342900">
              <a:buFont typeface="+mj-lt"/>
              <a:buAutoNum type="arabicPeriod" startAt="10"/>
            </a:pPr>
            <a:r>
              <a:rPr lang="en-US" altLang="zh-CN" sz="1600" kern="0" dirty="0">
                <a:effectLst/>
                <a:latin typeface="Consolas" panose="020B0609020204030204" pitchFamily="49" charset="0"/>
              </a:rPr>
              <a:t>|  </a:t>
            </a:r>
            <a:r>
              <a:rPr lang="en-US" altLang="zh-CN" sz="1600" kern="0" dirty="0" err="1">
                <a:effectLst/>
                <a:latin typeface="Consolas" panose="020B0609020204030204" pitchFamily="49" charset="0"/>
              </a:rPr>
              <a:t>top_s</a:t>
            </a:r>
            <a:r>
              <a:rPr lang="en-US" altLang="zh-CN" sz="1600" kern="0" dirty="0">
                <a:effectLst/>
                <a:latin typeface="Consolas" panose="020B0609020204030204" pitchFamily="49" charset="0"/>
              </a:rPr>
              <a:t>[</a:t>
            </a:r>
            <a:r>
              <a:rPr lang="en-US" altLang="zh-CN" sz="1600" kern="0" dirty="0" err="1">
                <a:effectLst/>
                <a:latin typeface="Consolas" panose="020B0609020204030204" pitchFamily="49" charset="0"/>
              </a:rPr>
              <a:t>count_v</a:t>
            </a:r>
            <a:r>
              <a:rPr lang="en-US" altLang="zh-CN" sz="1600" kern="0" dirty="0">
                <a:effectLst/>
                <a:latin typeface="Consolas" panose="020B0609020204030204" pitchFamily="49" charset="0"/>
              </a:rPr>
              <a:t>] </a:t>
            </a:r>
            <a:r>
              <a:rPr lang="en-US" altLang="zh-CN" sz="1600" kern="100" dirty="0">
                <a:effectLst/>
                <a:latin typeface="Consolas" panose="020B0609020204030204" pitchFamily="49" charset="0"/>
              </a:rPr>
              <a:t>← u</a:t>
            </a:r>
            <a:endParaRPr lang="zh-CN" altLang="zh-CN" sz="1600" kern="100" dirty="0">
              <a:effectLst/>
              <a:latin typeface="Consolas" panose="020B0609020204030204" pitchFamily="49" charset="0"/>
            </a:endParaRPr>
          </a:p>
          <a:p>
            <a:pPr marL="342900" lvl="0" indent="-342900">
              <a:buFont typeface="+mj-lt"/>
              <a:buAutoNum type="arabicPeriod" startAt="10"/>
            </a:pPr>
            <a:r>
              <a:rPr lang="en-US" altLang="zh-CN" sz="1600" kern="0" dirty="0">
                <a:effectLst/>
                <a:latin typeface="Consolas" panose="020B0609020204030204" pitchFamily="49" charset="0"/>
              </a:rPr>
              <a:t>|  </a:t>
            </a:r>
            <a:r>
              <a:rPr lang="en-US" altLang="zh-CN" sz="1600" kern="0" dirty="0" err="1">
                <a:effectLst/>
                <a:latin typeface="Consolas" panose="020B0609020204030204" pitchFamily="49" charset="0"/>
              </a:rPr>
              <a:t>count_v</a:t>
            </a:r>
            <a:r>
              <a:rPr lang="en-US" altLang="zh-CN" sz="1600" kern="0" dirty="0">
                <a:effectLst/>
                <a:latin typeface="Consolas" panose="020B0609020204030204" pitchFamily="49" charset="0"/>
              </a:rPr>
              <a:t> </a:t>
            </a:r>
            <a:r>
              <a:rPr lang="en-US" altLang="zh-CN" sz="1600" kern="100" dirty="0">
                <a:effectLst/>
                <a:latin typeface="Consolas" panose="020B0609020204030204" pitchFamily="49" charset="0"/>
              </a:rPr>
              <a:t>← </a:t>
            </a:r>
            <a:r>
              <a:rPr lang="en-US" altLang="zh-CN" sz="1600" kern="0" dirty="0" err="1">
                <a:effectLst/>
                <a:latin typeface="Consolas" panose="020B0609020204030204" pitchFamily="49" charset="0"/>
              </a:rPr>
              <a:t>count_v</a:t>
            </a:r>
            <a:r>
              <a:rPr lang="en-US" altLang="zh-CN" sz="1600" kern="0" dirty="0">
                <a:effectLst/>
                <a:latin typeface="Consolas" panose="020B0609020204030204" pitchFamily="49" charset="0"/>
              </a:rPr>
              <a:t> + 1</a:t>
            </a:r>
            <a:endParaRPr lang="zh-CN" altLang="zh-CN" sz="1600" kern="100" dirty="0">
              <a:effectLst/>
              <a:latin typeface="Consolas" panose="020B0609020204030204" pitchFamily="49" charset="0"/>
            </a:endParaRPr>
          </a:p>
          <a:p>
            <a:pPr marL="342900" lvl="0" indent="-342900">
              <a:buFont typeface="+mj-lt"/>
              <a:buAutoNum type="arabicPeriod" startAt="10"/>
            </a:pPr>
            <a:r>
              <a:rPr lang="en-US" altLang="zh-CN" sz="1600" kern="0" dirty="0">
                <a:effectLst/>
                <a:latin typeface="Consolas" panose="020B0609020204030204" pitchFamily="49" charset="0"/>
              </a:rPr>
              <a:t>|  for </a:t>
            </a:r>
            <a:r>
              <a:rPr lang="en-US" altLang="zh-CN" sz="1600" kern="100" dirty="0">
                <a:effectLst/>
                <a:latin typeface="Consolas" panose="020B0609020204030204" pitchFamily="49" charset="0"/>
              </a:rPr>
              <a:t>u</a:t>
            </a:r>
            <a:r>
              <a:rPr lang="zh-CN" altLang="zh-CN" sz="1600" kern="100" dirty="0">
                <a:effectLst/>
                <a:latin typeface="Consolas" panose="020B0609020204030204" pitchFamily="49" charset="0"/>
              </a:rPr>
              <a:t>的每条出边</a:t>
            </a:r>
            <a:r>
              <a:rPr lang="en-US" altLang="zh-CN" sz="1600" kern="100" dirty="0">
                <a:effectLst/>
                <a:latin typeface="Consolas" panose="020B0609020204030204" pitchFamily="49" charset="0"/>
              </a:rPr>
              <a:t>&lt;</a:t>
            </a:r>
            <a:r>
              <a:rPr lang="en-US" altLang="zh-CN" sz="1600" kern="100" dirty="0" err="1">
                <a:effectLst/>
                <a:latin typeface="Consolas" panose="020B0609020204030204" pitchFamily="49" charset="0"/>
              </a:rPr>
              <a:t>u,v</a:t>
            </a:r>
            <a:r>
              <a:rPr lang="en-US" altLang="zh-CN" sz="1600" kern="100" dirty="0">
                <a:effectLst/>
                <a:latin typeface="Consolas" panose="020B0609020204030204" pitchFamily="49" charset="0"/>
              </a:rPr>
              <a:t>&gt; do</a:t>
            </a:r>
            <a:endParaRPr lang="zh-CN" altLang="zh-CN" sz="1600" kern="100" dirty="0">
              <a:effectLst/>
              <a:latin typeface="Consolas" panose="020B0609020204030204" pitchFamily="49" charset="0"/>
            </a:endParaRPr>
          </a:p>
          <a:p>
            <a:pPr marL="342900" lvl="0" indent="-342900">
              <a:buFont typeface="+mj-lt"/>
              <a:buAutoNum type="arabicPeriod" startAt="10"/>
            </a:pPr>
            <a:r>
              <a:rPr lang="en-US" altLang="zh-CN" sz="1600" kern="100" dirty="0">
                <a:effectLst/>
                <a:latin typeface="Consolas" panose="020B0609020204030204" pitchFamily="49" charset="0"/>
              </a:rPr>
              <a:t>|  |  </a:t>
            </a:r>
            <a:r>
              <a:rPr lang="en-US" altLang="zh-CN" sz="1600" kern="100" dirty="0" err="1">
                <a:effectLst/>
                <a:latin typeface="Consolas" panose="020B0609020204030204" pitchFamily="49" charset="0"/>
              </a:rPr>
              <a:t>in_degree</a:t>
            </a:r>
            <a:r>
              <a:rPr lang="en-US" altLang="zh-CN" sz="1600" kern="100" dirty="0">
                <a:effectLst/>
                <a:latin typeface="Consolas" panose="020B0609020204030204" pitchFamily="49" charset="0"/>
              </a:rPr>
              <a:t>[v] ← </a:t>
            </a:r>
            <a:r>
              <a:rPr lang="en-US" altLang="zh-CN" sz="1600" kern="100" dirty="0" err="1">
                <a:effectLst/>
                <a:latin typeface="Consolas" panose="020B0609020204030204" pitchFamily="49" charset="0"/>
              </a:rPr>
              <a:t>in_degree</a:t>
            </a:r>
            <a:r>
              <a:rPr lang="en-US" altLang="zh-CN" sz="1600" kern="100" dirty="0">
                <a:effectLst/>
                <a:latin typeface="Consolas" panose="020B0609020204030204" pitchFamily="49" charset="0"/>
              </a:rPr>
              <a:t>[v] - 1 //</a:t>
            </a:r>
            <a:r>
              <a:rPr lang="zh-CN" altLang="zh-CN" sz="1600" kern="100" dirty="0">
                <a:effectLst/>
                <a:latin typeface="Consolas" panose="020B0609020204030204" pitchFamily="49" charset="0"/>
              </a:rPr>
              <a:t>删除</a:t>
            </a:r>
            <a:r>
              <a:rPr lang="en-US" altLang="zh-CN" sz="1600" kern="100" dirty="0">
                <a:effectLst/>
                <a:latin typeface="Consolas" panose="020B0609020204030204" pitchFamily="49" charset="0"/>
              </a:rPr>
              <a:t>&lt;</a:t>
            </a:r>
            <a:r>
              <a:rPr lang="en-US" altLang="zh-CN" sz="1600" kern="100" dirty="0" err="1">
                <a:effectLst/>
                <a:latin typeface="Consolas" panose="020B0609020204030204" pitchFamily="49" charset="0"/>
              </a:rPr>
              <a:t>u,v</a:t>
            </a:r>
            <a:r>
              <a:rPr lang="en-US" altLang="zh-CN" sz="1600" kern="100" dirty="0">
                <a:effectLst/>
                <a:latin typeface="Consolas" panose="020B0609020204030204" pitchFamily="49" charset="0"/>
              </a:rPr>
              <a:t>&gt;</a:t>
            </a:r>
            <a:r>
              <a:rPr lang="zh-CN" altLang="zh-CN" sz="1600" kern="100" dirty="0">
                <a:effectLst/>
                <a:latin typeface="Consolas" panose="020B0609020204030204" pitchFamily="49" charset="0"/>
              </a:rPr>
              <a:t>，故</a:t>
            </a:r>
            <a:r>
              <a:rPr lang="en-US" altLang="zh-CN" sz="1600" kern="100" dirty="0">
                <a:effectLst/>
                <a:latin typeface="Consolas" panose="020B0609020204030204" pitchFamily="49" charset="0"/>
              </a:rPr>
              <a:t>v</a:t>
            </a:r>
            <a:r>
              <a:rPr lang="zh-CN" altLang="zh-CN" sz="1600" kern="100" dirty="0">
                <a:effectLst/>
                <a:latin typeface="Consolas" panose="020B0609020204030204" pitchFamily="49" charset="0"/>
              </a:rPr>
              <a:t>的入度减</a:t>
            </a:r>
            <a:r>
              <a:rPr lang="en-US" altLang="zh-CN" sz="1600" kern="100" dirty="0">
                <a:effectLst/>
                <a:latin typeface="Consolas" panose="020B0609020204030204" pitchFamily="49" charset="0"/>
              </a:rPr>
              <a:t>1</a:t>
            </a:r>
            <a:endParaRPr lang="zh-CN" altLang="zh-CN" sz="1600" kern="100" dirty="0">
              <a:effectLst/>
              <a:latin typeface="Consolas" panose="020B0609020204030204" pitchFamily="49" charset="0"/>
            </a:endParaRPr>
          </a:p>
          <a:p>
            <a:pPr marL="342900" lvl="0" indent="-342900">
              <a:buFont typeface="+mj-lt"/>
              <a:buAutoNum type="arabicPeriod" startAt="10"/>
            </a:pPr>
            <a:r>
              <a:rPr lang="en-US" altLang="zh-CN" sz="1600" kern="100" dirty="0">
                <a:effectLst/>
                <a:latin typeface="Consolas" panose="020B0609020204030204" pitchFamily="49" charset="0"/>
              </a:rPr>
              <a:t>|  |  if </a:t>
            </a:r>
            <a:r>
              <a:rPr lang="en-US" altLang="zh-CN" sz="1600" kern="100" dirty="0" err="1">
                <a:effectLst/>
                <a:latin typeface="Consolas" panose="020B0609020204030204" pitchFamily="49" charset="0"/>
              </a:rPr>
              <a:t>in_degree</a:t>
            </a:r>
            <a:r>
              <a:rPr lang="en-US" altLang="zh-CN" sz="1600" kern="100" dirty="0">
                <a:effectLst/>
                <a:latin typeface="Consolas" panose="020B0609020204030204" pitchFamily="49" charset="0"/>
              </a:rPr>
              <a:t>[v]=0 then</a:t>
            </a:r>
            <a:endParaRPr lang="zh-CN" altLang="zh-CN" sz="1600" kern="100" dirty="0">
              <a:effectLst/>
              <a:latin typeface="Consolas" panose="020B0609020204030204" pitchFamily="49" charset="0"/>
            </a:endParaRPr>
          </a:p>
          <a:p>
            <a:pPr marL="342900" lvl="0" indent="-342900">
              <a:buFont typeface="+mj-lt"/>
              <a:buAutoNum type="arabicPeriod" startAt="10"/>
            </a:pPr>
            <a:r>
              <a:rPr lang="en-US" altLang="zh-CN" sz="1600" kern="100" dirty="0">
                <a:effectLst/>
                <a:latin typeface="Consolas" panose="020B0609020204030204" pitchFamily="49" charset="0"/>
              </a:rPr>
              <a:t>|  |  |  </a:t>
            </a:r>
            <a:r>
              <a:rPr lang="en-US" altLang="zh-CN" sz="1600" kern="0" dirty="0" err="1">
                <a:effectLst/>
                <a:latin typeface="Consolas" panose="020B0609020204030204" pitchFamily="49" charset="0"/>
              </a:rPr>
              <a:t>EnQueue</a:t>
            </a:r>
            <a:r>
              <a:rPr lang="en-US" altLang="zh-CN" sz="1600" kern="0" dirty="0">
                <a:effectLst/>
                <a:latin typeface="Consolas" panose="020B0609020204030204" pitchFamily="49" charset="0"/>
              </a:rPr>
              <a:t>(queue, v)</a:t>
            </a:r>
            <a:endParaRPr lang="zh-CN" altLang="zh-CN" sz="1600" kern="100" dirty="0">
              <a:effectLst/>
              <a:latin typeface="Consolas" panose="020B0609020204030204" pitchFamily="49" charset="0"/>
            </a:endParaRPr>
          </a:p>
          <a:p>
            <a:pPr marL="342900" lvl="0" indent="-342900">
              <a:buFont typeface="+mj-lt"/>
              <a:buAutoNum type="arabicPeriod" startAt="10"/>
            </a:pPr>
            <a:r>
              <a:rPr lang="en-US" altLang="zh-CN" sz="1600" kern="100" dirty="0">
                <a:effectLst/>
                <a:latin typeface="Consolas" panose="020B0609020204030204" pitchFamily="49" charset="0"/>
              </a:rPr>
              <a:t>|  |  end</a:t>
            </a:r>
            <a:endParaRPr lang="zh-CN" altLang="zh-CN" sz="1600" kern="100" dirty="0">
              <a:effectLst/>
              <a:latin typeface="Consolas" panose="020B0609020204030204" pitchFamily="49" charset="0"/>
            </a:endParaRPr>
          </a:p>
          <a:p>
            <a:pPr marL="342900" lvl="0" indent="-342900">
              <a:buFont typeface="+mj-lt"/>
              <a:buAutoNum type="arabicPeriod" startAt="10"/>
            </a:pPr>
            <a:r>
              <a:rPr lang="en-US" altLang="zh-CN" sz="1600" kern="100" dirty="0">
                <a:effectLst/>
                <a:latin typeface="Consolas" panose="020B0609020204030204" pitchFamily="49" charset="0"/>
              </a:rPr>
              <a:t>|  end</a:t>
            </a:r>
            <a:endParaRPr lang="zh-CN" altLang="zh-CN" sz="1600" kern="100" dirty="0">
              <a:effectLst/>
              <a:latin typeface="Consolas" panose="020B0609020204030204" pitchFamily="49" charset="0"/>
            </a:endParaRPr>
          </a:p>
          <a:p>
            <a:pPr marL="342900" lvl="0" indent="-342900">
              <a:buFont typeface="+mj-lt"/>
              <a:buAutoNum type="arabicPeriod" startAt="10"/>
            </a:pPr>
            <a:r>
              <a:rPr lang="en-US" altLang="zh-CN" sz="1600" kern="100" dirty="0">
                <a:effectLst/>
                <a:latin typeface="Consolas" panose="020B0609020204030204" pitchFamily="49" charset="0"/>
              </a:rPr>
              <a:t>end</a:t>
            </a:r>
            <a:endParaRPr lang="zh-CN" altLang="zh-CN" sz="1600" u="sng" kern="100" dirty="0">
              <a:effectLst/>
              <a:latin typeface="Consolas" panose="020B0609020204030204" pitchFamily="49" charset="0"/>
            </a:endParaRPr>
          </a:p>
          <a:p>
            <a:pPr marL="342900" lvl="0" indent="-342900">
              <a:buFont typeface="+mj-lt"/>
              <a:buAutoNum type="arabicPeriod" startAt="10"/>
            </a:pPr>
            <a:r>
              <a:rPr lang="en-US" altLang="zh-CN" sz="1600" u="sng" kern="100" dirty="0">
                <a:effectLst/>
                <a:latin typeface="Consolas" panose="020B0609020204030204" pitchFamily="49" charset="0"/>
              </a:rPr>
              <a:t>if </a:t>
            </a:r>
            <a:r>
              <a:rPr lang="en-US" altLang="zh-CN" sz="1600" u="sng" kern="0" dirty="0" err="1">
                <a:effectLst/>
                <a:latin typeface="Consolas" panose="020B0609020204030204" pitchFamily="49" charset="0"/>
              </a:rPr>
              <a:t>count_v</a:t>
            </a:r>
            <a:r>
              <a:rPr lang="en-US" altLang="zh-CN" sz="1600" u="sng" kern="100" dirty="0">
                <a:effectLst/>
                <a:latin typeface="Consolas" panose="020B0609020204030204" pitchFamily="49" charset="0"/>
              </a:rPr>
              <a:t>=n then </a:t>
            </a:r>
          </a:p>
          <a:p>
            <a:pPr lvl="0"/>
            <a:r>
              <a:rPr lang="en-US" altLang="zh-CN" sz="1600" kern="100" dirty="0">
                <a:effectLst/>
                <a:latin typeface="Consolas" panose="020B0609020204030204" pitchFamily="49" charset="0"/>
              </a:rPr>
              <a:t>//</a:t>
            </a:r>
            <a:r>
              <a:rPr lang="zh-CN" altLang="zh-CN" sz="1600" kern="100" dirty="0">
                <a:effectLst/>
                <a:latin typeface="Consolas" panose="020B0609020204030204" pitchFamily="49" charset="0"/>
              </a:rPr>
              <a:t>加入拓扑序列的顶点数为</a:t>
            </a:r>
            <a:r>
              <a:rPr lang="en-US" altLang="zh-CN" sz="1600" kern="100" dirty="0">
                <a:effectLst/>
                <a:latin typeface="Consolas" panose="020B0609020204030204" pitchFamily="49" charset="0"/>
              </a:rPr>
              <a:t>n</a:t>
            </a:r>
            <a:r>
              <a:rPr lang="zh-CN" altLang="zh-CN" sz="1600" kern="100" dirty="0">
                <a:effectLst/>
                <a:latin typeface="Consolas" panose="020B0609020204030204" pitchFamily="49" charset="0"/>
              </a:rPr>
              <a:t>，说明拓扑排序成功</a:t>
            </a:r>
          </a:p>
          <a:p>
            <a:pPr marL="342900" lvl="0" indent="-342900">
              <a:buFont typeface="+mj-lt"/>
              <a:buAutoNum type="arabicPeriod" startAt="23"/>
            </a:pPr>
            <a:r>
              <a:rPr lang="en-US" altLang="zh-CN" sz="1600" kern="100" dirty="0">
                <a:effectLst/>
                <a:latin typeface="Consolas" panose="020B0609020204030204" pitchFamily="49" charset="0"/>
              </a:rPr>
              <a:t>|  return true</a:t>
            </a:r>
            <a:endParaRPr lang="zh-CN" altLang="zh-CN" sz="1600" kern="100" dirty="0">
              <a:effectLst/>
              <a:latin typeface="Consolas" panose="020B0609020204030204" pitchFamily="49" charset="0"/>
            </a:endParaRPr>
          </a:p>
          <a:p>
            <a:pPr marL="342900" lvl="0" indent="-342900">
              <a:buFont typeface="+mj-lt"/>
              <a:buAutoNum type="arabicPeriod" startAt="23"/>
            </a:pPr>
            <a:r>
              <a:rPr lang="en-US" altLang="zh-CN" sz="1600" kern="100" dirty="0">
                <a:effectLst/>
                <a:latin typeface="Consolas" panose="020B0609020204030204" pitchFamily="49" charset="0"/>
              </a:rPr>
              <a:t>else  </a:t>
            </a:r>
          </a:p>
          <a:p>
            <a:pPr lvl="0"/>
            <a:r>
              <a:rPr lang="en-US" altLang="zh-CN" sz="1600" kern="100" dirty="0">
                <a:effectLst/>
                <a:latin typeface="Consolas" panose="020B0609020204030204" pitchFamily="49" charset="0"/>
              </a:rPr>
              <a:t>//</a:t>
            </a:r>
            <a:r>
              <a:rPr lang="zh-CN" altLang="zh-CN" sz="1600" kern="100" dirty="0">
                <a:effectLst/>
                <a:latin typeface="Consolas" panose="020B0609020204030204" pitchFamily="49" charset="0"/>
              </a:rPr>
              <a:t>否则，说明图中存在环路，不存在拓扑排序</a:t>
            </a:r>
          </a:p>
          <a:p>
            <a:pPr marL="342900" lvl="0" indent="-342900">
              <a:buFont typeface="+mj-lt"/>
              <a:buAutoNum type="arabicPeriod" startAt="25"/>
            </a:pPr>
            <a:r>
              <a:rPr lang="en-US" altLang="zh-CN" sz="1600" kern="100" dirty="0">
                <a:effectLst/>
                <a:latin typeface="Consolas" panose="020B0609020204030204" pitchFamily="49" charset="0"/>
              </a:rPr>
              <a:t>|  return false</a:t>
            </a:r>
            <a:endParaRPr lang="zh-CN" altLang="zh-CN" sz="1600" kern="100" dirty="0">
              <a:effectLst/>
              <a:latin typeface="Consolas" panose="020B0609020204030204" pitchFamily="49" charset="0"/>
            </a:endParaRPr>
          </a:p>
          <a:p>
            <a:pPr marL="342900" lvl="0" indent="-342900">
              <a:buFont typeface="+mj-lt"/>
              <a:buAutoNum type="arabicPeriod" startAt="25"/>
            </a:pPr>
            <a:r>
              <a:rPr lang="en-US" altLang="zh-CN" sz="1600" kern="100" dirty="0">
                <a:effectLst/>
                <a:latin typeface="Consolas" panose="020B0609020204030204" pitchFamily="49" charset="0"/>
              </a:rPr>
              <a:t>end</a:t>
            </a:r>
            <a:endParaRPr lang="zh-CN" altLang="zh-CN" sz="1600" kern="100" dirty="0">
              <a:effectLst/>
              <a:latin typeface="Consolas" panose="020B0609020204030204" pitchFamily="49" charset="0"/>
              <a:ea typeface="宋体" panose="02010600030101010101" pitchFamily="2" charset="-122"/>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84225" y="1288415"/>
            <a:ext cx="11055325" cy="94678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495547"/>
            <a:ext cx="10515600" cy="518958"/>
          </a:xfrm>
        </p:spPr>
        <p:txBody>
          <a:bodyPr/>
          <a:lstStyle/>
          <a:p>
            <a:r>
              <a:rPr lang="en-US" altLang="zh-CN" dirty="0"/>
              <a:t>8.4.2 </a:t>
            </a:r>
            <a:r>
              <a:rPr lang="zh-CN" altLang="en-US" dirty="0"/>
              <a:t>关键路径</a:t>
            </a:r>
          </a:p>
        </p:txBody>
      </p:sp>
      <p:sp>
        <p:nvSpPr>
          <p:cNvPr id="3" name="副标题 2"/>
          <p:cNvSpPr>
            <a:spLocks noGrp="1"/>
          </p:cNvSpPr>
          <p:nvPr>
            <p:ph type="subTitle" idx="1"/>
          </p:nvPr>
        </p:nvSpPr>
        <p:spPr/>
        <p:txBody>
          <a:bodyPr/>
          <a:lstStyle/>
          <a:p>
            <a:r>
              <a:rPr lang="en-US" altLang="zh-CN" dirty="0"/>
              <a:t>8.4 </a:t>
            </a:r>
            <a:r>
              <a:rPr lang="zh-CN" altLang="en-US" dirty="0"/>
              <a:t>拓扑排序和关键路径</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p:cNvSpPr>
            <a:spLocks noGrp="1"/>
          </p:cNvSpPr>
          <p:nvPr>
            <p:ph idx="11"/>
          </p:nvPr>
        </p:nvSpPr>
        <p:spPr>
          <a:xfrm>
            <a:off x="584225" y="1276349"/>
            <a:ext cx="11055325" cy="2092139"/>
          </a:xfrm>
        </p:spPr>
        <p:txBody>
          <a:bodyPr>
            <a:normAutofit fontScale="92500" lnSpcReduction="20000"/>
          </a:bodyPr>
          <a:lstStyle/>
          <a:p>
            <a:pPr algn="just">
              <a:lnSpc>
                <a:spcPct val="150000"/>
              </a:lnSpc>
            </a:pPr>
            <a:r>
              <a:rPr lang="en-US" altLang="zh-CN" sz="2400" b="1" u="sng" dirty="0"/>
              <a:t>AOE</a:t>
            </a:r>
            <a:r>
              <a:rPr lang="zh-CN" altLang="en-US" sz="2400" b="1" u="sng" dirty="0"/>
              <a:t>网络</a:t>
            </a:r>
            <a:r>
              <a:rPr lang="zh-CN" altLang="en-US" sz="2400" b="1" dirty="0"/>
              <a:t>    </a:t>
            </a:r>
            <a:r>
              <a:rPr lang="zh-CN" altLang="en-US" sz="2400" dirty="0"/>
              <a:t>将边表示为活动的图称为</a:t>
            </a:r>
            <a:r>
              <a:rPr lang="en-US" altLang="zh-CN" sz="2400" dirty="0"/>
              <a:t>AOE</a:t>
            </a:r>
            <a:r>
              <a:rPr lang="zh-CN" altLang="en-US" sz="2400" dirty="0"/>
              <a:t>网络（</a:t>
            </a:r>
            <a:r>
              <a:rPr lang="en-US" altLang="zh-CN" sz="2400" dirty="0"/>
              <a:t>Activity On Edge Network</a:t>
            </a:r>
            <a:r>
              <a:rPr lang="zh-CN" altLang="en-US" sz="2400" dirty="0"/>
              <a:t>）。在</a:t>
            </a:r>
            <a:r>
              <a:rPr lang="en-US" altLang="zh-CN" sz="2400" dirty="0"/>
              <a:t>AOE</a:t>
            </a:r>
            <a:r>
              <a:rPr lang="zh-CN" altLang="en-US" sz="2400" dirty="0"/>
              <a:t>网中，边表示活动，边上权表示活动进行的时间，而顶点表示事件。</a:t>
            </a:r>
            <a:endParaRPr lang="en-US" altLang="zh-CN" sz="2400" dirty="0"/>
          </a:p>
          <a:p>
            <a:pPr algn="just">
              <a:lnSpc>
                <a:spcPct val="150000"/>
              </a:lnSpc>
            </a:pPr>
            <a:r>
              <a:rPr lang="zh-CN" altLang="en-US" sz="2400" dirty="0"/>
              <a:t>在实际应用中，</a:t>
            </a:r>
            <a:r>
              <a:rPr lang="en-US" altLang="zh-CN" sz="2400" dirty="0"/>
              <a:t>AOE</a:t>
            </a:r>
            <a:r>
              <a:rPr lang="zh-CN" altLang="en-US" sz="2400" dirty="0"/>
              <a:t>网络没有环路，且通常只有一个入度为</a:t>
            </a:r>
            <a:r>
              <a:rPr lang="en-US" altLang="zh-CN" sz="2400" dirty="0"/>
              <a:t>0</a:t>
            </a:r>
            <a:r>
              <a:rPr lang="zh-CN" altLang="en-US" sz="2400" dirty="0"/>
              <a:t>的起点和一个出度为</a:t>
            </a:r>
            <a:r>
              <a:rPr lang="en-US" altLang="zh-CN" sz="2400" dirty="0"/>
              <a:t>0</a:t>
            </a:r>
            <a:r>
              <a:rPr lang="zh-CN" altLang="en-US" sz="2400" dirty="0"/>
              <a:t>的终点。</a:t>
            </a:r>
          </a:p>
          <a:p>
            <a:pPr algn="just">
              <a:lnSpc>
                <a:spcPct val="150000"/>
              </a:lnSpc>
            </a:pPr>
            <a:endParaRPr lang="zh-CN" altLang="en-US" sz="2400" dirty="0"/>
          </a:p>
        </p:txBody>
      </p:sp>
      <p:grpSp>
        <p:nvGrpSpPr>
          <p:cNvPr id="10" name="组合 9"/>
          <p:cNvGrpSpPr/>
          <p:nvPr/>
        </p:nvGrpSpPr>
        <p:grpSpPr>
          <a:xfrm>
            <a:off x="6472555" y="3376879"/>
            <a:ext cx="5166995" cy="2676260"/>
            <a:chOff x="3733" y="318221"/>
            <a:chExt cx="5281" cy="2871"/>
          </a:xfrm>
        </p:grpSpPr>
        <p:sp>
          <p:nvSpPr>
            <p:cNvPr id="12" name="文本框 38"/>
            <p:cNvSpPr txBox="1"/>
            <p:nvPr/>
          </p:nvSpPr>
          <p:spPr>
            <a:xfrm>
              <a:off x="3839" y="320795"/>
              <a:ext cx="5175" cy="297"/>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en-US" kern="100" dirty="0">
                  <a:effectLst/>
                  <a:latin typeface="微软雅黑" panose="020B0503020204020204" pitchFamily="34" charset="-122"/>
                  <a:ea typeface="微软雅黑" panose="020B0503020204020204" pitchFamily="34" charset="-122"/>
                  <a:cs typeface="Times New Roman" panose="02020603050405020304" pitchFamily="18" charset="0"/>
                </a:rPr>
                <a:t>AOE</a:t>
              </a: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网</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络</a:t>
              </a:r>
              <a:endParaRPr 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4" name="图片 13"/>
            <p:cNvPicPr>
              <a:picLocks noChangeAspect="1"/>
            </p:cNvPicPr>
            <p:nvPr/>
          </p:nvPicPr>
          <p:blipFill>
            <a:blip r:embed="rId3"/>
            <a:stretch>
              <a:fillRect/>
            </a:stretch>
          </p:blipFill>
          <p:spPr>
            <a:xfrm>
              <a:off x="3733" y="318221"/>
              <a:ext cx="5121" cy="2565"/>
            </a:xfrm>
            <a:prstGeom prst="rect">
              <a:avLst/>
            </a:prstGeom>
          </p:spPr>
        </p:pic>
      </p:grpSp>
      <p:sp>
        <p:nvSpPr>
          <p:cNvPr id="15" name="内容占位符 5"/>
          <p:cNvSpPr txBox="1"/>
          <p:nvPr/>
        </p:nvSpPr>
        <p:spPr>
          <a:xfrm>
            <a:off x="584225" y="3376880"/>
            <a:ext cx="5761711" cy="2985574"/>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50000"/>
              </a:lnSpc>
            </a:pPr>
            <a:r>
              <a:rPr lang="en-US" altLang="zh-CN" sz="2200" dirty="0"/>
              <a:t>AOE</a:t>
            </a:r>
            <a:r>
              <a:rPr lang="zh-CN" altLang="zh-CN" sz="2200" dirty="0"/>
              <a:t>网络主要</a:t>
            </a:r>
            <a:r>
              <a:rPr lang="zh-CN" altLang="en-US" sz="2200" dirty="0"/>
              <a:t>能够</a:t>
            </a:r>
            <a:r>
              <a:rPr lang="zh-CN" altLang="zh-CN" sz="2200" dirty="0"/>
              <a:t>解决</a:t>
            </a:r>
            <a:r>
              <a:rPr lang="zh-CN" altLang="en-US" sz="2200" dirty="0"/>
              <a:t>的问题：</a:t>
            </a:r>
            <a:endParaRPr lang="en-US" altLang="zh-CN" sz="2200" dirty="0"/>
          </a:p>
          <a:p>
            <a:pPr marL="457200" indent="-457200" algn="just">
              <a:lnSpc>
                <a:spcPct val="150000"/>
              </a:lnSpc>
              <a:buFont typeface="+mj-ea"/>
              <a:buAutoNum type="circleNumDbPlain"/>
            </a:pPr>
            <a:r>
              <a:rPr lang="zh-CN" altLang="zh-CN" sz="2200" dirty="0"/>
              <a:t>计算完成所有活动需要多长时间</a:t>
            </a:r>
            <a:r>
              <a:rPr lang="zh-CN" altLang="en-US" sz="2200" dirty="0"/>
              <a:t>；</a:t>
            </a:r>
            <a:endParaRPr lang="en-US" altLang="zh-CN" sz="2200" dirty="0"/>
          </a:p>
          <a:p>
            <a:pPr marL="457200" indent="-457200" algn="just">
              <a:lnSpc>
                <a:spcPct val="150000"/>
              </a:lnSpc>
              <a:buFont typeface="+mj-ea"/>
              <a:buAutoNum type="circleNumDbPlain"/>
            </a:pPr>
            <a:r>
              <a:rPr lang="zh-CN" altLang="zh-CN" sz="2200" dirty="0"/>
              <a:t>哪些活动是影响进度的关键。</a:t>
            </a:r>
            <a:endParaRPr lang="en-US" altLang="zh-CN" sz="2200" dirty="0"/>
          </a:p>
          <a:p>
            <a:pPr algn="just">
              <a:lnSpc>
                <a:spcPct val="150000"/>
              </a:lnSpc>
            </a:pPr>
            <a:r>
              <a:rPr lang="zh-CN" altLang="zh-CN" sz="2200" dirty="0"/>
              <a:t>解决上述问题有助于合理规划工程中的活动，提高工程效率。</a:t>
            </a:r>
            <a:endParaRPr lang="zh-CN" altLang="en-US" sz="22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82930" y="1349375"/>
            <a:ext cx="10965180" cy="111950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524172"/>
            <a:ext cx="10515600" cy="518958"/>
          </a:xfrm>
        </p:spPr>
        <p:txBody>
          <a:bodyPr/>
          <a:lstStyle/>
          <a:p>
            <a:r>
              <a:rPr lang="en-US" altLang="zh-CN" dirty="0"/>
              <a:t>8.4.2 </a:t>
            </a:r>
            <a:r>
              <a:rPr lang="zh-CN" altLang="en-US" dirty="0"/>
              <a:t>关键路径</a:t>
            </a:r>
          </a:p>
        </p:txBody>
      </p:sp>
      <p:sp>
        <p:nvSpPr>
          <p:cNvPr id="3" name="副标题 2"/>
          <p:cNvSpPr>
            <a:spLocks noGrp="1"/>
          </p:cNvSpPr>
          <p:nvPr>
            <p:ph type="subTitle" idx="1"/>
          </p:nvPr>
        </p:nvSpPr>
        <p:spPr/>
        <p:txBody>
          <a:bodyPr/>
          <a:lstStyle/>
          <a:p>
            <a:r>
              <a:rPr lang="en-US" altLang="zh-CN" dirty="0"/>
              <a:t>8.4 </a:t>
            </a:r>
            <a:r>
              <a:rPr lang="zh-CN" altLang="en-US" dirty="0"/>
              <a:t>拓扑排序和关键路径</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p:cNvSpPr>
            <a:spLocks noGrp="1"/>
          </p:cNvSpPr>
          <p:nvPr>
            <p:ph idx="11"/>
          </p:nvPr>
        </p:nvSpPr>
        <p:spPr>
          <a:xfrm>
            <a:off x="584225" y="1276350"/>
            <a:ext cx="11055325" cy="1787727"/>
          </a:xfrm>
        </p:spPr>
        <p:txBody>
          <a:bodyPr>
            <a:normAutofit/>
          </a:bodyPr>
          <a:lstStyle/>
          <a:p>
            <a:pPr>
              <a:lnSpc>
                <a:spcPct val="150000"/>
              </a:lnSpc>
            </a:pPr>
            <a:r>
              <a:rPr lang="zh-CN" altLang="en-US" sz="2400" b="1" u="sng" dirty="0"/>
              <a:t>关键路径</a:t>
            </a:r>
            <a:r>
              <a:rPr lang="en-US" altLang="zh-CN" sz="2400" b="1" u="sng" dirty="0"/>
              <a:t>&amp;</a:t>
            </a:r>
            <a:r>
              <a:rPr lang="zh-CN" altLang="en-US" sz="2400" b="1" u="sng" dirty="0"/>
              <a:t>关键活动</a:t>
            </a:r>
            <a:r>
              <a:rPr lang="zh-CN" altLang="en-US" sz="2400" b="1" dirty="0"/>
              <a:t>    </a:t>
            </a:r>
            <a:r>
              <a:rPr lang="zh-CN" altLang="en-US" sz="2400" dirty="0"/>
              <a:t>在</a:t>
            </a:r>
            <a:r>
              <a:rPr lang="en-US" altLang="zh-CN" sz="2400" dirty="0"/>
              <a:t>AOE</a:t>
            </a:r>
            <a:r>
              <a:rPr lang="zh-CN" altLang="en-US" sz="2400" dirty="0"/>
              <a:t>网络中，将从起点到某点的最长路径称为从起点到该点的</a:t>
            </a:r>
            <a:r>
              <a:rPr lang="zh-CN" altLang="en-US" sz="2400" dirty="0">
                <a:effectLst>
                  <a:outerShdw blurRad="38100" dist="38100" dir="2700000" algn="tl">
                    <a:srgbClr val="000000">
                      <a:alpha val="43137"/>
                    </a:srgbClr>
                  </a:outerShdw>
                </a:effectLst>
              </a:rPr>
              <a:t>关键路径</a:t>
            </a:r>
            <a:r>
              <a:rPr lang="zh-CN" altLang="en-US" sz="2400" dirty="0"/>
              <a:t>。关键路径上的活动称为</a:t>
            </a:r>
            <a:r>
              <a:rPr lang="zh-CN" altLang="en-US" sz="2400" dirty="0">
                <a:effectLst>
                  <a:outerShdw blurRad="38100" dist="38100" dir="2700000" algn="tl">
                    <a:srgbClr val="000000">
                      <a:alpha val="43137"/>
                    </a:srgbClr>
                  </a:outerShdw>
                </a:effectLst>
              </a:rPr>
              <a:t>关键活动</a:t>
            </a:r>
            <a:r>
              <a:rPr lang="zh-CN" altLang="en-US" sz="2400" dirty="0"/>
              <a:t>。</a:t>
            </a:r>
            <a:endParaRPr lang="en-US" altLang="zh-CN" sz="2400" dirty="0"/>
          </a:p>
        </p:txBody>
      </p:sp>
      <mc:AlternateContent xmlns:mc="http://schemas.openxmlformats.org/markup-compatibility/2006" xmlns:a14="http://schemas.microsoft.com/office/drawing/2010/main">
        <mc:Choice Requires="a14">
          <p:sp>
            <p:nvSpPr>
              <p:cNvPr id="12" name="文本框 38"/>
              <p:cNvSpPr txBox="1"/>
              <p:nvPr/>
            </p:nvSpPr>
            <p:spPr>
              <a:xfrm>
                <a:off x="6576267" y="5775745"/>
                <a:ext cx="5063283" cy="27685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AOE</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网络中</a:t>
                </a:r>
                <a14:m>
                  <m:oMath xmlns:m="http://schemas.openxmlformats.org/officeDocument/2006/math">
                    <m:sSub>
                      <m:sSubPr>
                        <m:ctrlPr>
                          <a:rPr lang="en-US" altLang="zh-CN" b="0" i="1" kern="100" dirty="0" smtClean="0">
                            <a:latin typeface="Cambria Math" panose="02040503050406030204" pitchFamily="18" charset="0"/>
                            <a:ea typeface="微软雅黑" panose="020B0503020204020204" pitchFamily="34" charset="-122"/>
                            <a:cs typeface="Times New Roman" panose="02020603050405020304" pitchFamily="18" charset="0"/>
                          </a:rPr>
                        </m:ctrlPr>
                      </m:sSubPr>
                      <m:e>
                        <m:r>
                          <m:rPr>
                            <m:sty m:val="p"/>
                          </m:rPr>
                          <a:rPr lang="en-US" altLang="zh-CN" i="1" kern="100" dirty="0">
                            <a:latin typeface="Cambria Math" panose="02040503050406030204" charset="0"/>
                            <a:ea typeface="微软雅黑" panose="020B0503020204020204" pitchFamily="34" charset="-122"/>
                            <a:cs typeface="Times New Roman" panose="02020603050405020304" pitchFamily="18" charset="0"/>
                          </a:rPr>
                          <m:t>v</m:t>
                        </m:r>
                      </m:e>
                      <m:sub>
                        <m:r>
                          <a:rPr lang="en-US" altLang="zh-CN" b="0" i="1" kern="100" dirty="0" smtClean="0">
                            <a:latin typeface="Cambria Math" panose="02040503050406030204" charset="0"/>
                            <a:ea typeface="微软雅黑" panose="020B0503020204020204" pitchFamily="34" charset="-122"/>
                            <a:cs typeface="Times New Roman" panose="02020603050405020304" pitchFamily="18" charset="0"/>
                          </a:rPr>
                          <m:t>4</m:t>
                        </m:r>
                      </m:sub>
                    </m:sSub>
                  </m:oMath>
                </a14:m>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的关键路径</a:t>
                </a:r>
                <a:endParaRPr 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2" name="文本框 38"/>
              <p:cNvSpPr txBox="1">
                <a:spLocks noRot="1" noChangeAspect="1" noMove="1" noResize="1" noEditPoints="1" noAdjustHandles="1" noChangeArrowheads="1" noChangeShapeType="1" noTextEdit="1"/>
              </p:cNvSpPr>
              <p:nvPr/>
            </p:nvSpPr>
            <p:spPr>
              <a:xfrm>
                <a:off x="6576267" y="5775745"/>
                <a:ext cx="5063283" cy="276854"/>
              </a:xfrm>
              <a:prstGeom prst="rect">
                <a:avLst/>
              </a:prstGeom>
              <a:blipFill rotWithShape="1">
                <a:blip r:embed="rId3"/>
                <a:stretch>
                  <a:fillRect l="-4" t="-7033" b="15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内容占位符 5"/>
              <p:cNvSpPr txBox="1"/>
              <p:nvPr/>
            </p:nvSpPr>
            <p:spPr>
              <a:xfrm>
                <a:off x="584226" y="3064077"/>
                <a:ext cx="5793722" cy="30453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r>
                  <a:rPr lang="zh-CN" altLang="en-US" sz="2400" dirty="0"/>
                  <a:t>       当活动可以同步进行时，关键路径反映了</a:t>
                </a:r>
                <a:r>
                  <a:rPr lang="en-US" altLang="zh-CN" sz="2400" dirty="0"/>
                  <a:t>AOE</a:t>
                </a:r>
                <a:r>
                  <a:rPr lang="zh-CN" altLang="en-US" sz="2400" dirty="0"/>
                  <a:t>网络中事件的最早发生时间。</a:t>
                </a:r>
                <a:endParaRPr lang="en-US" altLang="zh-CN" sz="2400" dirty="0"/>
              </a:p>
              <a:p>
                <a:pPr>
                  <a:lnSpc>
                    <a:spcPct val="150000"/>
                  </a:lnSpc>
                </a:pPr>
                <a:r>
                  <a:rPr lang="zh-CN" altLang="en-US" sz="2400" dirty="0"/>
                  <a:t>       右图中，事件</a:t>
                </a:r>
                <a14:m>
                  <m:oMath xmlns:m="http://schemas.openxmlformats.org/officeDocument/2006/math">
                    <m:sSub>
                      <m:sSubPr>
                        <m:ctrlPr>
                          <a:rPr lang="en-US" altLang="zh-CN" sz="2400" b="0" i="1" dirty="0" smtClean="0">
                            <a:latin typeface="Cambria Math" panose="02040503050406030204" pitchFamily="18" charset="0"/>
                          </a:rPr>
                        </m:ctrlPr>
                      </m:sSubPr>
                      <m:e>
                        <m:r>
                          <m:rPr>
                            <m:sty m:val="p"/>
                          </m:rPr>
                          <a:rPr lang="en-US" altLang="zh-CN" sz="2400" i="1" dirty="0">
                            <a:latin typeface="Cambria Math" panose="02040503050406030204" charset="0"/>
                          </a:rPr>
                          <m:t>v</m:t>
                        </m:r>
                      </m:e>
                      <m:sub>
                        <m:r>
                          <a:rPr lang="en-US" altLang="zh-CN" sz="2400" b="0" i="1" dirty="0" smtClean="0">
                            <a:latin typeface="Cambria Math" panose="02040503050406030204" charset="0"/>
                          </a:rPr>
                          <m:t>4</m:t>
                        </m:r>
                      </m:sub>
                    </m:sSub>
                  </m:oMath>
                </a14:m>
                <a:r>
                  <a:rPr lang="zh-CN" altLang="en-US" sz="2400" dirty="0"/>
                  <a:t>需要等待活动</a:t>
                </a:r>
                <a14:m>
                  <m:oMath xmlns:m="http://schemas.openxmlformats.org/officeDocument/2006/math">
                    <m:r>
                      <a:rPr lang="en-US" altLang="zh-CN" sz="2400" b="0" i="0" smtClean="0">
                        <a:latin typeface="Cambria Math" panose="02040503050406030204" charset="0"/>
                      </a:rPr>
                      <m:t>(</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charset="0"/>
                          </a:rPr>
                          <m:t>v</m:t>
                        </m:r>
                      </m:e>
                      <m:sub>
                        <m:r>
                          <a:rPr lang="en-US" altLang="zh-CN" sz="2400" b="0" i="0" smtClean="0">
                            <a:latin typeface="Cambria Math" panose="02040503050406030204" charset="0"/>
                          </a:rPr>
                          <m:t>2</m:t>
                        </m:r>
                      </m:sub>
                    </m:sSub>
                    <m:r>
                      <a:rPr lang="en-US" altLang="zh-CN" sz="2400" b="0" i="0" smtClean="0">
                        <a:latin typeface="Cambria Math" panose="02040503050406030204" charset="0"/>
                      </a:rPr>
                      <m:t>,</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charset="0"/>
                          </a:rPr>
                          <m:t>v</m:t>
                        </m:r>
                      </m:e>
                      <m:sub>
                        <m:r>
                          <a:rPr lang="en-US" altLang="zh-CN" sz="2400" b="0" i="0" smtClean="0">
                            <a:latin typeface="Cambria Math" panose="02040503050406030204" charset="0"/>
                          </a:rPr>
                          <m:t>4</m:t>
                        </m:r>
                      </m:sub>
                    </m:sSub>
                    <m:r>
                      <a:rPr lang="en-US" altLang="zh-CN" sz="2400" b="0" i="0" smtClean="0">
                        <a:latin typeface="Cambria Math" panose="02040503050406030204" charset="0"/>
                      </a:rPr>
                      <m:t>)</m:t>
                    </m:r>
                  </m:oMath>
                </a14:m>
                <a:r>
                  <a:rPr lang="zh-CN" altLang="en-US" sz="2400" dirty="0"/>
                  <a:t>和活动</a:t>
                </a:r>
                <a14:m>
                  <m:oMath xmlns:m="http://schemas.openxmlformats.org/officeDocument/2006/math">
                    <m:r>
                      <a:rPr lang="en-US" altLang="zh-CN" sz="2400" b="0" i="0" smtClean="0">
                        <a:latin typeface="Cambria Math" panose="02040503050406030204" charset="0"/>
                      </a:rPr>
                      <m:t>(</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charset="0"/>
                          </a:rPr>
                          <m:t>v</m:t>
                        </m:r>
                      </m:e>
                      <m:sub>
                        <m:r>
                          <a:rPr lang="en-US" altLang="zh-CN" sz="2400" b="0" i="0" smtClean="0">
                            <a:latin typeface="Cambria Math" panose="02040503050406030204" charset="0"/>
                          </a:rPr>
                          <m:t>1</m:t>
                        </m:r>
                      </m:sub>
                    </m:sSub>
                    <m:r>
                      <a:rPr lang="en-US" altLang="zh-CN" sz="2400" b="0" i="0" smtClean="0">
                        <a:latin typeface="Cambria Math" panose="02040503050406030204" charset="0"/>
                      </a:rPr>
                      <m:t>,</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charset="0"/>
                          </a:rPr>
                          <m:t>v</m:t>
                        </m:r>
                      </m:e>
                      <m:sub>
                        <m:r>
                          <a:rPr lang="en-US" altLang="zh-CN" sz="2400" b="0" i="0" smtClean="0">
                            <a:latin typeface="Cambria Math" panose="02040503050406030204" charset="0"/>
                          </a:rPr>
                          <m:t>4</m:t>
                        </m:r>
                      </m:sub>
                    </m:sSub>
                    <m:r>
                      <a:rPr lang="en-US" altLang="zh-CN" sz="2400" b="0" i="0" smtClean="0">
                        <a:latin typeface="Cambria Math" panose="02040503050406030204" charset="0"/>
                      </a:rPr>
                      <m:t>)</m:t>
                    </m:r>
                  </m:oMath>
                </a14:m>
                <a:r>
                  <a:rPr lang="zh-CN" altLang="en-US" sz="2400" dirty="0"/>
                  <a:t>完成，因此最早发生时间为</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𝑎</m:t>
                        </m:r>
                      </m:e>
                      <m:sub>
                        <m:r>
                          <a:rPr lang="en-US" altLang="zh-CN" sz="2400" b="0" i="1" smtClean="0">
                            <a:latin typeface="Cambria Math" panose="02040503050406030204" charset="0"/>
                          </a:rPr>
                          <m:t>0</m:t>
                        </m:r>
                      </m:sub>
                    </m:sSub>
                    <m:r>
                      <a:rPr lang="en-US" altLang="zh-CN" sz="2400" b="0" i="1" smtClean="0">
                        <a:latin typeface="Cambria Math" panose="02040503050406030204"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𝑎</m:t>
                        </m:r>
                      </m:e>
                      <m:sub>
                        <m:r>
                          <a:rPr lang="en-US" altLang="zh-CN" sz="2400" b="0" i="1" smtClean="0">
                            <a:latin typeface="Cambria Math" panose="02040503050406030204" charset="0"/>
                          </a:rPr>
                          <m:t>4</m:t>
                        </m:r>
                      </m:sub>
                    </m:sSub>
                    <m:r>
                      <a:rPr lang="en-US" altLang="zh-CN" sz="2400" b="0" i="1" smtClean="0">
                        <a:latin typeface="Cambria Math" panose="02040503050406030204" charset="0"/>
                      </a:rPr>
                      <m:t>=9</m:t>
                    </m:r>
                  </m:oMath>
                </a14:m>
                <a:r>
                  <a:rPr lang="zh-CN" altLang="en-US" sz="2400" dirty="0"/>
                  <a:t>。</a:t>
                </a:r>
              </a:p>
            </p:txBody>
          </p:sp>
        </mc:Choice>
        <mc:Fallback xmlns="">
          <p:sp>
            <p:nvSpPr>
              <p:cNvPr id="15" name="内容占位符 5"/>
              <p:cNvSpPr txBox="1">
                <a:spLocks noRot="1" noChangeAspect="1" noMove="1" noResize="1" noEditPoints="1" noAdjustHandles="1" noChangeArrowheads="1" noChangeShapeType="1" noTextEdit="1"/>
              </p:cNvSpPr>
              <p:nvPr/>
            </p:nvSpPr>
            <p:spPr>
              <a:xfrm>
                <a:off x="584226" y="3064077"/>
                <a:ext cx="5793722" cy="3045327"/>
              </a:xfrm>
              <a:prstGeom prst="rect">
                <a:avLst/>
              </a:prstGeom>
              <a:blipFill rotWithShape="1">
                <a:blip r:embed="rId4"/>
                <a:stretch>
                  <a:fillRect t="-7" b="2"/>
                </a:stretch>
              </a:blipFill>
            </p:spPr>
            <p:txBody>
              <a:bodyPr/>
              <a:lstStyle/>
              <a:p>
                <a:r>
                  <a:rPr lang="zh-CN" altLang="en-US">
                    <a:noFill/>
                  </a:rPr>
                  <a:t> </a:t>
                </a:r>
              </a:p>
            </p:txBody>
          </p:sp>
        </mc:Fallback>
      </mc:AlternateContent>
      <p:pic>
        <p:nvPicPr>
          <p:cNvPr id="19" name="图片 18"/>
          <p:cNvPicPr>
            <a:picLocks noChangeAspect="1"/>
          </p:cNvPicPr>
          <p:nvPr/>
        </p:nvPicPr>
        <p:blipFill>
          <a:blip r:embed="rId5"/>
          <a:stretch>
            <a:fillRect/>
          </a:stretch>
        </p:blipFill>
        <p:spPr>
          <a:xfrm>
            <a:off x="6576267" y="3297297"/>
            <a:ext cx="5458486" cy="247844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4172"/>
            <a:ext cx="10515600" cy="518958"/>
          </a:xfrm>
        </p:spPr>
        <p:txBody>
          <a:bodyPr/>
          <a:lstStyle/>
          <a:p>
            <a:r>
              <a:rPr lang="en-US" altLang="zh-CN" dirty="0"/>
              <a:t>8.4.2 </a:t>
            </a:r>
            <a:r>
              <a:rPr lang="zh-CN" altLang="en-US" dirty="0"/>
              <a:t>关键路径</a:t>
            </a:r>
          </a:p>
        </p:txBody>
      </p:sp>
      <p:sp>
        <p:nvSpPr>
          <p:cNvPr id="3" name="副标题 2"/>
          <p:cNvSpPr>
            <a:spLocks noGrp="1"/>
          </p:cNvSpPr>
          <p:nvPr>
            <p:ph type="subTitle" idx="1"/>
          </p:nvPr>
        </p:nvSpPr>
        <p:spPr/>
        <p:txBody>
          <a:bodyPr/>
          <a:lstStyle/>
          <a:p>
            <a:r>
              <a:rPr lang="en-US" altLang="zh-CN" dirty="0"/>
              <a:t>8.4 </a:t>
            </a:r>
            <a:r>
              <a:rPr lang="zh-CN" altLang="en-US" dirty="0"/>
              <a:t>拓扑排序和关键路径</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p:cNvSpPr>
                <a:spLocks noGrp="1"/>
              </p:cNvSpPr>
              <p:nvPr>
                <p:ph idx="11"/>
              </p:nvPr>
            </p:nvSpPr>
            <p:spPr>
              <a:xfrm>
                <a:off x="666521" y="1121704"/>
                <a:ext cx="11055325" cy="5535930"/>
              </a:xfrm>
            </p:spPr>
            <p:txBody>
              <a:bodyPr>
                <a:normAutofit fontScale="92500" lnSpcReduction="10000"/>
              </a:bodyPr>
              <a:lstStyle/>
              <a:p>
                <a:pPr algn="just">
                  <a:lnSpc>
                    <a:spcPct val="100000"/>
                  </a:lnSpc>
                </a:pPr>
                <a:r>
                  <a:rPr lang="zh-CN" altLang="en-US" sz="2400" b="1" dirty="0"/>
                  <a:t>求解关键路径    </a:t>
                </a:r>
                <a:endParaRPr lang="en-US" altLang="zh-CN" sz="2400" b="1" dirty="0"/>
              </a:p>
              <a:p>
                <a:pPr algn="just">
                  <a:lnSpc>
                    <a:spcPct val="100000"/>
                  </a:lnSpc>
                </a:pPr>
                <a:r>
                  <a:rPr lang="zh-CN" altLang="en-US" sz="2400" dirty="0"/>
                  <a:t>定义：</a:t>
                </a:r>
                <a:endParaRPr lang="en-US" altLang="zh-CN" sz="2400" dirty="0"/>
              </a:p>
              <a:p>
                <a:pPr lvl="1" algn="just">
                  <a:lnSpc>
                    <a:spcPct val="100000"/>
                  </a:lnSpc>
                </a:pPr>
                <a14:m>
                  <m:oMath xmlns:m="http://schemas.openxmlformats.org/officeDocument/2006/math">
                    <m:r>
                      <m:rPr>
                        <m:sty m:val="p"/>
                      </m:rPr>
                      <a:rPr lang="en-US" altLang="zh-CN" sz="2400">
                        <a:latin typeface="Cambria Math" panose="02040503050406030204" charset="0"/>
                        <a:ea typeface="微软雅黑" panose="020B0503020204020204" pitchFamily="34" charset="-122"/>
                      </a:rPr>
                      <m:t>e</m:t>
                    </m:r>
                    <m:r>
                      <a:rPr lang="en-US" altLang="zh-CN" sz="2400" b="0" i="0" smtClean="0">
                        <a:latin typeface="Cambria Math" panose="02040503050406030204" charset="0"/>
                        <a:ea typeface="微软雅黑" panose="020B0503020204020204" pitchFamily="34" charset="-122"/>
                      </a:rPr>
                      <m:t>[</m:t>
                    </m:r>
                    <m:r>
                      <a:rPr lang="en-US" altLang="zh-CN" sz="2400">
                        <a:latin typeface="Cambria Math" panose="02040503050406030204" charset="0"/>
                        <a:ea typeface="微软雅黑" panose="020B0503020204020204" pitchFamily="34" charset="-122"/>
                      </a:rPr>
                      <m:t>𝑖</m:t>
                    </m:r>
                    <m:r>
                      <a:rPr lang="en-US" altLang="zh-CN" sz="2400" b="0" i="0" smtClean="0">
                        <a:latin typeface="Cambria Math" panose="02040503050406030204" charset="0"/>
                        <a:ea typeface="微软雅黑" panose="020B0503020204020204" pitchFamily="34" charset="-122"/>
                      </a:rPr>
                      <m:t>]</m:t>
                    </m:r>
                  </m:oMath>
                </a14:m>
                <a:r>
                  <a:rPr lang="zh-CN" altLang="en-US" sz="2400" dirty="0">
                    <a:latin typeface="微软雅黑" panose="020B0503020204020204" pitchFamily="34" charset="-122"/>
                    <a:ea typeface="微软雅黑" panose="020B0503020204020204" pitchFamily="34" charset="-122"/>
                  </a:rPr>
                  <a:t>：活动</a:t>
                </a:r>
                <a14:m>
                  <m:oMath xmlns:m="http://schemas.openxmlformats.org/officeDocument/2006/math">
                    <m:sSub>
                      <m:sSubPr>
                        <m:ctrlPr>
                          <a:rPr lang="en-US" altLang="zh-CN" sz="2400" i="1">
                            <a:latin typeface="Cambria Math" panose="02040503050406030204" pitchFamily="18" charset="0"/>
                            <a:ea typeface="微软雅黑" panose="020B0503020204020204" pitchFamily="34" charset="-122"/>
                          </a:rPr>
                        </m:ctrlPr>
                      </m:sSubPr>
                      <m:e>
                        <m:r>
                          <a:rPr lang="en-US" altLang="zh-CN" sz="2400">
                            <a:latin typeface="Cambria Math" panose="02040503050406030204" charset="0"/>
                            <a:ea typeface="微软雅黑" panose="020B0503020204020204" pitchFamily="34" charset="-122"/>
                          </a:rPr>
                          <m:t>𝑎</m:t>
                        </m:r>
                      </m:e>
                      <m:sub>
                        <m:r>
                          <a:rPr lang="en-US" altLang="zh-CN" sz="2400">
                            <a:latin typeface="Cambria Math" panose="02040503050406030204" charset="0"/>
                            <a:ea typeface="微软雅黑" panose="020B0503020204020204" pitchFamily="34" charset="-122"/>
                          </a:rPr>
                          <m:t>𝑖</m:t>
                        </m:r>
                      </m:sub>
                    </m:sSub>
                  </m:oMath>
                </a14:m>
                <a:r>
                  <a:rPr lang="zh-CN" altLang="en-US" sz="2400" dirty="0">
                    <a:latin typeface="微软雅黑" panose="020B0503020204020204" pitchFamily="34" charset="-122"/>
                    <a:ea typeface="微软雅黑" panose="020B0503020204020204" pitchFamily="34" charset="-122"/>
                  </a:rPr>
                  <a:t>的最早开始时间</a:t>
                </a:r>
                <a:endParaRPr lang="en-US" altLang="zh-CN" sz="2400" dirty="0"/>
              </a:p>
              <a:p>
                <a:pPr lvl="1" algn="just">
                  <a:lnSpc>
                    <a:spcPct val="100000"/>
                  </a:lnSpc>
                </a:pPr>
                <a14:m>
                  <m:oMath xmlns:m="http://schemas.openxmlformats.org/officeDocument/2006/math">
                    <m:r>
                      <m:rPr>
                        <m:sty m:val="p"/>
                      </m:rPr>
                      <a:rPr lang="en-US" altLang="zh-CN" sz="2400">
                        <a:latin typeface="Cambria Math" panose="02040503050406030204" charset="0"/>
                        <a:ea typeface="微软雅黑" panose="020B0503020204020204" pitchFamily="34" charset="-122"/>
                      </a:rPr>
                      <m:t>l</m:t>
                    </m:r>
                    <m:r>
                      <a:rPr lang="en-US" altLang="zh-CN" sz="2400" b="0" i="0" smtClean="0">
                        <a:latin typeface="Cambria Math" panose="02040503050406030204" charset="0"/>
                        <a:ea typeface="微软雅黑" panose="020B0503020204020204" pitchFamily="34" charset="-122"/>
                      </a:rPr>
                      <m:t>[</m:t>
                    </m:r>
                    <m:r>
                      <a:rPr lang="en-US" altLang="zh-CN" sz="2400">
                        <a:latin typeface="Cambria Math" panose="02040503050406030204" charset="0"/>
                        <a:ea typeface="微软雅黑" panose="020B0503020204020204" pitchFamily="34" charset="-122"/>
                      </a:rPr>
                      <m:t>𝑖</m:t>
                    </m:r>
                    <m:r>
                      <a:rPr lang="en-US" altLang="zh-CN" sz="2400" b="0" i="0" smtClean="0">
                        <a:latin typeface="Cambria Math" panose="02040503050406030204" charset="0"/>
                        <a:ea typeface="微软雅黑" panose="020B0503020204020204" pitchFamily="34" charset="-122"/>
                      </a:rPr>
                      <m:t>]</m:t>
                    </m:r>
                  </m:oMath>
                </a14:m>
                <a:r>
                  <a:rPr lang="zh-CN" altLang="en-US" sz="2400" dirty="0">
                    <a:latin typeface="微软雅黑" panose="020B0503020204020204" pitchFamily="34" charset="-122"/>
                    <a:ea typeface="微软雅黑" panose="020B0503020204020204" pitchFamily="34" charset="-122"/>
                  </a:rPr>
                  <a:t>：活动</a:t>
                </a:r>
                <a14:m>
                  <m:oMath xmlns:m="http://schemas.openxmlformats.org/officeDocument/2006/math">
                    <m:sSub>
                      <m:sSubPr>
                        <m:ctrlPr>
                          <a:rPr lang="en-US" altLang="zh-CN" sz="2400" i="1">
                            <a:latin typeface="Cambria Math" panose="02040503050406030204" pitchFamily="18" charset="0"/>
                            <a:ea typeface="微软雅黑" panose="020B0503020204020204" pitchFamily="34" charset="-122"/>
                          </a:rPr>
                        </m:ctrlPr>
                      </m:sSubPr>
                      <m:e>
                        <m:r>
                          <a:rPr lang="en-US" altLang="zh-CN" sz="2400">
                            <a:latin typeface="Cambria Math" panose="02040503050406030204" charset="0"/>
                            <a:ea typeface="微软雅黑" panose="020B0503020204020204" pitchFamily="34" charset="-122"/>
                          </a:rPr>
                          <m:t>𝑎</m:t>
                        </m:r>
                      </m:e>
                      <m:sub>
                        <m:r>
                          <a:rPr lang="en-US" altLang="zh-CN" sz="2400">
                            <a:latin typeface="Cambria Math" panose="02040503050406030204" charset="0"/>
                            <a:ea typeface="微软雅黑" panose="020B0503020204020204" pitchFamily="34" charset="-122"/>
                          </a:rPr>
                          <m:t>𝑖</m:t>
                        </m:r>
                      </m:sub>
                    </m:sSub>
                  </m:oMath>
                </a14:m>
                <a:r>
                  <a:rPr lang="zh-CN" altLang="en-US" sz="2400" dirty="0">
                    <a:latin typeface="微软雅黑" panose="020B0503020204020204" pitchFamily="34" charset="-122"/>
                    <a:ea typeface="微软雅黑" panose="020B0503020204020204" pitchFamily="34" charset="-122"/>
                  </a:rPr>
                  <a:t>的最晚开始时间</a:t>
                </a:r>
                <a:endParaRPr lang="en-US" altLang="zh-CN" sz="2400" dirty="0"/>
              </a:p>
              <a:p>
                <a:pPr lvl="1" algn="just">
                  <a:lnSpc>
                    <a:spcPct val="100000"/>
                  </a:lnSpc>
                </a:pPr>
                <a14:m>
                  <m:oMath xmlns:m="http://schemas.openxmlformats.org/officeDocument/2006/math">
                    <m:r>
                      <m:rPr>
                        <m:sty m:val="p"/>
                      </m:rPr>
                      <a:rPr lang="en-US" altLang="zh-CN" sz="2400" dirty="0">
                        <a:latin typeface="Cambria Math" panose="02040503050406030204" charset="0"/>
                        <a:ea typeface="微软雅黑" panose="020B0503020204020204" pitchFamily="34" charset="-122"/>
                      </a:rPr>
                      <m:t>earliest</m:t>
                    </m:r>
                    <m:r>
                      <a:rPr lang="en-US" altLang="zh-CN" sz="2400" dirty="0">
                        <a:latin typeface="Cambria Math" panose="02040503050406030204" charset="0"/>
                        <a:ea typeface="微软雅黑" panose="020B0503020204020204" pitchFamily="34" charset="-122"/>
                      </a:rPr>
                      <m:t>[</m:t>
                    </m:r>
                    <m:r>
                      <a:rPr lang="en-US" altLang="zh-CN" sz="2400" i="1" dirty="0" smtClean="0">
                        <a:latin typeface="Cambria Math" panose="02040503050406030204" charset="0"/>
                      </a:rPr>
                      <m:t>𝑣</m:t>
                    </m:r>
                    <m:r>
                      <a:rPr lang="en-US" altLang="zh-CN" sz="2400" dirty="0">
                        <a:latin typeface="Cambria Math" panose="02040503050406030204" charset="0"/>
                        <a:ea typeface="微软雅黑" panose="020B0503020204020204" pitchFamily="34" charset="-122"/>
                      </a:rPr>
                      <m:t>]</m:t>
                    </m:r>
                  </m:oMath>
                </a14:m>
                <a:r>
                  <a:rPr lang="zh-CN" altLang="en-US" sz="2400" dirty="0">
                    <a:latin typeface="微软雅黑" panose="020B0503020204020204" pitchFamily="34" charset="-122"/>
                    <a:ea typeface="微软雅黑" panose="020B0503020204020204" pitchFamily="34" charset="-122"/>
                  </a:rPr>
                  <a:t>：事件</a:t>
                </a:r>
                <a14:m>
                  <m:oMath xmlns:m="http://schemas.openxmlformats.org/officeDocument/2006/math">
                    <m:r>
                      <a:rPr lang="en-US" altLang="zh-CN" sz="2400" b="0" i="1" smtClean="0">
                        <a:latin typeface="Cambria Math" panose="02040503050406030204" charset="0"/>
                        <a:ea typeface="微软雅黑" panose="020B0503020204020204" pitchFamily="34" charset="-122"/>
                      </a:rPr>
                      <m:t>𝑣</m:t>
                    </m:r>
                  </m:oMath>
                </a14:m>
                <a:r>
                  <a:rPr lang="zh-CN" altLang="en-US" sz="2400" dirty="0">
                    <a:latin typeface="微软雅黑" panose="020B0503020204020204" pitchFamily="34" charset="-122"/>
                    <a:ea typeface="微软雅黑" panose="020B0503020204020204" pitchFamily="34" charset="-122"/>
                  </a:rPr>
                  <a:t>的最早发生时间</a:t>
                </a:r>
                <a:endParaRPr lang="en-US" altLang="zh-CN" sz="2400" dirty="0"/>
              </a:p>
              <a:p>
                <a:pPr lvl="1" algn="just">
                  <a:lnSpc>
                    <a:spcPct val="100000"/>
                  </a:lnSpc>
                </a:pPr>
                <a14:m>
                  <m:oMath xmlns:m="http://schemas.openxmlformats.org/officeDocument/2006/math">
                    <m:r>
                      <m:rPr>
                        <m:sty m:val="p"/>
                      </m:rPr>
                      <a:rPr lang="en-US" altLang="zh-CN" sz="2400" dirty="0">
                        <a:latin typeface="Cambria Math" panose="02040503050406030204" charset="0"/>
                        <a:ea typeface="微软雅黑" panose="020B0503020204020204" pitchFamily="34" charset="-122"/>
                      </a:rPr>
                      <m:t>latest</m:t>
                    </m:r>
                    <m:r>
                      <a:rPr lang="en-US" altLang="zh-CN" sz="2400" dirty="0">
                        <a:latin typeface="Cambria Math" panose="02040503050406030204" charset="0"/>
                        <a:ea typeface="微软雅黑" panose="020B0503020204020204" pitchFamily="34" charset="-122"/>
                      </a:rPr>
                      <m:t>[</m:t>
                    </m:r>
                    <m:r>
                      <a:rPr lang="en-US" altLang="zh-CN" sz="2400" b="0" i="1" dirty="0" smtClean="0">
                        <a:latin typeface="Cambria Math" panose="02040503050406030204" charset="0"/>
                        <a:ea typeface="微软雅黑" panose="020B0503020204020204" pitchFamily="34" charset="-122"/>
                      </a:rPr>
                      <m:t>𝑣</m:t>
                    </m:r>
                    <m:r>
                      <a:rPr lang="en-US" altLang="zh-CN" sz="2400" dirty="0">
                        <a:latin typeface="Cambria Math" panose="02040503050406030204" charset="0"/>
                        <a:ea typeface="微软雅黑" panose="020B0503020204020204" pitchFamily="34" charset="-122"/>
                      </a:rPr>
                      <m:t>]</m:t>
                    </m:r>
                  </m:oMath>
                </a14:m>
                <a:r>
                  <a:rPr lang="zh-CN" altLang="en-US" sz="2400" dirty="0">
                    <a:latin typeface="微软雅黑" panose="020B0503020204020204" pitchFamily="34" charset="-122"/>
                    <a:ea typeface="微软雅黑" panose="020B0503020204020204" pitchFamily="34" charset="-122"/>
                  </a:rPr>
                  <a:t>：事件</a:t>
                </a:r>
                <a14:m>
                  <m:oMath xmlns:m="http://schemas.openxmlformats.org/officeDocument/2006/math">
                    <m:r>
                      <a:rPr lang="en-US" altLang="zh-CN" sz="2400" i="1" dirty="0" smtClean="0">
                        <a:latin typeface="Cambria Math" panose="02040503050406030204" charset="0"/>
                        <a:ea typeface="微软雅黑" panose="020B0503020204020204" pitchFamily="34" charset="-122"/>
                      </a:rPr>
                      <m:t>𝑣</m:t>
                    </m:r>
                    <m:r>
                      <a:rPr lang="zh-CN" altLang="en-US" sz="2400">
                        <a:latin typeface="Cambria Math" panose="02040503050406030204" charset="0"/>
                        <a:ea typeface="微软雅黑" panose="020B0503020204020204" pitchFamily="34" charset="-122"/>
                      </a:rPr>
                      <m:t>的</m:t>
                    </m:r>
                  </m:oMath>
                </a14:m>
                <a:r>
                  <a:rPr lang="zh-CN" altLang="en-US" sz="2400" dirty="0">
                    <a:latin typeface="微软雅黑" panose="020B0503020204020204" pitchFamily="34" charset="-122"/>
                    <a:ea typeface="微软雅黑" panose="020B0503020204020204" pitchFamily="34" charset="-122"/>
                  </a:rPr>
                  <a:t>最晚发生时间</a:t>
                </a:r>
                <a:endParaRPr lang="en-US" altLang="zh-CN" sz="2400" dirty="0">
                  <a:latin typeface="微软雅黑" panose="020B0503020204020204" pitchFamily="34" charset="-122"/>
                  <a:ea typeface="微软雅黑" panose="020B0503020204020204" pitchFamily="34" charset="-122"/>
                </a:endParaRPr>
              </a:p>
              <a:p>
                <a:pPr algn="just">
                  <a:lnSpc>
                    <a:spcPct val="100000"/>
                  </a:lnSpc>
                </a:pPr>
                <a:endParaRPr lang="en-US" altLang="zh-CN" sz="2400" dirty="0">
                  <a:latin typeface="微软雅黑" panose="020B0503020204020204" pitchFamily="34" charset="-122"/>
                  <a:ea typeface="微软雅黑" panose="020B0503020204020204" pitchFamily="34" charset="-122"/>
                </a:endParaRPr>
              </a:p>
              <a:p>
                <a:pPr algn="just">
                  <a:lnSpc>
                    <a:spcPct val="100000"/>
                  </a:lnSpc>
                </a:pPr>
                <a:r>
                  <a:rPr lang="zh-CN" altLang="en-US" sz="2400" dirty="0">
                    <a:latin typeface="微软雅黑" panose="020B0503020204020204" pitchFamily="34" charset="-122"/>
                    <a:ea typeface="微软雅黑" panose="020B0503020204020204" pitchFamily="34" charset="-122"/>
                  </a:rPr>
                  <a:t>若活动</a:t>
                </a:r>
                <a14:m>
                  <m:oMath xmlns:m="http://schemas.openxmlformats.org/officeDocument/2006/math">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charset="0"/>
                            <a:ea typeface="微软雅黑" panose="020B0503020204020204" pitchFamily="34" charset="-122"/>
                          </a:rPr>
                          <m:t>𝑎</m:t>
                        </m:r>
                      </m:e>
                      <m:sub>
                        <m:r>
                          <a:rPr lang="en-US" altLang="zh-CN" sz="2400" b="0" i="1" smtClean="0">
                            <a:latin typeface="Cambria Math" panose="02040503050406030204" charset="0"/>
                            <a:ea typeface="微软雅黑" panose="020B0503020204020204" pitchFamily="34" charset="-122"/>
                          </a:rPr>
                          <m:t>𝑖</m:t>
                        </m:r>
                      </m:sub>
                    </m:sSub>
                  </m:oMath>
                </a14:m>
                <a:r>
                  <a:rPr lang="zh-CN" altLang="en-US" sz="2400" dirty="0">
                    <a:latin typeface="微软雅黑" panose="020B0503020204020204" pitchFamily="34" charset="-122"/>
                    <a:ea typeface="微软雅黑" panose="020B0503020204020204" pitchFamily="34" charset="-122"/>
                  </a:rPr>
                  <a:t>对应边</a:t>
                </a:r>
                <a14:m>
                  <m:oMath xmlns:m="http://schemas.openxmlformats.org/officeDocument/2006/math">
                    <m:r>
                      <a:rPr lang="en-US" altLang="zh-CN" sz="2400" i="1">
                        <a:latin typeface="Cambria Math" panose="02040503050406030204" charset="0"/>
                      </a:rPr>
                      <m:t>(</m:t>
                    </m:r>
                    <m:r>
                      <a:rPr lang="en-US" altLang="zh-CN" sz="2400" b="0" i="1" smtClean="0">
                        <a:latin typeface="Cambria Math" panose="02040503050406030204" charset="0"/>
                        <a:ea typeface="微软雅黑" panose="020B0503020204020204" pitchFamily="34" charset="-122"/>
                      </a:rPr>
                      <m:t>𝑢</m:t>
                    </m:r>
                    <m:r>
                      <a:rPr lang="en-US" altLang="zh-CN" sz="2400" b="0" i="1"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𝑣</m:t>
                    </m:r>
                    <m:r>
                      <a:rPr lang="en-US" altLang="zh-CN" sz="2400" b="0" i="1" smtClean="0">
                        <a:latin typeface="Cambria Math" panose="02040503050406030204" charset="0"/>
                        <a:ea typeface="微软雅黑" panose="020B0503020204020204" pitchFamily="34" charset="-122"/>
                      </a:rPr>
                      <m:t>)</m:t>
                    </m:r>
                  </m:oMath>
                </a14:m>
                <a:r>
                  <a:rPr lang="zh-CN" altLang="en-US" sz="2400" dirty="0">
                    <a:latin typeface="微软雅黑" panose="020B0503020204020204" pitchFamily="34" charset="-122"/>
                    <a:ea typeface="微软雅黑" panose="020B0503020204020204" pitchFamily="34" charset="-122"/>
                  </a:rPr>
                  <a:t>，则不难推出</a:t>
                </a:r>
                <a:r>
                  <a:rPr lang="zh-CN" altLang="en-US" sz="2400" dirty="0"/>
                  <a:t>以下性质</a:t>
                </a:r>
                <a:r>
                  <a:rPr lang="zh-CN" altLang="en-US" sz="2400" dirty="0">
                    <a:latin typeface="微软雅黑" panose="020B0503020204020204" pitchFamily="34" charset="-122"/>
                    <a:ea typeface="微软雅黑" panose="020B0503020204020204" pitchFamily="34" charset="-122"/>
                  </a:rPr>
                  <a:t>：</a:t>
                </a:r>
                <a:endParaRPr lang="en-US" altLang="zh-CN" sz="2400" dirty="0"/>
              </a:p>
              <a:p>
                <a:pPr marL="914400" lvl="1" indent="-457200" algn="just">
                  <a:lnSpc>
                    <a:spcPct val="100000"/>
                  </a:lnSpc>
                  <a:buFont typeface="+mj-lt"/>
                  <a:buAutoNum type="alphaLcParenR"/>
                </a:pPr>
                <a14:m>
                  <m:oMath xmlns:m="http://schemas.openxmlformats.org/officeDocument/2006/math">
                    <m:r>
                      <m:rPr>
                        <m:sty m:val="p"/>
                      </m:rPr>
                      <a:rPr lang="en-US" altLang="zh-CN" sz="2400" b="0" i="0" smtClean="0">
                        <a:latin typeface="Cambria Math" panose="02040503050406030204" charset="0"/>
                        <a:ea typeface="微软雅黑" panose="020B0503020204020204" pitchFamily="34" charset="-122"/>
                      </a:rPr>
                      <m:t>e</m:t>
                    </m:r>
                    <m:d>
                      <m:dPr>
                        <m:begChr m:val="["/>
                        <m:endChr m:val="]"/>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𝑖</m:t>
                        </m:r>
                      </m:e>
                    </m:d>
                    <m:r>
                      <a:rPr lang="en-US" altLang="zh-CN" sz="2400" b="0" i="0" smtClean="0">
                        <a:latin typeface="Cambria Math" panose="02040503050406030204" charset="0"/>
                        <a:ea typeface="微软雅黑" panose="020B0503020204020204" pitchFamily="34" charset="-122"/>
                      </a:rPr>
                      <m:t>=</m:t>
                    </m:r>
                    <m:r>
                      <m:rPr>
                        <m:sty m:val="p"/>
                      </m:rPr>
                      <a:rPr lang="en-US" altLang="zh-CN" sz="2400" b="0" i="0" smtClean="0">
                        <a:latin typeface="Cambria Math" panose="02040503050406030204" charset="0"/>
                        <a:ea typeface="微软雅黑" panose="020B0503020204020204" pitchFamily="34" charset="-122"/>
                      </a:rPr>
                      <m:t>earliest</m:t>
                    </m:r>
                    <m:d>
                      <m:dPr>
                        <m:begChr m:val="["/>
                        <m:endChr m:val="]"/>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𝑢</m:t>
                        </m:r>
                      </m:e>
                    </m:d>
                  </m:oMath>
                </a14:m>
                <a:r>
                  <a:rPr lang="en-US" altLang="zh-CN" sz="2400" b="0" dirty="0">
                    <a:ea typeface="微软雅黑" panose="020B0503020204020204" pitchFamily="34" charset="-122"/>
                  </a:rPr>
                  <a:t> </a:t>
                </a:r>
              </a:p>
              <a:p>
                <a:pPr marL="914400" lvl="1" indent="-457200" algn="just">
                  <a:lnSpc>
                    <a:spcPct val="100000"/>
                  </a:lnSpc>
                  <a:buFont typeface="+mj-lt"/>
                  <a:buAutoNum type="alphaLcParenR"/>
                </a:pPr>
                <a14:m>
                  <m:oMath xmlns:m="http://schemas.openxmlformats.org/officeDocument/2006/math">
                    <m:r>
                      <m:rPr>
                        <m:sty m:val="p"/>
                      </m:rPr>
                      <a:rPr lang="en-US" altLang="zh-CN" sz="2400" b="0" i="0" smtClean="0">
                        <a:latin typeface="Cambria Math" panose="02040503050406030204" charset="0"/>
                        <a:ea typeface="微软雅黑" panose="020B0503020204020204" pitchFamily="34" charset="-122"/>
                      </a:rPr>
                      <m:t>l</m:t>
                    </m:r>
                    <m:d>
                      <m:dPr>
                        <m:begChr m:val="["/>
                        <m:endChr m:val="]"/>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𝑖</m:t>
                        </m:r>
                      </m:e>
                    </m:d>
                    <m:r>
                      <a:rPr lang="en-US" altLang="zh-CN" sz="2400" b="0" i="0" smtClean="0">
                        <a:latin typeface="Cambria Math" panose="02040503050406030204" charset="0"/>
                        <a:ea typeface="微软雅黑" panose="020B0503020204020204" pitchFamily="34" charset="-122"/>
                      </a:rPr>
                      <m:t>=</m:t>
                    </m:r>
                    <m:r>
                      <m:rPr>
                        <m:sty m:val="p"/>
                      </m:rPr>
                      <a:rPr lang="en-US" altLang="zh-CN" sz="2400" b="0" i="0" smtClean="0">
                        <a:latin typeface="Cambria Math" panose="02040503050406030204" charset="0"/>
                        <a:ea typeface="微软雅黑" panose="020B0503020204020204" pitchFamily="34" charset="-122"/>
                      </a:rPr>
                      <m:t>latest</m:t>
                    </m:r>
                    <m:d>
                      <m:dPr>
                        <m:begChr m:val="["/>
                        <m:endChr m:val="]"/>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𝑣</m:t>
                        </m:r>
                      </m:e>
                    </m:d>
                    <m:r>
                      <a:rPr lang="en-US" altLang="zh-CN" sz="2400" b="0" i="0" smtClean="0">
                        <a:latin typeface="Cambria Math" panose="02040503050406030204" charset="0"/>
                        <a:ea typeface="微软雅黑" panose="020B0503020204020204" pitchFamily="34" charset="-122"/>
                      </a:rPr>
                      <m:t>−</m:t>
                    </m:r>
                    <m:r>
                      <m:rPr>
                        <m:sty m:val="p"/>
                      </m:rPr>
                      <a:rPr lang="en-US" altLang="zh-CN" sz="2400" b="0" i="0" smtClean="0">
                        <a:latin typeface="Cambria Math" panose="02040503050406030204" charset="0"/>
                        <a:ea typeface="微软雅黑" panose="020B0503020204020204" pitchFamily="34" charset="-122"/>
                      </a:rPr>
                      <m:t>weight</m:t>
                    </m:r>
                    <m:r>
                      <a:rPr lang="en-US" altLang="zh-CN" sz="2400" b="0" i="0"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𝑢</m:t>
                    </m:r>
                    <m:r>
                      <a:rPr lang="en-US" altLang="zh-CN" sz="2400" b="0" i="1"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𝑣</m:t>
                    </m:r>
                    <m:r>
                      <a:rPr lang="en-US" altLang="zh-CN" sz="2400" b="0" i="0" smtClean="0">
                        <a:latin typeface="Cambria Math" panose="02040503050406030204" charset="0"/>
                        <a:ea typeface="微软雅黑" panose="020B0503020204020204" pitchFamily="34" charset="-122"/>
                      </a:rPr>
                      <m:t>)</m:t>
                    </m:r>
                  </m:oMath>
                </a14:m>
                <a:r>
                  <a:rPr lang="en-US" altLang="zh-CN" sz="2400" dirty="0">
                    <a:ea typeface="微软雅黑" panose="020B0503020204020204" pitchFamily="34" charset="-122"/>
                  </a:rPr>
                  <a:t> </a:t>
                </a:r>
                <a:endParaRPr lang="en-US" altLang="zh-CN" sz="2400" dirty="0"/>
              </a:p>
              <a:p>
                <a:pPr marL="914400" lvl="1" indent="-457200" algn="just">
                  <a:lnSpc>
                    <a:spcPct val="100000"/>
                  </a:lnSpc>
                  <a:buFont typeface="+mj-lt"/>
                  <a:buAutoNum type="alphaLcParenR"/>
                </a:pPr>
                <a14:m>
                  <m:oMath xmlns:m="http://schemas.openxmlformats.org/officeDocument/2006/math">
                    <m:r>
                      <m:rPr>
                        <m:sty m:val="p"/>
                      </m:rPr>
                      <a:rPr lang="en-US" altLang="zh-CN" sz="2400" b="0" i="0" smtClean="0">
                        <a:latin typeface="Cambria Math" panose="02040503050406030204" charset="0"/>
                        <a:ea typeface="微软雅黑" panose="020B0503020204020204" pitchFamily="34" charset="-122"/>
                      </a:rPr>
                      <m:t>earliest</m:t>
                    </m:r>
                    <m:d>
                      <m:dPr>
                        <m:begChr m:val="["/>
                        <m:endChr m:val="]"/>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𝑣</m:t>
                        </m:r>
                      </m:e>
                    </m:d>
                    <m:r>
                      <a:rPr lang="en-US" altLang="zh-CN" sz="2400" b="0" i="0" smtClean="0">
                        <a:latin typeface="Cambria Math" panose="02040503050406030204" charset="0"/>
                        <a:ea typeface="微软雅黑" panose="020B0503020204020204" pitchFamily="34" charset="-122"/>
                      </a:rPr>
                      <m:t>=</m:t>
                    </m:r>
                    <m:func>
                      <m:funcPr>
                        <m:ctrlPr>
                          <a:rPr lang="en-US" altLang="zh-CN" sz="2400" b="0" i="1" smtClean="0">
                            <a:latin typeface="Cambria Math" panose="02040503050406030204" pitchFamily="18" charset="0"/>
                            <a:ea typeface="微软雅黑" panose="020B0503020204020204" pitchFamily="34" charset="-122"/>
                          </a:rPr>
                        </m:ctrlPr>
                      </m:funcPr>
                      <m:fName>
                        <m:limLow>
                          <m:limLowPr>
                            <m:ctrlPr>
                              <a:rPr lang="en-US" altLang="zh-CN" sz="2400" b="0" i="1" smtClean="0">
                                <a:latin typeface="Cambria Math" panose="02040503050406030204" pitchFamily="18" charset="0"/>
                                <a:ea typeface="微软雅黑" panose="020B0503020204020204" pitchFamily="34" charset="-122"/>
                              </a:rPr>
                            </m:ctrlPr>
                          </m:limLowPr>
                          <m:e>
                            <m:r>
                              <m:rPr>
                                <m:sty m:val="p"/>
                              </m:rPr>
                              <a:rPr lang="en-US" altLang="zh-CN" sz="2400" b="0" i="0" smtClean="0">
                                <a:latin typeface="Cambria Math" panose="02040503050406030204" charset="0"/>
                                <a:ea typeface="微软雅黑" panose="020B0503020204020204" pitchFamily="34" charset="-122"/>
                              </a:rPr>
                              <m:t>max</m:t>
                            </m:r>
                          </m:e>
                          <m:lim>
                            <m:d>
                              <m:dPr>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𝑢</m:t>
                                </m:r>
                                <m:r>
                                  <a:rPr lang="en-US" altLang="zh-CN" sz="2400" b="0" i="1"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𝑣</m:t>
                                </m:r>
                              </m:e>
                            </m:d>
                            <m:r>
                              <a:rPr lang="en-US" altLang="zh-CN" sz="2400" b="0" i="1"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𝐸</m:t>
                            </m:r>
                          </m:lim>
                        </m:limLow>
                      </m:fName>
                      <m:e>
                        <m:r>
                          <a:rPr lang="en-US" altLang="zh-CN" sz="2400" b="0" i="0" smtClean="0">
                            <a:latin typeface="Cambria Math" panose="02040503050406030204" charset="0"/>
                            <a:ea typeface="微软雅黑" panose="020B0503020204020204" pitchFamily="34" charset="-122"/>
                          </a:rPr>
                          <m:t>{</m:t>
                        </m:r>
                        <m:r>
                          <m:rPr>
                            <m:sty m:val="p"/>
                          </m:rPr>
                          <a:rPr lang="en-US" altLang="zh-CN" sz="2400" b="0" i="0" smtClean="0">
                            <a:latin typeface="Cambria Math" panose="02040503050406030204" charset="0"/>
                            <a:ea typeface="微软雅黑" panose="020B0503020204020204" pitchFamily="34" charset="-122"/>
                          </a:rPr>
                          <m:t>earliest</m:t>
                        </m:r>
                        <m:d>
                          <m:dPr>
                            <m:begChr m:val="["/>
                            <m:endChr m:val="]"/>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𝑢</m:t>
                            </m:r>
                          </m:e>
                        </m:d>
                        <m:r>
                          <a:rPr lang="en-US" altLang="zh-CN" sz="2400" b="0" i="0" smtClean="0">
                            <a:latin typeface="Cambria Math" panose="02040503050406030204" charset="0"/>
                            <a:ea typeface="微软雅黑" panose="020B0503020204020204" pitchFamily="34" charset="-122"/>
                          </a:rPr>
                          <m:t>+</m:t>
                        </m:r>
                        <m:r>
                          <m:rPr>
                            <m:sty m:val="p"/>
                          </m:rPr>
                          <a:rPr lang="en-US" altLang="zh-CN" sz="2400" b="0" i="0" smtClean="0">
                            <a:latin typeface="Cambria Math" panose="02040503050406030204" charset="0"/>
                            <a:ea typeface="微软雅黑" panose="020B0503020204020204" pitchFamily="34" charset="-122"/>
                          </a:rPr>
                          <m:t>weight</m:t>
                        </m:r>
                        <m:r>
                          <a:rPr lang="en-US" altLang="zh-CN" sz="2400" b="0" i="0"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𝑢</m:t>
                        </m:r>
                        <m:r>
                          <a:rPr lang="en-US" altLang="zh-CN" sz="2400" b="0" i="1"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𝑣</m:t>
                        </m:r>
                        <m:r>
                          <a:rPr lang="en-US" altLang="zh-CN" sz="2400" b="0" i="0" smtClean="0">
                            <a:latin typeface="Cambria Math" panose="02040503050406030204" charset="0"/>
                            <a:ea typeface="微软雅黑" panose="020B0503020204020204" pitchFamily="34" charset="-122"/>
                          </a:rPr>
                          <m:t>)}</m:t>
                        </m:r>
                      </m:e>
                    </m:func>
                  </m:oMath>
                </a14:m>
                <a:r>
                  <a:rPr lang="en-US" altLang="zh-CN" sz="2400" dirty="0">
                    <a:ea typeface="微软雅黑" panose="020B0503020204020204" pitchFamily="34" charset="-122"/>
                  </a:rPr>
                  <a:t> </a:t>
                </a:r>
              </a:p>
              <a:p>
                <a:pPr marL="914400" lvl="1" indent="-457200" algn="just">
                  <a:lnSpc>
                    <a:spcPct val="100000"/>
                  </a:lnSpc>
                  <a:buFont typeface="+mj-lt"/>
                  <a:buAutoNum type="alphaLcParenR"/>
                </a:pPr>
                <a14:m>
                  <m:oMath xmlns:m="http://schemas.openxmlformats.org/officeDocument/2006/math">
                    <m:r>
                      <m:rPr>
                        <m:sty m:val="p"/>
                      </m:rPr>
                      <a:rPr lang="en-US" altLang="zh-CN" sz="2400" b="0" i="0" smtClean="0">
                        <a:latin typeface="Cambria Math" panose="02040503050406030204" charset="0"/>
                        <a:ea typeface="微软雅黑" panose="020B0503020204020204" pitchFamily="34" charset="-122"/>
                      </a:rPr>
                      <m:t>latest</m:t>
                    </m:r>
                    <m:d>
                      <m:dPr>
                        <m:begChr m:val="["/>
                        <m:endChr m:val="]"/>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𝑢</m:t>
                        </m:r>
                      </m:e>
                    </m:d>
                    <m:r>
                      <a:rPr lang="en-US" altLang="zh-CN" sz="2400" b="0" i="0" smtClean="0">
                        <a:latin typeface="Cambria Math" panose="02040503050406030204" charset="0"/>
                        <a:ea typeface="微软雅黑" panose="020B0503020204020204" pitchFamily="34" charset="-122"/>
                      </a:rPr>
                      <m:t>=</m:t>
                    </m:r>
                    <m:func>
                      <m:funcPr>
                        <m:ctrlPr>
                          <a:rPr lang="en-US" altLang="zh-CN" sz="2400" b="0" i="1" smtClean="0">
                            <a:latin typeface="Cambria Math" panose="02040503050406030204" pitchFamily="18" charset="0"/>
                            <a:ea typeface="微软雅黑" panose="020B0503020204020204" pitchFamily="34" charset="-122"/>
                          </a:rPr>
                        </m:ctrlPr>
                      </m:funcPr>
                      <m:fName>
                        <m:limLow>
                          <m:limLowPr>
                            <m:ctrlPr>
                              <a:rPr lang="en-US" altLang="zh-CN" sz="2400" b="0" i="1" smtClean="0">
                                <a:latin typeface="Cambria Math" panose="02040503050406030204" pitchFamily="18" charset="0"/>
                                <a:ea typeface="微软雅黑" panose="020B0503020204020204" pitchFamily="34" charset="-122"/>
                              </a:rPr>
                            </m:ctrlPr>
                          </m:limLowPr>
                          <m:e>
                            <m:r>
                              <m:rPr>
                                <m:sty m:val="p"/>
                              </m:rPr>
                              <a:rPr lang="en-US" altLang="zh-CN" sz="2400" b="0" i="0" smtClean="0">
                                <a:latin typeface="Cambria Math" panose="02040503050406030204" charset="0"/>
                                <a:ea typeface="微软雅黑" panose="020B0503020204020204" pitchFamily="34" charset="-122"/>
                              </a:rPr>
                              <m:t>min</m:t>
                            </m:r>
                          </m:e>
                          <m:lim>
                            <m:d>
                              <m:dPr>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𝑢</m:t>
                                </m:r>
                                <m:r>
                                  <a:rPr lang="en-US" altLang="zh-CN" sz="2400" b="0" i="1"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𝑣</m:t>
                                </m:r>
                              </m:e>
                            </m:d>
                            <m:r>
                              <a:rPr lang="en-US" altLang="zh-CN" sz="2400" b="0" i="1"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𝐸</m:t>
                            </m:r>
                          </m:lim>
                        </m:limLow>
                      </m:fName>
                      <m:e>
                        <m:r>
                          <a:rPr lang="en-US" altLang="zh-CN" sz="2400" b="0" i="0" smtClean="0">
                            <a:latin typeface="Cambria Math" panose="02040503050406030204" charset="0"/>
                            <a:ea typeface="微软雅黑" panose="020B0503020204020204" pitchFamily="34" charset="-122"/>
                          </a:rPr>
                          <m:t>{</m:t>
                        </m:r>
                        <m:r>
                          <m:rPr>
                            <m:sty m:val="p"/>
                          </m:rPr>
                          <a:rPr lang="en-US" altLang="zh-CN" sz="2400" b="0" i="0" smtClean="0">
                            <a:latin typeface="Cambria Math" panose="02040503050406030204" charset="0"/>
                            <a:ea typeface="微软雅黑" panose="020B0503020204020204" pitchFamily="34" charset="-122"/>
                          </a:rPr>
                          <m:t>latest</m:t>
                        </m:r>
                        <m:d>
                          <m:dPr>
                            <m:begChr m:val="["/>
                            <m:endChr m:val="]"/>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𝑣</m:t>
                            </m:r>
                          </m:e>
                        </m:d>
                        <m:r>
                          <a:rPr lang="en-US" altLang="zh-CN" sz="2400" b="0" i="0" smtClean="0">
                            <a:latin typeface="Cambria Math" panose="02040503050406030204" charset="0"/>
                            <a:ea typeface="微软雅黑" panose="020B0503020204020204" pitchFamily="34" charset="-122"/>
                          </a:rPr>
                          <m:t>−</m:t>
                        </m:r>
                        <m:r>
                          <m:rPr>
                            <m:sty m:val="p"/>
                          </m:rPr>
                          <a:rPr lang="en-US" altLang="zh-CN" sz="2400" b="0" i="0" smtClean="0">
                            <a:latin typeface="Cambria Math" panose="02040503050406030204" charset="0"/>
                            <a:ea typeface="微软雅黑" panose="020B0503020204020204" pitchFamily="34" charset="-122"/>
                          </a:rPr>
                          <m:t>weight</m:t>
                        </m:r>
                        <m:r>
                          <a:rPr lang="en-US" altLang="zh-CN" sz="2400" b="0" i="0"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𝑢</m:t>
                        </m:r>
                        <m:r>
                          <a:rPr lang="en-US" altLang="zh-CN" sz="2400" b="0" i="1"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𝑣</m:t>
                        </m:r>
                        <m:r>
                          <a:rPr lang="en-US" altLang="zh-CN" sz="2400" b="0" i="0" smtClean="0">
                            <a:latin typeface="Cambria Math" panose="02040503050406030204" charset="0"/>
                            <a:ea typeface="微软雅黑" panose="020B0503020204020204" pitchFamily="34" charset="-122"/>
                          </a:rPr>
                          <m:t>)}</m:t>
                        </m:r>
                      </m:e>
                    </m:func>
                  </m:oMath>
                </a14:m>
                <a:r>
                  <a:rPr lang="en-US" altLang="zh-CN" sz="2400" dirty="0">
                    <a:ea typeface="微软雅黑" panose="020B0503020204020204" pitchFamily="34" charset="-122"/>
                  </a:rPr>
                  <a:t> </a:t>
                </a:r>
              </a:p>
              <a:p>
                <a:pPr marL="914400" lvl="1" indent="-457200" algn="just">
                  <a:lnSpc>
                    <a:spcPct val="100000"/>
                  </a:lnSpc>
                  <a:buFont typeface="+mj-lt"/>
                  <a:buAutoNum type="alphaLcParenR"/>
                </a:pPr>
                <a:r>
                  <a:rPr lang="zh-CN" altLang="en-US" sz="2400" dirty="0">
                    <a:ea typeface="微软雅黑" panose="020B0503020204020204" pitchFamily="34" charset="-122"/>
                  </a:rPr>
                  <a:t>关键活动</a:t>
                </a:r>
                <a14:m>
                  <m:oMath xmlns:m="http://schemas.openxmlformats.org/officeDocument/2006/math">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charset="0"/>
                            <a:ea typeface="微软雅黑" panose="020B0503020204020204" pitchFamily="34" charset="-122"/>
                          </a:rPr>
                          <m:t>𝑎</m:t>
                        </m:r>
                      </m:e>
                      <m:sub>
                        <m:r>
                          <a:rPr lang="en-US" altLang="zh-CN" sz="2400" b="0" i="1" smtClean="0">
                            <a:latin typeface="Cambria Math" panose="02040503050406030204" charset="0"/>
                            <a:ea typeface="微软雅黑" panose="020B0503020204020204" pitchFamily="34" charset="-122"/>
                          </a:rPr>
                          <m:t>𝑖</m:t>
                        </m:r>
                      </m:sub>
                    </m:sSub>
                  </m:oMath>
                </a14:m>
                <a:r>
                  <a:rPr lang="zh-CN" altLang="en-US" sz="2400" dirty="0">
                    <a:ea typeface="微软雅黑" panose="020B0503020204020204" pitchFamily="34" charset="-122"/>
                  </a:rPr>
                  <a:t>满足</a:t>
                </a:r>
                <a14:m>
                  <m:oMath xmlns:m="http://schemas.openxmlformats.org/officeDocument/2006/math">
                    <m:r>
                      <m:rPr>
                        <m:sty m:val="p"/>
                      </m:rPr>
                      <a:rPr lang="en-US" altLang="zh-CN" sz="2400" b="0" i="0" smtClean="0">
                        <a:latin typeface="Cambria Math" panose="02040503050406030204" charset="0"/>
                        <a:ea typeface="微软雅黑" panose="020B0503020204020204" pitchFamily="34" charset="-122"/>
                      </a:rPr>
                      <m:t>e</m:t>
                    </m:r>
                    <m:d>
                      <m:dPr>
                        <m:begChr m:val="["/>
                        <m:endChr m:val="]"/>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𝑖</m:t>
                        </m:r>
                      </m:e>
                    </m:d>
                    <m:r>
                      <a:rPr lang="en-US" altLang="zh-CN" sz="2400" b="0" i="0" smtClean="0">
                        <a:latin typeface="Cambria Math" panose="02040503050406030204" charset="0"/>
                        <a:ea typeface="微软雅黑" panose="020B0503020204020204" pitchFamily="34" charset="-122"/>
                      </a:rPr>
                      <m:t>=</m:t>
                    </m:r>
                    <m:r>
                      <m:rPr>
                        <m:sty m:val="p"/>
                      </m:rPr>
                      <a:rPr lang="en-US" altLang="zh-CN" sz="2400" b="0" i="0" smtClean="0">
                        <a:latin typeface="Cambria Math" panose="02040503050406030204" charset="0"/>
                        <a:ea typeface="微软雅黑" panose="020B0503020204020204" pitchFamily="34" charset="-122"/>
                      </a:rPr>
                      <m:t>l</m:t>
                    </m:r>
                    <m:r>
                      <a:rPr lang="en-US" altLang="zh-CN" sz="2400" b="0" i="0"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𝑖</m:t>
                    </m:r>
                    <m:r>
                      <a:rPr lang="en-US" altLang="zh-CN" sz="2400" b="0" i="0" smtClean="0">
                        <a:latin typeface="Cambria Math" panose="02040503050406030204" charset="0"/>
                        <a:ea typeface="微软雅黑" panose="020B0503020204020204" pitchFamily="34" charset="-122"/>
                      </a:rPr>
                      <m:t>]</m:t>
                    </m:r>
                  </m:oMath>
                </a14:m>
                <a:endParaRPr lang="en-US" altLang="zh-CN" sz="2400" dirty="0">
                  <a:ea typeface="微软雅黑" panose="020B0503020204020204" pitchFamily="34" charset="-122"/>
                </a:endParaRPr>
              </a:p>
            </p:txBody>
          </p:sp>
        </mc:Choice>
        <mc:Fallback xmlns="">
          <p:sp>
            <p:nvSpPr>
              <p:cNvPr id="6" name="内容占位符 5"/>
              <p:cNvSpPr>
                <a:spLocks noRot="1" noChangeAspect="1" noMove="1" noResize="1" noEditPoints="1" noAdjustHandles="1" noChangeArrowheads="1" noChangeShapeType="1" noTextEdit="1"/>
              </p:cNvSpPr>
              <p:nvPr>
                <p:ph idx="11"/>
              </p:nvPr>
            </p:nvSpPr>
            <p:spPr>
              <a:xfrm>
                <a:off x="666521" y="1121704"/>
                <a:ext cx="11055325" cy="5535930"/>
              </a:xfrm>
              <a:blipFill rotWithShape="1">
                <a:blip r:embed="rId3"/>
                <a:stretch>
                  <a:fillRect l="-4" t="-109" r="3" b="5"/>
                </a:stretch>
              </a:blipFill>
            </p:spPr>
            <p:txBody>
              <a:bodyPr/>
              <a:lstStyle/>
              <a:p>
                <a:r>
                  <a:rPr lang="zh-CN" altLang="en-US">
                    <a:noFill/>
                  </a:rPr>
                  <a:t> </a:t>
                </a:r>
              </a:p>
            </p:txBody>
          </p:sp>
        </mc:Fallback>
      </mc:AlternateContent>
      <p:pic>
        <p:nvPicPr>
          <p:cNvPr id="9" name="图片 8"/>
          <p:cNvPicPr>
            <a:picLocks noChangeAspect="1"/>
          </p:cNvPicPr>
          <p:nvPr/>
        </p:nvPicPr>
        <p:blipFill rotWithShape="1">
          <a:blip r:embed="rId4"/>
          <a:srcRect r="3016"/>
          <a:stretch>
            <a:fillRect/>
          </a:stretch>
        </p:blipFill>
        <p:spPr>
          <a:xfrm>
            <a:off x="6332400" y="1013403"/>
            <a:ext cx="5690616" cy="3136951"/>
          </a:xfrm>
          <a:prstGeom prst="rect">
            <a:avLst/>
          </a:prstGeom>
        </p:spPr>
      </p:pic>
      <mc:AlternateContent xmlns:mc="http://schemas.openxmlformats.org/markup-compatibility/2006" xmlns:a14="http://schemas.microsoft.com/office/drawing/2010/main">
        <mc:Choice Requires="a14">
          <p:sp>
            <p:nvSpPr>
              <p:cNvPr id="13" name="文本框 38"/>
              <p:cNvSpPr txBox="1"/>
              <p:nvPr/>
            </p:nvSpPr>
            <p:spPr>
              <a:xfrm>
                <a:off x="9783187" y="4150354"/>
                <a:ext cx="1742292" cy="1231106"/>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r>
                  <a:rPr lang="zh-CN" altLang="en-US" sz="2000"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蓝：</a:t>
                </a:r>
                <a14:m>
                  <m:oMath xmlns:m="http://schemas.openxmlformats.org/officeDocument/2006/math">
                    <m:r>
                      <m:rPr>
                        <m:sty m:val="p"/>
                      </m:rPr>
                      <a:rPr lang="en-US" altLang="zh-CN" sz="2000" b="0" i="0" kern="100" smtClean="0">
                        <a:solidFill>
                          <a:srgbClr val="00B0F0"/>
                        </a:solidFill>
                        <a:latin typeface="Cambria Math" panose="02040503050406030204" charset="0"/>
                        <a:ea typeface="微软雅黑" panose="020B0503020204020204" pitchFamily="34" charset="-122"/>
                        <a:cs typeface="Times New Roman" panose="02020603050405020304" pitchFamily="18" charset="0"/>
                      </a:rPr>
                      <m:t>e</m:t>
                    </m:r>
                    <m:r>
                      <a:rPr lang="en-US" altLang="zh-CN" sz="2000" b="0" i="0" kern="100" smtClean="0">
                        <a:solidFill>
                          <a:srgbClr val="00B0F0"/>
                        </a:solidFill>
                        <a:latin typeface="Cambria Math" panose="02040503050406030204" charset="0"/>
                        <a:ea typeface="微软雅黑" panose="020B0503020204020204" pitchFamily="34" charset="-122"/>
                        <a:cs typeface="Times New Roman" panose="02020603050405020304" pitchFamily="18" charset="0"/>
                      </a:rPr>
                      <m:t>[</m:t>
                    </m:r>
                    <m:r>
                      <a:rPr lang="en-US" altLang="zh-CN" sz="2000" b="0" i="1" kern="100" smtClean="0">
                        <a:solidFill>
                          <a:srgbClr val="00B0F0"/>
                        </a:solidFill>
                        <a:latin typeface="Cambria Math" panose="02040503050406030204" charset="0"/>
                        <a:ea typeface="微软雅黑" panose="020B0503020204020204" pitchFamily="34" charset="-122"/>
                        <a:cs typeface="Times New Roman" panose="02020603050405020304" pitchFamily="18" charset="0"/>
                      </a:rPr>
                      <m:t>𝑖</m:t>
                    </m:r>
                    <m:r>
                      <a:rPr lang="en-US" altLang="zh-CN" sz="2000" b="0" i="0" kern="100" smtClean="0">
                        <a:solidFill>
                          <a:srgbClr val="00B0F0"/>
                        </a:solidFill>
                        <a:latin typeface="Cambria Math" panose="02040503050406030204" charset="0"/>
                        <a:ea typeface="微软雅黑" panose="020B0503020204020204" pitchFamily="34" charset="-122"/>
                        <a:cs typeface="Times New Roman" panose="02020603050405020304" pitchFamily="18" charset="0"/>
                      </a:rPr>
                      <m:t>]</m:t>
                    </m:r>
                  </m:oMath>
                </a14:m>
                <a:endParaRPr lang="en-US" altLang="zh-CN" sz="2000"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000" kern="100" dirty="0">
                    <a:solidFill>
                      <a:srgbClr val="FF9933"/>
                    </a:solidFill>
                    <a:latin typeface="微软雅黑" panose="020B0503020204020204" pitchFamily="34" charset="-122"/>
                    <a:ea typeface="微软雅黑" panose="020B0503020204020204" pitchFamily="34" charset="-122"/>
                    <a:cs typeface="Times New Roman" panose="02020603050405020304" pitchFamily="18" charset="0"/>
                  </a:rPr>
                  <a:t>橙：</a:t>
                </a:r>
                <a14:m>
                  <m:oMath xmlns:m="http://schemas.openxmlformats.org/officeDocument/2006/math">
                    <m:r>
                      <m:rPr>
                        <m:sty m:val="p"/>
                      </m:rPr>
                      <a:rPr lang="en-US" altLang="zh-CN" sz="2000" i="1" kern="100" dirty="0">
                        <a:solidFill>
                          <a:srgbClr val="FF9933"/>
                        </a:solidFill>
                        <a:latin typeface="Cambria Math" panose="02040503050406030204" charset="0"/>
                        <a:ea typeface="微软雅黑" panose="020B0503020204020204" pitchFamily="34" charset="-122"/>
                        <a:cs typeface="Times New Roman" panose="02020603050405020304" pitchFamily="18" charset="0"/>
                      </a:rPr>
                      <m:t>l</m:t>
                    </m:r>
                    <m:r>
                      <a:rPr lang="en-US" altLang="zh-CN" sz="2000" b="0" i="1" kern="100" dirty="0" smtClean="0">
                        <a:solidFill>
                          <a:srgbClr val="FF9933"/>
                        </a:solidFill>
                        <a:latin typeface="Cambria Math" panose="02040503050406030204" charset="0"/>
                        <a:ea typeface="微软雅黑" panose="020B0503020204020204" pitchFamily="34" charset="-122"/>
                        <a:cs typeface="Times New Roman" panose="02020603050405020304" pitchFamily="18" charset="0"/>
                      </a:rPr>
                      <m:t>[</m:t>
                    </m:r>
                    <m:r>
                      <a:rPr lang="en-US" altLang="zh-CN" sz="2000" b="0" i="1" kern="100" dirty="0" smtClean="0">
                        <a:solidFill>
                          <a:srgbClr val="FF9933"/>
                        </a:solidFill>
                        <a:latin typeface="Cambria Math" panose="02040503050406030204" charset="0"/>
                        <a:ea typeface="微软雅黑" panose="020B0503020204020204" pitchFamily="34" charset="-122"/>
                        <a:cs typeface="Times New Roman" panose="02020603050405020304" pitchFamily="18" charset="0"/>
                      </a:rPr>
                      <m:t>𝑖</m:t>
                    </m:r>
                    <m:r>
                      <a:rPr lang="en-US" altLang="zh-CN" sz="2000" b="0" i="1" kern="100" dirty="0" smtClean="0">
                        <a:solidFill>
                          <a:srgbClr val="FF9933"/>
                        </a:solidFill>
                        <a:latin typeface="Cambria Math" panose="02040503050406030204" charset="0"/>
                        <a:ea typeface="微软雅黑" panose="020B0503020204020204" pitchFamily="34" charset="-122"/>
                        <a:cs typeface="Times New Roman" panose="02020603050405020304" pitchFamily="18" charset="0"/>
                      </a:rPr>
                      <m:t>]</m:t>
                    </m:r>
                  </m:oMath>
                </a14:m>
                <a:endParaRPr lang="en-US" altLang="zh-CN" sz="2000" kern="100" dirty="0">
                  <a:solidFill>
                    <a:srgbClr val="FF9933"/>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000" kern="1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绿：</a:t>
                </a:r>
                <a14:m>
                  <m:oMath xmlns:m="http://schemas.openxmlformats.org/officeDocument/2006/math">
                    <m:r>
                      <m:rPr>
                        <m:sty m:val="p"/>
                      </m:rPr>
                      <a:rPr lang="en-US" altLang="zh-CN" sz="2000" i="1" kern="100" dirty="0">
                        <a:solidFill>
                          <a:srgbClr val="00B050"/>
                        </a:solidFill>
                        <a:latin typeface="Cambria Math" panose="02040503050406030204" charset="0"/>
                        <a:ea typeface="微软雅黑" panose="020B0503020204020204" pitchFamily="34" charset="-122"/>
                        <a:cs typeface="Times New Roman" panose="02020603050405020304" pitchFamily="18" charset="0"/>
                      </a:rPr>
                      <m:t>ear</m:t>
                    </m:r>
                    <m:r>
                      <m:rPr>
                        <m:sty m:val="p"/>
                      </m:rPr>
                      <a:rPr lang="en-US" altLang="zh-CN" sz="2000" b="0" i="0" kern="100" dirty="0" smtClean="0">
                        <a:solidFill>
                          <a:srgbClr val="00B050"/>
                        </a:solidFill>
                        <a:latin typeface="Cambria Math" panose="02040503050406030204" charset="0"/>
                        <a:ea typeface="微软雅黑" panose="020B0503020204020204" pitchFamily="34" charset="-122"/>
                        <a:cs typeface="Times New Roman" panose="02020603050405020304" pitchFamily="18" charset="0"/>
                      </a:rPr>
                      <m:t>liest</m:t>
                    </m:r>
                    <m:r>
                      <a:rPr lang="en-US" altLang="zh-CN" sz="2000" b="0" i="0" kern="100" dirty="0" smtClean="0">
                        <a:solidFill>
                          <a:srgbClr val="00B050"/>
                        </a:solidFill>
                        <a:latin typeface="Cambria Math" panose="02040503050406030204" charset="0"/>
                        <a:ea typeface="微软雅黑" panose="020B0503020204020204" pitchFamily="34" charset="-122"/>
                        <a:cs typeface="Times New Roman" panose="02020603050405020304" pitchFamily="18" charset="0"/>
                      </a:rPr>
                      <m:t>[</m:t>
                    </m:r>
                    <m:r>
                      <a:rPr lang="en-US" altLang="zh-CN" sz="2000" b="0" i="1" kern="100" dirty="0" smtClean="0">
                        <a:solidFill>
                          <a:srgbClr val="00B050"/>
                        </a:solidFill>
                        <a:latin typeface="Cambria Math" panose="02040503050406030204" charset="0"/>
                        <a:ea typeface="微软雅黑" panose="020B0503020204020204" pitchFamily="34" charset="-122"/>
                        <a:cs typeface="Times New Roman" panose="02020603050405020304" pitchFamily="18" charset="0"/>
                      </a:rPr>
                      <m:t>𝑣</m:t>
                    </m:r>
                    <m:r>
                      <a:rPr lang="en-US" altLang="zh-CN" sz="2000" b="0" i="0" kern="100" dirty="0" smtClean="0">
                        <a:solidFill>
                          <a:srgbClr val="00B050"/>
                        </a:solidFill>
                        <a:latin typeface="Cambria Math" panose="02040503050406030204" charset="0"/>
                        <a:ea typeface="微软雅黑" panose="020B0503020204020204" pitchFamily="34" charset="-122"/>
                        <a:cs typeface="Times New Roman" panose="02020603050405020304" pitchFamily="18" charset="0"/>
                      </a:rPr>
                      <m:t>]</m:t>
                    </m:r>
                  </m:oMath>
                </a14:m>
                <a:endParaRPr lang="en-US" altLang="zh-CN" sz="2000" kern="1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红：</a:t>
                </a:r>
                <a14:m>
                  <m:oMath xmlns:m="http://schemas.openxmlformats.org/officeDocument/2006/math">
                    <m:r>
                      <m:rPr>
                        <m:sty m:val="p"/>
                      </m:rPr>
                      <a:rPr lang="en-US" altLang="zh-CN" sz="2000" b="0" i="0" kern="100" dirty="0" smtClean="0">
                        <a:solidFill>
                          <a:srgbClr val="FF0000"/>
                        </a:solidFill>
                        <a:latin typeface="Cambria Math" panose="02040503050406030204" charset="0"/>
                        <a:ea typeface="微软雅黑" panose="020B0503020204020204" pitchFamily="34" charset="-122"/>
                        <a:cs typeface="Times New Roman" panose="02020603050405020304" pitchFamily="18" charset="0"/>
                      </a:rPr>
                      <m:t>latest</m:t>
                    </m:r>
                    <m:r>
                      <a:rPr lang="en-US" altLang="zh-CN" sz="2000" b="0" i="0" kern="100" dirty="0" smtClean="0">
                        <a:solidFill>
                          <a:srgbClr val="FF0000"/>
                        </a:solidFill>
                        <a:latin typeface="Cambria Math" panose="02040503050406030204" charset="0"/>
                        <a:ea typeface="微软雅黑" panose="020B0503020204020204" pitchFamily="34" charset="-122"/>
                        <a:cs typeface="Times New Roman" panose="02020603050405020304" pitchFamily="18" charset="0"/>
                      </a:rPr>
                      <m:t>[</m:t>
                    </m:r>
                    <m:r>
                      <a:rPr lang="en-US" altLang="zh-CN" sz="2000" b="0" i="1" kern="100" dirty="0" smtClean="0">
                        <a:solidFill>
                          <a:srgbClr val="FF0000"/>
                        </a:solidFill>
                        <a:latin typeface="Cambria Math" panose="02040503050406030204" charset="0"/>
                        <a:ea typeface="微软雅黑" panose="020B0503020204020204" pitchFamily="34" charset="-122"/>
                        <a:cs typeface="Times New Roman" panose="02020603050405020304" pitchFamily="18" charset="0"/>
                      </a:rPr>
                      <m:t>𝑣</m:t>
                    </m:r>
                    <m:r>
                      <a:rPr lang="en-US" altLang="zh-CN" sz="2000" b="0" i="0" kern="100" dirty="0">
                        <a:solidFill>
                          <a:srgbClr val="FF0000"/>
                        </a:solidFill>
                        <a:latin typeface="Cambria Math" panose="02040503050406030204" charset="0"/>
                        <a:ea typeface="微软雅黑" panose="020B0503020204020204" pitchFamily="34" charset="-122"/>
                        <a:cs typeface="Times New Roman" panose="02020603050405020304" pitchFamily="18" charset="0"/>
                      </a:rPr>
                      <m:t>]</m:t>
                    </m:r>
                  </m:oMath>
                </a14:m>
                <a:endParaRPr lang="en-US" altLang="zh-CN" sz="20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3" name="文本框 38"/>
              <p:cNvSpPr txBox="1">
                <a:spLocks noRot="1" noChangeAspect="1" noMove="1" noResize="1" noEditPoints="1" noAdjustHandles="1" noChangeArrowheads="1" noChangeShapeType="1" noTextEdit="1"/>
              </p:cNvSpPr>
              <p:nvPr/>
            </p:nvSpPr>
            <p:spPr>
              <a:xfrm>
                <a:off x="9783187" y="4150354"/>
                <a:ext cx="1742292" cy="1231106"/>
              </a:xfrm>
              <a:prstGeom prst="rect">
                <a:avLst/>
              </a:prstGeom>
              <a:blipFill rotWithShape="1">
                <a:blip r:embed="rId5"/>
                <a:stretch>
                  <a:fillRect l="-22" t="-1805" r="13" b="38"/>
                </a:stretch>
              </a:blipFill>
              <a:ln>
                <a:noFill/>
              </a:ln>
            </p:spPr>
            <p:txBody>
              <a:bodyPr/>
              <a:lstStyle/>
              <a:p>
                <a:r>
                  <a:rPr lang="zh-CN" alt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4172"/>
            <a:ext cx="10515600" cy="518958"/>
          </a:xfrm>
        </p:spPr>
        <p:txBody>
          <a:bodyPr/>
          <a:lstStyle/>
          <a:p>
            <a:r>
              <a:rPr lang="en-US" altLang="zh-CN" dirty="0"/>
              <a:t>8.4.2 </a:t>
            </a:r>
            <a:r>
              <a:rPr lang="zh-CN" altLang="en-US" dirty="0"/>
              <a:t>关键路径</a:t>
            </a:r>
          </a:p>
        </p:txBody>
      </p:sp>
      <p:sp>
        <p:nvSpPr>
          <p:cNvPr id="3" name="副标题 2"/>
          <p:cNvSpPr>
            <a:spLocks noGrp="1"/>
          </p:cNvSpPr>
          <p:nvPr>
            <p:ph type="subTitle" idx="1"/>
          </p:nvPr>
        </p:nvSpPr>
        <p:spPr/>
        <p:txBody>
          <a:bodyPr/>
          <a:lstStyle/>
          <a:p>
            <a:r>
              <a:rPr lang="en-US" altLang="zh-CN" dirty="0"/>
              <a:t>8.4 </a:t>
            </a:r>
            <a:r>
              <a:rPr lang="zh-CN" altLang="en-US" dirty="0"/>
              <a:t>拓扑排序和关键路径</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p:cNvSpPr>
                <a:spLocks noGrp="1"/>
              </p:cNvSpPr>
              <p:nvPr>
                <p:ph idx="11"/>
              </p:nvPr>
            </p:nvSpPr>
            <p:spPr>
              <a:xfrm>
                <a:off x="515434" y="1184910"/>
                <a:ext cx="6447511" cy="5310446"/>
              </a:xfrm>
            </p:spPr>
            <p:txBody>
              <a:bodyPr>
                <a:normAutofit/>
              </a:bodyPr>
              <a:lstStyle/>
              <a:p>
                <a:pPr>
                  <a:lnSpc>
                    <a:spcPct val="120000"/>
                  </a:lnSpc>
                </a:pPr>
                <a:r>
                  <a:rPr lang="zh-CN" altLang="en-US" sz="2400" b="1" dirty="0"/>
                  <a:t>求解关键路径步骤    </a:t>
                </a:r>
                <a:endParaRPr lang="en-US" altLang="zh-CN" sz="2400" b="1" dirty="0"/>
              </a:p>
              <a:p>
                <a:pPr marL="457200" indent="-457200">
                  <a:lnSpc>
                    <a:spcPct val="120000"/>
                  </a:lnSpc>
                  <a:buFont typeface="+mj-ea"/>
                  <a:buAutoNum type="circleNumDbPlain"/>
                </a:pPr>
                <a:r>
                  <a:rPr lang="zh-CN" altLang="en-US" sz="1800" dirty="0"/>
                  <a:t>求解</a:t>
                </a:r>
                <a:r>
                  <a:rPr lang="en-US" altLang="zh-CN" sz="1800" dirty="0"/>
                  <a:t>AOE</a:t>
                </a:r>
                <a:r>
                  <a:rPr lang="zh-CN" altLang="en-US" sz="1800" dirty="0"/>
                  <a:t>网络的一个拓扑序列</a:t>
                </a:r>
                <a14:m>
                  <m:oMath xmlns:m="http://schemas.openxmlformats.org/officeDocument/2006/math">
                    <m:r>
                      <m:rPr>
                        <m:sty m:val="p"/>
                      </m:rPr>
                      <a:rPr lang="en-US" altLang="zh-CN" sz="1800" i="1" dirty="0">
                        <a:latin typeface="Cambria Math" panose="02040503050406030204" charset="0"/>
                      </a:rPr>
                      <m:t>T</m:t>
                    </m:r>
                    <m:r>
                      <a:rPr lang="en-US" altLang="zh-CN" sz="1800" b="0" i="1" dirty="0" smtClean="0">
                        <a:latin typeface="Cambria Math" panose="02040503050406030204" charset="0"/>
                      </a:rPr>
                      <m:t>={</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charset="0"/>
                          </a:rPr>
                          <m:t>𝑣</m:t>
                        </m:r>
                      </m:e>
                      <m:sub>
                        <m:r>
                          <a:rPr lang="en-US" altLang="zh-CN" sz="1800" b="0" i="1" dirty="0" smtClean="0">
                            <a:latin typeface="Cambria Math" panose="02040503050406030204" charset="0"/>
                          </a:rPr>
                          <m:t>1</m:t>
                        </m:r>
                      </m:sub>
                    </m:sSub>
                    <m:r>
                      <a:rPr lang="en-US" altLang="zh-CN" sz="1800" b="0" i="1" dirty="0" smtClean="0">
                        <a:latin typeface="Cambria Math" panose="02040503050406030204" charset="0"/>
                      </a:rPr>
                      <m:t>,</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charset="0"/>
                          </a:rPr>
                          <m:t>𝑣</m:t>
                        </m:r>
                      </m:e>
                      <m:sub>
                        <m:r>
                          <a:rPr lang="en-US" altLang="zh-CN" sz="1800" b="0" i="1" dirty="0" smtClean="0">
                            <a:latin typeface="Cambria Math" panose="02040503050406030204" charset="0"/>
                          </a:rPr>
                          <m:t>2</m:t>
                        </m:r>
                      </m:sub>
                    </m:sSub>
                    <m:r>
                      <a:rPr lang="en-US" altLang="zh-CN" sz="1800" b="0" i="1" dirty="0" smtClean="0">
                        <a:latin typeface="Cambria Math" panose="02040503050406030204" charset="0"/>
                      </a:rPr>
                      <m:t>,…,</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charset="0"/>
                          </a:rPr>
                          <m:t>𝑣</m:t>
                        </m:r>
                      </m:e>
                      <m:sub>
                        <m:r>
                          <a:rPr lang="en-US" altLang="zh-CN" sz="1800" b="0" i="1" dirty="0" smtClean="0">
                            <a:latin typeface="Cambria Math" panose="02040503050406030204" charset="0"/>
                          </a:rPr>
                          <m:t>𝑛</m:t>
                        </m:r>
                      </m:sub>
                    </m:sSub>
                    <m:r>
                      <a:rPr lang="en-US" altLang="zh-CN" sz="1800" b="0" i="1" dirty="0" smtClean="0">
                        <a:latin typeface="Cambria Math" panose="02040503050406030204" charset="0"/>
                      </a:rPr>
                      <m:t>}</m:t>
                    </m:r>
                  </m:oMath>
                </a14:m>
                <a:r>
                  <a:rPr lang="en-US" altLang="zh-CN" sz="1800" dirty="0"/>
                  <a:t>;</a:t>
                </a:r>
              </a:p>
              <a:p>
                <a:pPr marL="457200" indent="-457200">
                  <a:lnSpc>
                    <a:spcPct val="120000"/>
                  </a:lnSpc>
                  <a:buFont typeface="+mj-ea"/>
                  <a:buAutoNum type="circleNumDbPlain"/>
                </a:pPr>
                <a14:m>
                  <m:oMath xmlns:m="http://schemas.openxmlformats.org/officeDocument/2006/math">
                    <m:r>
                      <m:rPr>
                        <m:sty m:val="p"/>
                      </m:rPr>
                      <a:rPr lang="en-US" altLang="zh-CN" sz="1800" b="0" i="0" smtClean="0">
                        <a:latin typeface="Cambria Math" panose="02040503050406030204" charset="0"/>
                      </a:rPr>
                      <m:t>earliest</m:t>
                    </m:r>
                    <m:d>
                      <m:dPr>
                        <m:begChr m:val="["/>
                        <m:endChr m:val="]"/>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1</m:t>
                            </m:r>
                          </m:sub>
                        </m:sSub>
                      </m:e>
                    </m:d>
                    <m:r>
                      <a:rPr lang="en-US" altLang="zh-CN" sz="1800" b="0" i="1" smtClean="0">
                        <a:latin typeface="Cambria Math" panose="02040503050406030204" charset="0"/>
                      </a:rPr>
                      <m:t>=0</m:t>
                    </m:r>
                  </m:oMath>
                </a14:m>
                <a:r>
                  <a:rPr lang="en-US" altLang="zh-CN" sz="1800" dirty="0"/>
                  <a:t>;</a:t>
                </a:r>
              </a:p>
              <a:p>
                <a:pPr marL="457200" indent="-457200">
                  <a:lnSpc>
                    <a:spcPct val="120000"/>
                  </a:lnSpc>
                  <a:buFont typeface="+mj-ea"/>
                  <a:buAutoNum type="circleNumDbPlain"/>
                </a:pPr>
                <a14:m>
                  <m:oMath xmlns:m="http://schemas.openxmlformats.org/officeDocument/2006/math">
                    <m:r>
                      <m:rPr>
                        <m:sty m:val="p"/>
                      </m:rPr>
                      <a:rPr lang="en-US" altLang="zh-CN" sz="1800" b="0" i="0" dirty="0" smtClean="0">
                        <a:latin typeface="Cambria Math" panose="02040503050406030204" charset="0"/>
                      </a:rPr>
                      <m:t>For</m:t>
                    </m:r>
                    <m:r>
                      <a:rPr lang="en-US" altLang="zh-CN" sz="1800" b="0" i="0" dirty="0" smtClean="0">
                        <a:latin typeface="Cambria Math" panose="02040503050406030204" charset="0"/>
                      </a:rPr>
                      <m:t> </m:t>
                    </m:r>
                    <m:r>
                      <a:rPr lang="en-US" altLang="zh-CN" sz="1800" b="0" i="1" dirty="0" smtClean="0">
                        <a:latin typeface="Cambria Math" panose="02040503050406030204" charset="0"/>
                      </a:rPr>
                      <m:t>𝑖</m:t>
                    </m:r>
                    <m:r>
                      <a:rPr lang="en-US" altLang="zh-CN" sz="1800" b="0" i="0" dirty="0" smtClean="0">
                        <a:latin typeface="Cambria Math" panose="02040503050406030204" charset="0"/>
                      </a:rPr>
                      <m:t>=2 </m:t>
                    </m:r>
                    <m:r>
                      <m:rPr>
                        <m:sty m:val="p"/>
                      </m:rPr>
                      <a:rPr lang="en-US" altLang="zh-CN" sz="1800" b="0" i="0" dirty="0" smtClean="0">
                        <a:latin typeface="Cambria Math" panose="02040503050406030204" charset="0"/>
                      </a:rPr>
                      <m:t>to</m:t>
                    </m:r>
                    <m:r>
                      <a:rPr lang="en-US" altLang="zh-CN" sz="1800" b="0" i="0" dirty="0" smtClean="0">
                        <a:latin typeface="Cambria Math" panose="02040503050406030204" charset="0"/>
                      </a:rPr>
                      <m:t> </m:t>
                    </m:r>
                    <m:r>
                      <m:rPr>
                        <m:sty m:val="p"/>
                      </m:rPr>
                      <a:rPr lang="en-US" altLang="zh-CN" sz="1800" b="0" i="0" dirty="0" smtClean="0">
                        <a:latin typeface="Cambria Math" panose="02040503050406030204" charset="0"/>
                      </a:rPr>
                      <m:t>n</m:t>
                    </m:r>
                    <m:r>
                      <a:rPr lang="en-US" altLang="zh-CN" sz="1800" b="0" i="0" dirty="0" smtClean="0">
                        <a:latin typeface="Cambria Math" panose="02040503050406030204" charset="0"/>
                      </a:rPr>
                      <m:t> </m:t>
                    </m:r>
                    <m:r>
                      <m:rPr>
                        <m:sty m:val="p"/>
                      </m:rPr>
                      <a:rPr lang="en-US" altLang="zh-CN" sz="1800" b="0" i="0" dirty="0" smtClean="0">
                        <a:latin typeface="Cambria Math" panose="02040503050406030204" charset="0"/>
                      </a:rPr>
                      <m:t>do</m:t>
                    </m:r>
                  </m:oMath>
                </a14:m>
                <a:endParaRPr lang="en-US" altLang="zh-CN" sz="1800" dirty="0"/>
              </a:p>
              <a:p>
                <a:pPr marL="457200" indent="-457200">
                  <a:lnSpc>
                    <a:spcPct val="120000"/>
                  </a:lnSpc>
                  <a:buFont typeface="+mj-ea"/>
                  <a:buAutoNum type="circleNumDbPlain"/>
                </a:pPr>
                <a:r>
                  <a:rPr lang="en-US" altLang="zh-CN" sz="1800" b="0" dirty="0"/>
                  <a:t>    </a:t>
                </a:r>
                <a14:m>
                  <m:oMath xmlns:m="http://schemas.openxmlformats.org/officeDocument/2006/math">
                    <m:r>
                      <m:rPr>
                        <m:sty m:val="p"/>
                      </m:rPr>
                      <a:rPr lang="en-US" altLang="zh-CN" sz="1800" b="0" i="0" smtClean="0">
                        <a:latin typeface="Cambria Math" panose="02040503050406030204" charset="0"/>
                      </a:rPr>
                      <m:t>earliest</m:t>
                    </m:r>
                    <m:d>
                      <m:dPr>
                        <m:begChr m:val="["/>
                        <m:endChr m:val="]"/>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𝑖</m:t>
                            </m:r>
                          </m:sub>
                        </m:sSub>
                      </m:e>
                    </m:d>
                    <m:r>
                      <a:rPr lang="en-US" altLang="zh-CN" sz="1800" b="0" i="0" smtClean="0">
                        <a:latin typeface="Cambria Math" panose="02040503050406030204" charset="0"/>
                      </a:rPr>
                      <m:t>=</m:t>
                    </m:r>
                    <m:func>
                      <m:funcPr>
                        <m:ctrlPr>
                          <a:rPr lang="en-US" altLang="zh-CN" sz="1800" b="0" i="1" smtClean="0">
                            <a:latin typeface="Cambria Math" panose="02040503050406030204" pitchFamily="18" charset="0"/>
                          </a:rPr>
                        </m:ctrlPr>
                      </m:funcPr>
                      <m:fName>
                        <m:limLow>
                          <m:limLowPr>
                            <m:ctrlPr>
                              <a:rPr lang="en-US" altLang="zh-CN" sz="1800" b="0" i="1" smtClean="0">
                                <a:latin typeface="Cambria Math" panose="02040503050406030204" pitchFamily="18" charset="0"/>
                              </a:rPr>
                            </m:ctrlPr>
                          </m:limLowPr>
                          <m:e>
                            <m:r>
                              <m:rPr>
                                <m:sty m:val="p"/>
                              </m:rPr>
                              <a:rPr lang="en-US" altLang="zh-CN" sz="1800" b="0" i="0" smtClean="0">
                                <a:latin typeface="Cambria Math" panose="02040503050406030204" charset="0"/>
                              </a:rPr>
                              <m:t>max</m:t>
                            </m:r>
                          </m:e>
                          <m:lim>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𝑗</m:t>
                                    </m:r>
                                  </m:sub>
                                </m:sSub>
                                <m:r>
                                  <a:rPr lang="en-US" altLang="zh-CN" sz="1800" b="0" i="1" smtClean="0">
                                    <a:latin typeface="Cambria Math" panose="02040503050406030204"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𝑖</m:t>
                                    </m:r>
                                  </m:sub>
                                </m:sSub>
                              </m:e>
                            </m:d>
                            <m:r>
                              <a:rPr lang="en-US" altLang="zh-CN" sz="1800" b="0" i="1" smtClean="0">
                                <a:latin typeface="Cambria Math" panose="02040503050406030204" charset="0"/>
                              </a:rPr>
                              <m:t>∈</m:t>
                            </m:r>
                            <m:r>
                              <a:rPr lang="en-US" altLang="zh-CN" sz="1800" b="0" i="1" smtClean="0">
                                <a:latin typeface="Cambria Math" panose="02040503050406030204" charset="0"/>
                              </a:rPr>
                              <m:t>𝐸</m:t>
                            </m:r>
                          </m:lim>
                        </m:limLow>
                      </m:fName>
                      <m:e>
                        <m:d>
                          <m:dPr>
                            <m:begChr m:val="{"/>
                            <m:endChr m:val="}"/>
                            <m:ctrlPr>
                              <a:rPr lang="en-US" altLang="zh-CN" sz="1800" b="0" i="1" smtClean="0">
                                <a:latin typeface="Cambria Math" panose="02040503050406030204" pitchFamily="18" charset="0"/>
                              </a:rPr>
                            </m:ctrlPr>
                          </m:dPr>
                          <m:e>
                            <m:r>
                              <m:rPr>
                                <m:sty m:val="p"/>
                              </m:rPr>
                              <a:rPr lang="en-US" altLang="zh-CN" sz="1800" b="0" i="0" smtClean="0">
                                <a:latin typeface="Cambria Math" panose="02040503050406030204" charset="0"/>
                              </a:rPr>
                              <m:t>earliest</m:t>
                            </m:r>
                            <m:d>
                              <m:dPr>
                                <m:begChr m:val="["/>
                                <m:endChr m:val="]"/>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𝑗</m:t>
                                    </m:r>
                                  </m:sub>
                                </m:sSub>
                              </m:e>
                            </m:d>
                            <m:r>
                              <a:rPr lang="en-US" altLang="zh-CN" sz="1800" b="0" i="1" smtClean="0">
                                <a:latin typeface="Cambria Math" panose="02040503050406030204" charset="0"/>
                              </a:rPr>
                              <m:t>+</m:t>
                            </m:r>
                            <m:r>
                              <m:rPr>
                                <m:sty m:val="p"/>
                              </m:rPr>
                              <a:rPr lang="en-US" altLang="zh-CN" sz="1800" b="0" i="0" smtClean="0">
                                <a:latin typeface="Cambria Math" panose="02040503050406030204" charset="0"/>
                              </a:rPr>
                              <m:t>weight</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𝑗</m:t>
                                    </m:r>
                                  </m:sub>
                                </m:sSub>
                                <m:r>
                                  <a:rPr lang="en-US" altLang="zh-CN" sz="1800" b="0" i="1" smtClean="0">
                                    <a:latin typeface="Cambria Math" panose="02040503050406030204"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𝑖</m:t>
                                    </m:r>
                                  </m:sub>
                                </m:sSub>
                              </m:e>
                            </m:d>
                          </m:e>
                        </m:d>
                      </m:e>
                    </m:func>
                  </m:oMath>
                </a14:m>
                <a:r>
                  <a:rPr lang="en-US" altLang="zh-CN" sz="1800" dirty="0"/>
                  <a:t>;</a:t>
                </a:r>
              </a:p>
              <a:p>
                <a:pPr marL="457200" indent="-457200">
                  <a:lnSpc>
                    <a:spcPct val="120000"/>
                  </a:lnSpc>
                  <a:buFont typeface="+mj-ea"/>
                  <a:buAutoNum type="circleNumDbPlain"/>
                </a:pPr>
                <a14:m>
                  <m:oMath xmlns:m="http://schemas.openxmlformats.org/officeDocument/2006/math">
                    <m:r>
                      <m:rPr>
                        <m:sty m:val="p"/>
                      </m:rPr>
                      <a:rPr lang="en-US" altLang="zh-CN" sz="1800" b="0" i="0" smtClean="0">
                        <a:latin typeface="Cambria Math" panose="02040503050406030204" charset="0"/>
                      </a:rPr>
                      <m:t>latest</m:t>
                    </m:r>
                    <m:d>
                      <m:dPr>
                        <m:begChr m:val="["/>
                        <m:endChr m:val="]"/>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𝑛</m:t>
                            </m:r>
                          </m:sub>
                        </m:sSub>
                      </m:e>
                    </m:d>
                    <m:r>
                      <a:rPr lang="en-US" altLang="zh-CN" sz="1800" b="0" i="1" smtClean="0">
                        <a:latin typeface="Cambria Math" panose="02040503050406030204" charset="0"/>
                      </a:rPr>
                      <m:t>=</m:t>
                    </m:r>
                    <m:r>
                      <m:rPr>
                        <m:sty m:val="p"/>
                      </m:rPr>
                      <a:rPr lang="en-US" altLang="zh-CN" sz="1800" b="0" i="0" smtClean="0">
                        <a:latin typeface="Cambria Math" panose="02040503050406030204" charset="0"/>
                      </a:rPr>
                      <m:t>earliest</m:t>
                    </m:r>
                    <m:r>
                      <a:rPr lang="en-US" altLang="zh-CN" sz="1800" b="0" i="1" smtClean="0">
                        <a:latin typeface="Cambria Math" panose="02040503050406030204"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𝑛</m:t>
                        </m:r>
                      </m:sub>
                    </m:sSub>
                    <m:r>
                      <a:rPr lang="en-US" altLang="zh-CN" sz="1800" b="0" i="1" smtClean="0">
                        <a:latin typeface="Cambria Math" panose="02040503050406030204" charset="0"/>
                      </a:rPr>
                      <m:t>]</m:t>
                    </m:r>
                  </m:oMath>
                </a14:m>
                <a:r>
                  <a:rPr lang="en-US" altLang="zh-CN" sz="1800" dirty="0"/>
                  <a:t>;</a:t>
                </a:r>
              </a:p>
              <a:p>
                <a:pPr marL="457200" indent="-457200">
                  <a:lnSpc>
                    <a:spcPct val="120000"/>
                  </a:lnSpc>
                  <a:buFont typeface="+mj-ea"/>
                  <a:buAutoNum type="circleNumDbPlain"/>
                </a:pPr>
                <a14:m>
                  <m:oMath xmlns:m="http://schemas.openxmlformats.org/officeDocument/2006/math">
                    <m:r>
                      <m:rPr>
                        <m:sty m:val="p"/>
                      </m:rPr>
                      <a:rPr lang="en-US" altLang="zh-CN" sz="1800" b="0" i="0" smtClean="0">
                        <a:latin typeface="Cambria Math" panose="02040503050406030204" charset="0"/>
                      </a:rPr>
                      <m:t>For</m:t>
                    </m:r>
                    <m:r>
                      <a:rPr lang="en-US" altLang="zh-CN" sz="1800" b="0" i="0" smtClean="0">
                        <a:latin typeface="Cambria Math" panose="02040503050406030204" charset="0"/>
                      </a:rPr>
                      <m:t> </m:t>
                    </m:r>
                    <m:r>
                      <a:rPr lang="en-US" altLang="zh-CN" sz="1800" b="0" i="1" smtClean="0">
                        <a:latin typeface="Cambria Math" panose="02040503050406030204" charset="0"/>
                      </a:rPr>
                      <m:t>𝑖</m:t>
                    </m:r>
                    <m:r>
                      <a:rPr lang="en-US" altLang="zh-CN" sz="1800" b="0" i="0" smtClean="0">
                        <a:latin typeface="Cambria Math" panose="02040503050406030204" charset="0"/>
                      </a:rPr>
                      <m:t>=</m:t>
                    </m:r>
                    <m:r>
                      <m:rPr>
                        <m:sty m:val="p"/>
                      </m:rPr>
                      <a:rPr lang="en-US" altLang="zh-CN" sz="1800" b="0" i="0" smtClean="0">
                        <a:latin typeface="Cambria Math" panose="02040503050406030204" charset="0"/>
                      </a:rPr>
                      <m:t>n</m:t>
                    </m:r>
                    <m:r>
                      <a:rPr lang="en-US" altLang="zh-CN" sz="1800" b="0" i="0" smtClean="0">
                        <a:latin typeface="Cambria Math" panose="02040503050406030204" charset="0"/>
                      </a:rPr>
                      <m:t> </m:t>
                    </m:r>
                    <m:r>
                      <m:rPr>
                        <m:sty m:val="p"/>
                      </m:rPr>
                      <a:rPr lang="en-US" altLang="zh-CN" sz="1800" b="0" i="0" smtClean="0">
                        <a:latin typeface="Cambria Math" panose="02040503050406030204" charset="0"/>
                      </a:rPr>
                      <m:t>to</m:t>
                    </m:r>
                    <m:r>
                      <a:rPr lang="en-US" altLang="zh-CN" sz="1800" b="0" i="0" smtClean="0">
                        <a:latin typeface="Cambria Math" panose="02040503050406030204" charset="0"/>
                      </a:rPr>
                      <m:t> 1 </m:t>
                    </m:r>
                    <m:r>
                      <m:rPr>
                        <m:sty m:val="p"/>
                      </m:rPr>
                      <a:rPr lang="en-US" altLang="zh-CN" sz="1800" b="0" i="0" smtClean="0">
                        <a:latin typeface="Cambria Math" panose="02040503050406030204" charset="0"/>
                      </a:rPr>
                      <m:t>do</m:t>
                    </m:r>
                  </m:oMath>
                </a14:m>
                <a:endParaRPr lang="en-US" altLang="zh-CN" sz="1800" dirty="0"/>
              </a:p>
              <a:p>
                <a:pPr marL="457200" indent="-457200">
                  <a:lnSpc>
                    <a:spcPct val="120000"/>
                  </a:lnSpc>
                  <a:buFont typeface="+mj-ea"/>
                  <a:buAutoNum type="circleNumDbPlain"/>
                </a:pPr>
                <a:r>
                  <a:rPr lang="en-US" altLang="zh-CN" sz="1800" dirty="0"/>
                  <a:t>    </a:t>
                </a:r>
                <a14:m>
                  <m:oMath xmlns:m="http://schemas.openxmlformats.org/officeDocument/2006/math">
                    <m:r>
                      <m:rPr>
                        <m:sty m:val="p"/>
                      </m:rPr>
                      <a:rPr lang="en-US" altLang="zh-CN" sz="1800" b="0" i="0" smtClean="0">
                        <a:latin typeface="Cambria Math" panose="02040503050406030204" charset="0"/>
                      </a:rPr>
                      <m:t>latest</m:t>
                    </m:r>
                    <m:d>
                      <m:dPr>
                        <m:begChr m:val="["/>
                        <m:endChr m:val="]"/>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𝑖</m:t>
                            </m:r>
                          </m:sub>
                        </m:sSub>
                      </m:e>
                    </m:d>
                    <m:r>
                      <a:rPr lang="en-US" altLang="zh-CN" sz="1800" b="0" i="1" smtClean="0">
                        <a:latin typeface="Cambria Math" panose="02040503050406030204" charset="0"/>
                      </a:rPr>
                      <m:t>=</m:t>
                    </m:r>
                    <m:func>
                      <m:funcPr>
                        <m:ctrlPr>
                          <a:rPr lang="en-US" altLang="zh-CN" sz="1800" b="0" i="1" smtClean="0">
                            <a:latin typeface="Cambria Math" panose="02040503050406030204" pitchFamily="18" charset="0"/>
                          </a:rPr>
                        </m:ctrlPr>
                      </m:funcPr>
                      <m:fName>
                        <m:limLow>
                          <m:limLowPr>
                            <m:ctrlPr>
                              <a:rPr lang="en-US" altLang="zh-CN" sz="1800" b="0" i="1" smtClean="0">
                                <a:latin typeface="Cambria Math" panose="02040503050406030204" pitchFamily="18" charset="0"/>
                              </a:rPr>
                            </m:ctrlPr>
                          </m:limLowPr>
                          <m:e>
                            <m:r>
                              <m:rPr>
                                <m:sty m:val="p"/>
                              </m:rPr>
                              <a:rPr lang="en-US" altLang="zh-CN" sz="1800" b="0" i="0" smtClean="0">
                                <a:latin typeface="Cambria Math" panose="02040503050406030204" charset="0"/>
                              </a:rPr>
                              <m:t>min</m:t>
                            </m:r>
                          </m:e>
                          <m:lim>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𝑖</m:t>
                                    </m:r>
                                  </m:sub>
                                </m:sSub>
                                <m:r>
                                  <a:rPr lang="en-US" altLang="zh-CN" sz="1800" b="0" i="1" smtClean="0">
                                    <a:latin typeface="Cambria Math" panose="02040503050406030204"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𝑗</m:t>
                                    </m:r>
                                  </m:sub>
                                </m:sSub>
                              </m:e>
                            </m:d>
                            <m:r>
                              <a:rPr lang="en-US" altLang="zh-CN" sz="1800" b="0" i="1" smtClean="0">
                                <a:latin typeface="Cambria Math" panose="02040503050406030204" charset="0"/>
                              </a:rPr>
                              <m:t>∈</m:t>
                            </m:r>
                            <m:r>
                              <a:rPr lang="en-US" altLang="zh-CN" sz="1800" b="0" i="1" smtClean="0">
                                <a:latin typeface="Cambria Math" panose="02040503050406030204" charset="0"/>
                              </a:rPr>
                              <m:t>𝐸</m:t>
                            </m:r>
                          </m:lim>
                        </m:limLow>
                      </m:fName>
                      <m:e>
                        <m:r>
                          <a:rPr lang="en-US" altLang="zh-CN" sz="1800" b="0" i="1" smtClean="0">
                            <a:latin typeface="Cambria Math" panose="02040503050406030204" charset="0"/>
                          </a:rPr>
                          <m:t>{</m:t>
                        </m:r>
                        <m:r>
                          <m:rPr>
                            <m:sty m:val="p"/>
                          </m:rPr>
                          <a:rPr lang="en-US" altLang="zh-CN" sz="1800" b="0" i="0" smtClean="0">
                            <a:latin typeface="Cambria Math" panose="02040503050406030204" charset="0"/>
                          </a:rPr>
                          <m:t>latest</m:t>
                        </m:r>
                        <m:d>
                          <m:dPr>
                            <m:begChr m:val="["/>
                            <m:endChr m:val="]"/>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𝑗</m:t>
                                </m:r>
                              </m:sub>
                            </m:sSub>
                          </m:e>
                        </m:d>
                        <m:r>
                          <a:rPr lang="en-US" altLang="zh-CN" sz="1800" b="0" i="1" smtClean="0">
                            <a:latin typeface="Cambria Math" panose="02040503050406030204" charset="0"/>
                          </a:rPr>
                          <m:t>−</m:t>
                        </m:r>
                        <m:r>
                          <m:rPr>
                            <m:sty m:val="p"/>
                          </m:rPr>
                          <a:rPr lang="en-US" altLang="zh-CN" sz="1800" b="0" i="0" smtClean="0">
                            <a:latin typeface="Cambria Math" panose="02040503050406030204" charset="0"/>
                          </a:rPr>
                          <m:t>weight</m:t>
                        </m:r>
                        <m:r>
                          <a:rPr lang="en-US" altLang="zh-CN" sz="1800" b="0" i="1" smtClean="0">
                            <a:latin typeface="Cambria Math" panose="02040503050406030204"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𝑖</m:t>
                            </m:r>
                          </m:sub>
                        </m:sSub>
                        <m:r>
                          <a:rPr lang="en-US" altLang="zh-CN" sz="1800" b="0" i="1" smtClean="0">
                            <a:latin typeface="Cambria Math" panose="02040503050406030204"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𝑗</m:t>
                            </m:r>
                          </m:sub>
                        </m:sSub>
                        <m:r>
                          <a:rPr lang="en-US" altLang="zh-CN" sz="1800" b="0" i="1" smtClean="0">
                            <a:latin typeface="Cambria Math" panose="02040503050406030204" charset="0"/>
                          </a:rPr>
                          <m:t>)}</m:t>
                        </m:r>
                      </m:e>
                    </m:func>
                  </m:oMath>
                </a14:m>
                <a:r>
                  <a:rPr lang="en-US" altLang="zh-CN" sz="1800" dirty="0"/>
                  <a:t>;</a:t>
                </a:r>
              </a:p>
            </p:txBody>
          </p:sp>
        </mc:Choice>
        <mc:Fallback xmlns="">
          <p:sp>
            <p:nvSpPr>
              <p:cNvPr id="6" name="内容占位符 5"/>
              <p:cNvSpPr>
                <a:spLocks noRot="1" noChangeAspect="1" noMove="1" noResize="1" noEditPoints="1" noAdjustHandles="1" noChangeArrowheads="1" noChangeShapeType="1" noTextEdit="1"/>
              </p:cNvSpPr>
              <p:nvPr>
                <p:ph idx="11"/>
              </p:nvPr>
            </p:nvSpPr>
            <p:spPr>
              <a:xfrm>
                <a:off x="515434" y="1184910"/>
                <a:ext cx="6447511" cy="5310446"/>
              </a:xfrm>
              <a:blipFill rotWithShape="1">
                <a:blip r:embed="rId3"/>
                <a:stretch>
                  <a:fillRect l="-7" r="3" b="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7045241" y="1592839"/>
                <a:ext cx="4631325" cy="2809615"/>
              </a:xfrm>
              <a:prstGeom prst="rect">
                <a:avLst/>
              </a:prstGeom>
              <a:noFill/>
            </p:spPr>
            <p:txBody>
              <a:bodyPr wrap="square">
                <a:spAutoFit/>
              </a:bodyPr>
              <a:lstStyle/>
              <a:p>
                <a:pPr marL="457200" indent="-457200">
                  <a:lnSpc>
                    <a:spcPct val="150000"/>
                  </a:lnSpc>
                  <a:buFont typeface="+mj-ea"/>
                  <a:buAutoNum type="circleNumDbPlain" startAt="8"/>
                </a:pPr>
                <a14:m>
                  <m:oMath xmlns:m="http://schemas.openxmlformats.org/officeDocument/2006/math">
                    <m:r>
                      <m:rPr>
                        <m:sty m:val="p"/>
                      </m:rPr>
                      <a:rPr lang="en-US" altLang="zh-CN" sz="2000" b="0" i="0" smtClean="0">
                        <a:latin typeface="Cambria Math" panose="02040503050406030204" charset="0"/>
                      </a:rPr>
                      <m:t>For</m:t>
                    </m:r>
                    <m:r>
                      <a:rPr lang="en-US" altLang="zh-CN" sz="2000" b="0" i="0" smtClean="0">
                        <a:latin typeface="Cambria Math" panose="02040503050406030204"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charset="0"/>
                          </a:rPr>
                          <m:t>𝑎</m:t>
                        </m:r>
                      </m:e>
                      <m:sub>
                        <m:r>
                          <a:rPr lang="en-US" altLang="zh-CN" sz="2000" b="0" i="1" smtClean="0">
                            <a:latin typeface="Cambria Math" panose="02040503050406030204" charset="0"/>
                          </a:rPr>
                          <m:t>𝑖</m:t>
                        </m:r>
                      </m:sub>
                    </m:sSub>
                    <m:r>
                      <a:rPr lang="en-US" altLang="zh-CN" sz="2000" b="0" i="1" smtClean="0">
                        <a:latin typeface="Cambria Math" panose="02040503050406030204"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charset="0"/>
                          </a:rPr>
                          <m:t>𝑢</m:t>
                        </m:r>
                        <m:r>
                          <a:rPr lang="en-US" altLang="zh-CN" sz="2000" b="0" i="1" smtClean="0">
                            <a:latin typeface="Cambria Math" panose="02040503050406030204" charset="0"/>
                          </a:rPr>
                          <m:t>,</m:t>
                        </m:r>
                        <m:r>
                          <a:rPr lang="en-US" altLang="zh-CN" sz="2000" b="0" i="1" smtClean="0">
                            <a:latin typeface="Cambria Math" panose="02040503050406030204" charset="0"/>
                          </a:rPr>
                          <m:t>𝑣</m:t>
                        </m:r>
                      </m:e>
                    </m:d>
                    <m:r>
                      <a:rPr lang="en-US" altLang="zh-CN" sz="2000" b="0" i="1" smtClean="0">
                        <a:latin typeface="Cambria Math" panose="02040503050406030204" charset="0"/>
                      </a:rPr>
                      <m:t>∈</m:t>
                    </m:r>
                    <m:r>
                      <a:rPr lang="en-US" altLang="zh-CN" sz="2000" b="0" i="1" smtClean="0">
                        <a:latin typeface="Cambria Math" panose="02040503050406030204" charset="0"/>
                      </a:rPr>
                      <m:t>𝐸</m:t>
                    </m:r>
                    <m:r>
                      <a:rPr lang="en-US" altLang="zh-CN" sz="2000" b="0" i="1" smtClean="0">
                        <a:latin typeface="Cambria Math" panose="02040503050406030204" charset="0"/>
                      </a:rPr>
                      <m:t> </m:t>
                    </m:r>
                    <m:r>
                      <m:rPr>
                        <m:sty m:val="p"/>
                      </m:rPr>
                      <a:rPr lang="en-US" altLang="zh-CN" sz="2000" b="0" i="0" smtClean="0">
                        <a:latin typeface="Cambria Math" panose="02040503050406030204" charset="0"/>
                      </a:rPr>
                      <m:t>do</m:t>
                    </m:r>
                  </m:oMath>
                </a14:m>
                <a:endParaRPr lang="en-US" altLang="zh-CN" sz="200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startAt="8"/>
                </a:pPr>
                <a:r>
                  <a:rPr lang="en-US" altLang="zh-CN" sz="2000" dirty="0">
                    <a:latin typeface="微软雅黑" panose="020B0503020204020204" pitchFamily="34" charset="-122"/>
                    <a:ea typeface="微软雅黑" panose="020B0503020204020204" pitchFamily="34" charset="-122"/>
                  </a:rPr>
                  <a:t>    </a:t>
                </a:r>
                <a14:m>
                  <m:oMath xmlns:m="http://schemas.openxmlformats.org/officeDocument/2006/math">
                    <m:r>
                      <m:rPr>
                        <m:sty m:val="p"/>
                      </m:rPr>
                      <a:rPr lang="en-US" altLang="zh-CN" sz="2000" b="0" i="0" smtClean="0">
                        <a:latin typeface="Cambria Math" panose="02040503050406030204" charset="0"/>
                      </a:rPr>
                      <m:t>e</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charset="0"/>
                          </a:rPr>
                          <m:t>𝑖</m:t>
                        </m:r>
                      </m:e>
                    </m:d>
                    <m:r>
                      <a:rPr lang="en-US" altLang="zh-CN" sz="2000" b="0" i="1" smtClean="0">
                        <a:latin typeface="Cambria Math" panose="02040503050406030204" charset="0"/>
                      </a:rPr>
                      <m:t>=</m:t>
                    </m:r>
                    <m:r>
                      <m:rPr>
                        <m:sty m:val="p"/>
                      </m:rPr>
                      <a:rPr lang="en-US" altLang="zh-CN" sz="2000" b="0" i="0" smtClean="0">
                        <a:latin typeface="Cambria Math" panose="02040503050406030204" charset="0"/>
                      </a:rPr>
                      <m:t>earliest</m:t>
                    </m:r>
                    <m:r>
                      <a:rPr lang="en-US" altLang="zh-CN" sz="2000" b="0" i="1" smtClean="0">
                        <a:latin typeface="Cambria Math" panose="02040503050406030204" charset="0"/>
                      </a:rPr>
                      <m:t>[</m:t>
                    </m:r>
                    <m:r>
                      <a:rPr lang="en-US" altLang="zh-CN" sz="2000" b="0" i="1" smtClean="0">
                        <a:latin typeface="Cambria Math" panose="02040503050406030204" charset="0"/>
                      </a:rPr>
                      <m:t>𝑢</m:t>
                    </m:r>
                    <m:r>
                      <a:rPr lang="en-US" altLang="zh-CN" sz="2000" b="0" i="1" smtClean="0">
                        <a:latin typeface="Cambria Math" panose="02040503050406030204" charset="0"/>
                      </a:rPr>
                      <m:t>]</m:t>
                    </m:r>
                  </m:oMath>
                </a14:m>
                <a:r>
                  <a:rPr lang="en-US" altLang="zh-CN" sz="2000" dirty="0">
                    <a:latin typeface="微软雅黑" panose="020B0503020204020204" pitchFamily="34" charset="-122"/>
                    <a:ea typeface="微软雅黑" panose="020B0503020204020204" pitchFamily="34" charset="-122"/>
                  </a:rPr>
                  <a:t>;</a:t>
                </a:r>
              </a:p>
              <a:p>
                <a:pPr marL="457200" indent="-457200">
                  <a:lnSpc>
                    <a:spcPct val="150000"/>
                  </a:lnSpc>
                  <a:buFont typeface="+mj-ea"/>
                  <a:buAutoNum type="circleNumDbPlain" startAt="8"/>
                </a:pPr>
                <a:r>
                  <a:rPr lang="en-US" altLang="zh-CN" sz="2000" dirty="0">
                    <a:latin typeface="微软雅黑" panose="020B0503020204020204" pitchFamily="34" charset="-122"/>
                    <a:ea typeface="微软雅黑" panose="020B0503020204020204" pitchFamily="34" charset="-122"/>
                  </a:rPr>
                  <a:t>    </a:t>
                </a:r>
                <a14:m>
                  <m:oMath xmlns:m="http://schemas.openxmlformats.org/officeDocument/2006/math">
                    <m:r>
                      <m:rPr>
                        <m:sty m:val="p"/>
                      </m:rPr>
                      <a:rPr lang="en-US" altLang="zh-CN" sz="2000" b="0" i="0" smtClean="0">
                        <a:latin typeface="Cambria Math" panose="02040503050406030204" charset="0"/>
                      </a:rPr>
                      <m:t>l</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charset="0"/>
                          </a:rPr>
                          <m:t>𝑖</m:t>
                        </m:r>
                      </m:e>
                    </m:d>
                    <m:r>
                      <a:rPr lang="en-US" altLang="zh-CN" sz="2000" b="0" i="1" smtClean="0">
                        <a:latin typeface="Cambria Math" panose="02040503050406030204" charset="0"/>
                      </a:rPr>
                      <m:t>=</m:t>
                    </m:r>
                    <m:r>
                      <m:rPr>
                        <m:sty m:val="p"/>
                      </m:rPr>
                      <a:rPr lang="en-US" altLang="zh-CN" sz="2000" b="0" i="0" smtClean="0">
                        <a:latin typeface="Cambria Math" panose="02040503050406030204" charset="0"/>
                      </a:rPr>
                      <m:t>latest</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charset="0"/>
                          </a:rPr>
                          <m:t>𝑣</m:t>
                        </m:r>
                      </m:e>
                    </m:d>
                    <m:r>
                      <a:rPr lang="en-US" altLang="zh-CN" sz="2000" b="0" i="1" smtClean="0">
                        <a:latin typeface="Cambria Math" panose="02040503050406030204" charset="0"/>
                      </a:rPr>
                      <m:t>−</m:t>
                    </m:r>
                    <m:r>
                      <m:rPr>
                        <m:sty m:val="p"/>
                      </m:rPr>
                      <a:rPr lang="en-US" altLang="zh-CN" sz="2000" b="0" i="0" smtClean="0">
                        <a:latin typeface="Cambria Math" panose="02040503050406030204" charset="0"/>
                      </a:rPr>
                      <m:t>weight</m:t>
                    </m:r>
                    <m:r>
                      <a:rPr lang="en-US" altLang="zh-CN" sz="2000" b="0" i="1" smtClean="0">
                        <a:latin typeface="Cambria Math" panose="02040503050406030204" charset="0"/>
                      </a:rPr>
                      <m:t>(</m:t>
                    </m:r>
                    <m:r>
                      <a:rPr lang="en-US" altLang="zh-CN" sz="2000" b="0" i="1" smtClean="0">
                        <a:latin typeface="Cambria Math" panose="02040503050406030204" charset="0"/>
                      </a:rPr>
                      <m:t>𝑢</m:t>
                    </m:r>
                    <m:r>
                      <a:rPr lang="en-US" altLang="zh-CN" sz="2000" b="0" i="1" smtClean="0">
                        <a:latin typeface="Cambria Math" panose="02040503050406030204" charset="0"/>
                      </a:rPr>
                      <m:t>,</m:t>
                    </m:r>
                    <m:r>
                      <a:rPr lang="en-US" altLang="zh-CN" sz="2000" b="0" i="1" smtClean="0">
                        <a:latin typeface="Cambria Math" panose="02040503050406030204" charset="0"/>
                      </a:rPr>
                      <m:t>𝑣</m:t>
                    </m:r>
                    <m:r>
                      <a:rPr lang="en-US" altLang="zh-CN" sz="2000" b="0" i="1" smtClean="0">
                        <a:latin typeface="Cambria Math" panose="02040503050406030204" charset="0"/>
                      </a:rPr>
                      <m:t>)</m:t>
                    </m:r>
                  </m:oMath>
                </a14:m>
                <a:r>
                  <a:rPr lang="en-US" altLang="zh-CN" sz="2000" dirty="0">
                    <a:latin typeface="微软雅黑" panose="020B0503020204020204" pitchFamily="34" charset="-122"/>
                    <a:ea typeface="微软雅黑" panose="020B0503020204020204" pitchFamily="34" charset="-122"/>
                  </a:rPr>
                  <a:t>;</a:t>
                </a:r>
              </a:p>
              <a:p>
                <a:pPr marL="457200" indent="-457200">
                  <a:lnSpc>
                    <a:spcPct val="150000"/>
                  </a:lnSpc>
                  <a:buFont typeface="+mj-ea"/>
                  <a:buAutoNum type="circleNumDbPlain" startAt="8"/>
                </a:pPr>
                <a:r>
                  <a:rPr lang="en-US" altLang="zh-CN" sz="2000" dirty="0">
                    <a:latin typeface="微软雅黑" panose="020B0503020204020204" pitchFamily="34" charset="-122"/>
                    <a:ea typeface="微软雅黑" panose="020B0503020204020204" pitchFamily="34" charset="-122"/>
                  </a:rPr>
                  <a:t>    </a:t>
                </a:r>
                <a14:m>
                  <m:oMath xmlns:m="http://schemas.openxmlformats.org/officeDocument/2006/math">
                    <m:r>
                      <m:rPr>
                        <m:sty m:val="p"/>
                      </m:rPr>
                      <a:rPr lang="en-US" altLang="zh-CN" sz="2000" b="0" i="0" smtClean="0">
                        <a:latin typeface="Cambria Math" panose="02040503050406030204" charset="0"/>
                      </a:rPr>
                      <m:t>if</m:t>
                    </m:r>
                    <m:r>
                      <a:rPr lang="en-US" altLang="zh-CN" sz="2000" b="0" i="1" smtClean="0">
                        <a:latin typeface="Cambria Math" panose="02040503050406030204" charset="0"/>
                      </a:rPr>
                      <m:t> </m:t>
                    </m:r>
                    <m:r>
                      <m:rPr>
                        <m:sty m:val="p"/>
                      </m:rPr>
                      <a:rPr lang="en-US" altLang="zh-CN" sz="2000" b="0" i="0" smtClean="0">
                        <a:latin typeface="Cambria Math" panose="02040503050406030204" charset="0"/>
                      </a:rPr>
                      <m:t>e</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charset="0"/>
                          </a:rPr>
                          <m:t>𝑖</m:t>
                        </m:r>
                      </m:e>
                    </m:d>
                    <m:r>
                      <a:rPr lang="en-US" altLang="zh-CN" sz="2000" b="0" i="1" smtClean="0">
                        <a:latin typeface="Cambria Math" panose="02040503050406030204" charset="0"/>
                      </a:rPr>
                      <m:t>=</m:t>
                    </m:r>
                    <m:r>
                      <m:rPr>
                        <m:sty m:val="p"/>
                      </m:rPr>
                      <a:rPr lang="en-US" altLang="zh-CN" sz="2000" b="0" i="0" smtClean="0">
                        <a:latin typeface="Cambria Math" panose="02040503050406030204" charset="0"/>
                      </a:rPr>
                      <m:t>l</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charset="0"/>
                          </a:rPr>
                          <m:t>𝑖</m:t>
                        </m:r>
                      </m:e>
                    </m:d>
                    <m:r>
                      <a:rPr lang="en-US" altLang="zh-CN" sz="2000" b="0" i="1" smtClean="0">
                        <a:latin typeface="Cambria Math" panose="02040503050406030204" charset="0"/>
                      </a:rPr>
                      <m:t> </m:t>
                    </m:r>
                    <m:r>
                      <m:rPr>
                        <m:sty m:val="p"/>
                      </m:rPr>
                      <a:rPr lang="en-US" altLang="zh-CN" sz="2000" b="0" i="0" smtClean="0">
                        <a:latin typeface="Cambria Math" panose="02040503050406030204" charset="0"/>
                      </a:rPr>
                      <m:t>then</m:t>
                    </m:r>
                  </m:oMath>
                </a14:m>
                <a:endParaRPr lang="en-US" altLang="zh-CN" sz="2000" b="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startAt="8"/>
                </a:pPr>
                <a:r>
                  <a:rPr lang="en-US" altLang="zh-CN" sz="20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charset="0"/>
                          </a:rPr>
                          <m:t>𝑎</m:t>
                        </m:r>
                      </m:e>
                      <m:sub>
                        <m:r>
                          <a:rPr lang="en-US" altLang="zh-CN" sz="2000" b="0" i="1" smtClean="0">
                            <a:latin typeface="Cambria Math" panose="02040503050406030204" charset="0"/>
                          </a:rPr>
                          <m:t>𝑖</m:t>
                        </m:r>
                      </m:sub>
                    </m:sSub>
                  </m:oMath>
                </a14:m>
                <a:r>
                  <a:rPr lang="zh-CN" altLang="en-US" sz="2000" dirty="0">
                    <a:latin typeface="微软雅黑" panose="020B0503020204020204" pitchFamily="34" charset="-122"/>
                    <a:ea typeface="微软雅黑" panose="020B0503020204020204" pitchFamily="34" charset="-122"/>
                  </a:rPr>
                  <a:t>为关键活动</a:t>
                </a:r>
                <a:r>
                  <a:rPr lang="en-US" altLang="zh-CN" sz="2000" dirty="0">
                    <a:latin typeface="微软雅黑" panose="020B0503020204020204" pitchFamily="34" charset="-122"/>
                    <a:ea typeface="微软雅黑" panose="020B0503020204020204" pitchFamily="34" charset="-122"/>
                  </a:rPr>
                  <a:t>;</a:t>
                </a:r>
              </a:p>
              <a:p>
                <a:pPr marL="457200" indent="-457200">
                  <a:lnSpc>
                    <a:spcPct val="150000"/>
                  </a:lnSpc>
                  <a:buFont typeface="+mj-ea"/>
                  <a:buAutoNum type="circleNumDbPlain" startAt="8"/>
                </a:pPr>
                <a:r>
                  <a:rPr lang="zh-CN" altLang="en-US" sz="2000" dirty="0">
                    <a:latin typeface="微软雅黑" panose="020B0503020204020204" pitchFamily="34" charset="-122"/>
                    <a:ea typeface="微软雅黑" panose="020B0503020204020204" pitchFamily="34" charset="-122"/>
                  </a:rPr>
                  <a:t>选取所有的关键活动组成关键路径</a:t>
                </a:r>
                <a:r>
                  <a:rPr lang="en-US" altLang="zh-CN" sz="2000" dirty="0">
                    <a:latin typeface="微软雅黑" panose="020B0503020204020204" pitchFamily="34" charset="-122"/>
                    <a:ea typeface="微软雅黑" panose="020B0503020204020204" pitchFamily="34" charset="-122"/>
                  </a:rPr>
                  <a:t>;</a:t>
                </a:r>
              </a:p>
            </p:txBody>
          </p:sp>
        </mc:Choice>
        <mc:Fallback xmlns="">
          <p:sp>
            <p:nvSpPr>
              <p:cNvPr id="10" name="文本框 9"/>
              <p:cNvSpPr txBox="1">
                <a:spLocks noRot="1" noChangeAspect="1" noMove="1" noResize="1" noEditPoints="1" noAdjustHandles="1" noChangeArrowheads="1" noChangeShapeType="1" noTextEdit="1"/>
              </p:cNvSpPr>
              <p:nvPr/>
            </p:nvSpPr>
            <p:spPr>
              <a:xfrm>
                <a:off x="7045241" y="1592839"/>
                <a:ext cx="4631325" cy="2809615"/>
              </a:xfrm>
              <a:prstGeom prst="rect">
                <a:avLst/>
              </a:prstGeom>
              <a:blipFill rotWithShape="1">
                <a:blip r:embed="rId4"/>
                <a:stretch>
                  <a:fillRect l="-12" t="-9" r="4" b="23"/>
                </a:stretch>
              </a:blipFill>
            </p:spPr>
            <p:txBody>
              <a:bodyPr/>
              <a:lstStyle/>
              <a:p>
                <a:r>
                  <a:rPr lang="zh-CN" alt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84225" y="4986185"/>
            <a:ext cx="11126445" cy="11199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8.5  </a:t>
            </a:r>
            <a:r>
              <a:rPr lang="zh-CN" altLang="en-US" dirty="0"/>
              <a:t>拓展延伸：二部图</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5" y="1276350"/>
                <a:ext cx="11032811" cy="5057775"/>
              </a:xfrm>
            </p:spPr>
            <p:txBody>
              <a:bodyPr>
                <a:noAutofit/>
              </a:bodyPr>
              <a:lstStyle/>
              <a:p>
                <a:pPr algn="just">
                  <a:lnSpc>
                    <a:spcPct val="110000"/>
                  </a:lnSpc>
                </a:pPr>
                <a:r>
                  <a:rPr lang="zh-CN" altLang="en-US" sz="2400" b="1" u="sng" dirty="0"/>
                  <a:t>二部图</a:t>
                </a:r>
                <a:endParaRPr lang="en-US" altLang="zh-CN" sz="2400" b="1" u="sng" dirty="0"/>
              </a:p>
              <a:p>
                <a:pPr algn="just">
                  <a:lnSpc>
                    <a:spcPct val="100000"/>
                  </a:lnSpc>
                </a:pPr>
                <a:r>
                  <a:rPr lang="en-US" altLang="zh-CN" sz="2400" b="1" dirty="0"/>
                  <a:t>     </a:t>
                </a:r>
                <a:r>
                  <a:rPr lang="zh-CN" altLang="en-US" sz="2400" dirty="0"/>
                  <a:t>设图</a:t>
                </a:r>
                <a14:m>
                  <m:oMath xmlns:m="http://schemas.openxmlformats.org/officeDocument/2006/math">
                    <m:r>
                      <m:rPr>
                        <m:sty m:val="p"/>
                      </m:rPr>
                      <a:rPr lang="en-US" altLang="zh-CN" sz="2400" b="0" i="0" smtClean="0">
                        <a:latin typeface="Cambria Math" panose="02040503050406030204" charset="0"/>
                      </a:rPr>
                      <m:t>G</m:t>
                    </m:r>
                    <m:r>
                      <a:rPr lang="en-US" altLang="zh-CN" sz="2400" b="0" i="0" smtClean="0">
                        <a:latin typeface="Cambria Math" panose="02040503050406030204" charset="0"/>
                      </a:rPr>
                      <m:t>=(</m:t>
                    </m:r>
                    <m:r>
                      <m:rPr>
                        <m:sty m:val="p"/>
                      </m:rPr>
                      <a:rPr lang="en-US" altLang="zh-CN" sz="2400" b="0" i="0" smtClean="0">
                        <a:latin typeface="Cambria Math" panose="02040503050406030204" charset="0"/>
                      </a:rPr>
                      <m:t>U</m:t>
                    </m:r>
                    <m:r>
                      <a:rPr lang="en-US" altLang="zh-CN" sz="2400" b="0" i="0" smtClean="0">
                        <a:latin typeface="Cambria Math" panose="02040503050406030204" charset="0"/>
                      </a:rPr>
                      <m:t>∪</m:t>
                    </m:r>
                    <m:r>
                      <m:rPr>
                        <m:sty m:val="p"/>
                      </m:rPr>
                      <a:rPr lang="en-US" altLang="zh-CN" sz="2400" b="0" i="0" smtClean="0">
                        <a:latin typeface="Cambria Math" panose="02040503050406030204" charset="0"/>
                      </a:rPr>
                      <m:t>V</m:t>
                    </m:r>
                    <m:r>
                      <a:rPr lang="en-US" altLang="zh-CN" sz="2400" b="0" i="0" smtClean="0">
                        <a:latin typeface="Cambria Math" panose="02040503050406030204" charset="0"/>
                      </a:rPr>
                      <m:t>,</m:t>
                    </m:r>
                    <m:r>
                      <m:rPr>
                        <m:sty m:val="p"/>
                      </m:rPr>
                      <a:rPr lang="en-US" altLang="zh-CN" sz="2400" b="0" i="0" smtClean="0">
                        <a:latin typeface="Cambria Math" panose="02040503050406030204" charset="0"/>
                      </a:rPr>
                      <m:t>E</m:t>
                    </m:r>
                    <m:r>
                      <a:rPr lang="en-US" altLang="zh-CN" sz="2400" b="0" i="0" smtClean="0">
                        <a:latin typeface="Cambria Math" panose="02040503050406030204" charset="0"/>
                      </a:rPr>
                      <m:t>)</m:t>
                    </m:r>
                  </m:oMath>
                </a14:m>
                <a:r>
                  <a:rPr lang="zh-CN" altLang="en-US" sz="2400" dirty="0"/>
                  <a:t>，若满足：</a:t>
                </a:r>
                <a:endParaRPr lang="en-US" altLang="zh-CN" sz="2400" dirty="0"/>
              </a:p>
              <a:p>
                <a:pPr marL="914400" lvl="1" indent="-457200" algn="just">
                  <a:lnSpc>
                    <a:spcPct val="100000"/>
                  </a:lnSpc>
                  <a:buFont typeface="+mj-ea"/>
                  <a:buAutoNum type="circleNumDbPlain"/>
                </a:pPr>
                <a14:m>
                  <m:oMath xmlns:m="http://schemas.openxmlformats.org/officeDocument/2006/math">
                    <m:r>
                      <m:rPr>
                        <m:sty m:val="p"/>
                      </m:rPr>
                      <a:rPr lang="en-US" altLang="zh-CN" sz="2400" b="0" i="0" smtClean="0">
                        <a:latin typeface="Cambria Math" panose="02040503050406030204" charset="0"/>
                      </a:rPr>
                      <m:t>U</m:t>
                    </m:r>
                    <m:r>
                      <a:rPr lang="en-US" altLang="zh-CN" sz="2400" b="0" i="0" smtClean="0">
                        <a:latin typeface="Cambria Math" panose="02040503050406030204" charset="0"/>
                      </a:rPr>
                      <m:t>∩</m:t>
                    </m:r>
                    <m:r>
                      <m:rPr>
                        <m:sty m:val="p"/>
                      </m:rPr>
                      <a:rPr lang="en-US" altLang="zh-CN" sz="2400" b="0" i="0" smtClean="0">
                        <a:latin typeface="Cambria Math" panose="02040503050406030204" charset="0"/>
                      </a:rPr>
                      <m:t>V</m:t>
                    </m:r>
                    <m:r>
                      <a:rPr lang="en-US" altLang="zh-CN" sz="2400" b="0" i="0" smtClean="0">
                        <a:latin typeface="Cambria Math" panose="02040503050406030204" charset="0"/>
                      </a:rPr>
                      <m:t>=∅</m:t>
                    </m:r>
                    <m:r>
                      <a:rPr lang="zh-CN" altLang="en-US" sz="2400" i="0">
                        <a:latin typeface="Cambria Math" panose="02040503050406030204" charset="0"/>
                      </a:rPr>
                      <m:t>；</m:t>
                    </m:r>
                  </m:oMath>
                </a14:m>
                <a:endParaRPr lang="en-US" altLang="zh-CN" sz="2400" b="0" dirty="0"/>
              </a:p>
              <a:p>
                <a:pPr marL="914400" lvl="1" indent="-457200" algn="just">
                  <a:lnSpc>
                    <a:spcPct val="100000"/>
                  </a:lnSpc>
                  <a:buFont typeface="+mj-ea"/>
                  <a:buAutoNum type="circleNumDbPlain"/>
                </a:pPr>
                <a14:m>
                  <m:oMath xmlns:m="http://schemas.openxmlformats.org/officeDocument/2006/math">
                    <m:r>
                      <a:rPr lang="en-US" altLang="zh-CN" sz="2400" b="0" i="0" smtClean="0">
                        <a:latin typeface="Cambria Math" panose="02040503050406030204" charset="0"/>
                      </a:rPr>
                      <m:t>∀</m:t>
                    </m:r>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charset="0"/>
                          </a:rPr>
                          <m:t>u</m:t>
                        </m:r>
                        <m:r>
                          <a:rPr lang="en-US" altLang="zh-CN" sz="2400" b="0" i="0" smtClean="0">
                            <a:latin typeface="Cambria Math" panose="02040503050406030204" charset="0"/>
                          </a:rPr>
                          <m:t>,</m:t>
                        </m:r>
                        <m:r>
                          <m:rPr>
                            <m:sty m:val="p"/>
                          </m:rPr>
                          <a:rPr lang="en-US" altLang="zh-CN" sz="2400" b="0" i="0" smtClean="0">
                            <a:latin typeface="Cambria Math" panose="02040503050406030204" charset="0"/>
                          </a:rPr>
                          <m:t>v</m:t>
                        </m:r>
                      </m:e>
                    </m:d>
                    <m:r>
                      <a:rPr lang="en-US" altLang="zh-CN" sz="2400" b="0" i="0" smtClean="0">
                        <a:latin typeface="Cambria Math" panose="02040503050406030204" charset="0"/>
                      </a:rPr>
                      <m:t>∈</m:t>
                    </m:r>
                    <m:r>
                      <m:rPr>
                        <m:sty m:val="p"/>
                      </m:rPr>
                      <a:rPr lang="en-US" altLang="zh-CN" sz="2400" b="0" i="0" smtClean="0">
                        <a:latin typeface="Cambria Math" panose="02040503050406030204" charset="0"/>
                      </a:rPr>
                      <m:t>E</m:t>
                    </m:r>
                    <m:r>
                      <a:rPr lang="en-US" altLang="zh-CN" sz="2400" b="0" i="0" smtClean="0">
                        <a:latin typeface="Cambria Math" panose="02040503050406030204" charset="0"/>
                      </a:rPr>
                      <m:t>,</m:t>
                    </m:r>
                    <m:r>
                      <m:rPr>
                        <m:sty m:val="p"/>
                      </m:rPr>
                      <a:rPr lang="en-US" altLang="zh-CN" sz="2400" b="0" i="0" smtClean="0">
                        <a:latin typeface="Cambria Math" panose="02040503050406030204" charset="0"/>
                      </a:rPr>
                      <m:t>u</m:t>
                    </m:r>
                    <m:r>
                      <a:rPr lang="en-US" altLang="zh-CN" sz="2400" b="0" i="0" smtClean="0">
                        <a:latin typeface="Cambria Math" panose="02040503050406030204" charset="0"/>
                      </a:rPr>
                      <m:t>∈</m:t>
                    </m:r>
                    <m:r>
                      <m:rPr>
                        <m:sty m:val="p"/>
                      </m:rPr>
                      <a:rPr lang="en-US" altLang="zh-CN" sz="2400" b="0" i="0" smtClean="0">
                        <a:latin typeface="Cambria Math" panose="02040503050406030204" charset="0"/>
                      </a:rPr>
                      <m:t>U</m:t>
                    </m:r>
                  </m:oMath>
                </a14:m>
                <a:r>
                  <a:rPr lang="zh-CN" altLang="en-US" sz="2400" dirty="0"/>
                  <a:t>；</a:t>
                </a:r>
                <a:endParaRPr lang="en-US" altLang="zh-CN" sz="2400" dirty="0"/>
              </a:p>
              <a:p>
                <a:pPr algn="just">
                  <a:lnSpc>
                    <a:spcPct val="100000"/>
                  </a:lnSpc>
                </a:pPr>
                <a:r>
                  <a:rPr lang="zh-CN" altLang="en-US" sz="2400" dirty="0"/>
                  <a:t>     则</a:t>
                </a:r>
                <a14:m>
                  <m:oMath xmlns:m="http://schemas.openxmlformats.org/officeDocument/2006/math">
                    <m:r>
                      <m:rPr>
                        <m:sty m:val="p"/>
                      </m:rPr>
                      <a:rPr lang="en-US" altLang="zh-CN" sz="2400" i="1" dirty="0">
                        <a:latin typeface="Cambria Math" panose="02040503050406030204" charset="0"/>
                      </a:rPr>
                      <m:t>G</m:t>
                    </m:r>
                  </m:oMath>
                </a14:m>
                <a:r>
                  <a:rPr lang="zh-CN" altLang="en-US" sz="2400" dirty="0"/>
                  <a:t>是一个</a:t>
                </a:r>
                <a:r>
                  <a:rPr lang="zh-CN" altLang="en-US" sz="2400" dirty="0">
                    <a:effectLst>
                      <a:outerShdw blurRad="38100" dist="38100" dir="2700000" algn="tl">
                        <a:srgbClr val="000000">
                          <a:alpha val="43137"/>
                        </a:srgbClr>
                      </a:outerShdw>
                    </a:effectLst>
                  </a:rPr>
                  <a:t>二部图</a:t>
                </a:r>
                <a:r>
                  <a:rPr lang="zh-CN" altLang="en-US" sz="2400" dirty="0"/>
                  <a:t>。</a:t>
                </a:r>
                <a:endParaRPr lang="en-US" altLang="zh-CN" sz="2400" dirty="0"/>
              </a:p>
              <a:p>
                <a:pPr algn="just">
                  <a:lnSpc>
                    <a:spcPct val="100000"/>
                  </a:lnSpc>
                </a:pPr>
                <a:endParaRPr lang="en-US" altLang="zh-CN" sz="2400" dirty="0"/>
              </a:p>
              <a:p>
                <a:pPr algn="just">
                  <a:lnSpc>
                    <a:spcPct val="100000"/>
                  </a:lnSpc>
                </a:pPr>
                <a:r>
                  <a:rPr lang="zh-CN" altLang="en-US" sz="2400" dirty="0"/>
                  <a:t>     根据边有无权值，二部图分为</a:t>
                </a:r>
                <a:r>
                  <a:rPr lang="zh-CN" altLang="en-US" sz="2400" dirty="0">
                    <a:effectLst>
                      <a:outerShdw blurRad="38100" dist="38100" dir="2700000" algn="tl">
                        <a:srgbClr val="000000">
                          <a:alpha val="43137"/>
                        </a:srgbClr>
                      </a:outerShdw>
                    </a:effectLst>
                  </a:rPr>
                  <a:t>加权二部图</a:t>
                </a:r>
                <a:r>
                  <a:rPr lang="zh-CN" altLang="en-US" sz="2400" dirty="0"/>
                  <a:t>和</a:t>
                </a:r>
                <a:r>
                  <a:rPr lang="zh-CN" altLang="en-US" sz="2400" dirty="0">
                    <a:effectLst>
                      <a:outerShdw blurRad="38100" dist="38100" dir="2700000" algn="tl">
                        <a:srgbClr val="000000">
                          <a:alpha val="43137"/>
                        </a:srgbClr>
                      </a:outerShdw>
                    </a:effectLst>
                  </a:rPr>
                  <a:t>无权二部图</a:t>
                </a:r>
                <a:r>
                  <a:rPr lang="zh-CN" altLang="en-US" sz="2400" dirty="0"/>
                  <a:t>。</a:t>
                </a:r>
                <a:endParaRPr lang="en-US" altLang="zh-CN" sz="2400" dirty="0"/>
              </a:p>
              <a:p>
                <a:pPr algn="just">
                  <a:lnSpc>
                    <a:spcPct val="100000"/>
                  </a:lnSpc>
                </a:pPr>
                <a:endParaRPr lang="en-US" altLang="zh-CN" sz="2400" dirty="0"/>
              </a:p>
              <a:p>
                <a:pPr algn="just">
                  <a:lnSpc>
                    <a:spcPct val="100000"/>
                  </a:lnSpc>
                </a:pPr>
                <a:r>
                  <a:rPr lang="zh-CN" altLang="en-US" sz="2400" dirty="0"/>
                  <a:t>     二部图通常用于建模两类不同性质的个体间的关系，如相亲平台的男性和女性、公司内部的员工与任务、社会中的组织与个人等等。</a:t>
                </a:r>
                <a:endParaRPr lang="en-US" altLang="zh-CN" sz="2400" dirty="0"/>
              </a:p>
            </p:txBody>
          </p:sp>
        </mc:Choice>
        <mc:Fallback xmlns="">
          <p:sp>
            <p:nvSpPr>
              <p:cNvPr id="5" name="内容占位符 4"/>
              <p:cNvSpPr>
                <a:spLocks noRot="1" noChangeAspect="1" noMove="1" noResize="1" noEditPoints="1" noAdjustHandles="1" noChangeArrowheads="1" noChangeShapeType="1" noTextEdit="1"/>
              </p:cNvSpPr>
              <p:nvPr>
                <p:ph idx="11"/>
              </p:nvPr>
            </p:nvSpPr>
            <p:spPr>
              <a:xfrm>
                <a:off x="584225" y="1276350"/>
                <a:ext cx="11032811" cy="5057775"/>
              </a:xfrm>
              <a:blipFill rotWithShape="1">
                <a:blip r:embed="rId3"/>
                <a:stretch>
                  <a:fillRect r="-998"/>
                </a:stretch>
              </a:blipFill>
            </p:spPr>
            <p:txBody>
              <a:bodyPr/>
              <a:lstStyle/>
              <a:p>
                <a:r>
                  <a:rPr lang="zh-CN" altLang="en-US">
                    <a:noFill/>
                  </a:rPr>
                  <a:t> </a:t>
                </a:r>
              </a:p>
            </p:txBody>
          </p:sp>
        </mc:Fallback>
      </mc:AlternateContent>
      <p:grpSp>
        <p:nvGrpSpPr>
          <p:cNvPr id="14" name="组合 13"/>
          <p:cNvGrpSpPr/>
          <p:nvPr/>
        </p:nvGrpSpPr>
        <p:grpSpPr>
          <a:xfrm>
            <a:off x="6798353" y="1201897"/>
            <a:ext cx="4586934" cy="3591845"/>
            <a:chOff x="4274" y="366379"/>
            <a:chExt cx="3824" cy="2809"/>
          </a:xfrm>
        </p:grpSpPr>
        <p:sp>
          <p:nvSpPr>
            <p:cNvPr id="15" name="文本框 2"/>
            <p:cNvSpPr txBox="1"/>
            <p:nvPr/>
          </p:nvSpPr>
          <p:spPr>
            <a:xfrm>
              <a:off x="5845" y="368650"/>
              <a:ext cx="1369" cy="538"/>
            </a:xfrm>
            <a:prstGeom prst="rect">
              <a:avLst/>
            </a:prstGeom>
            <a:solidFill>
              <a:srgbClr val="FFFFFF"/>
            </a:solidFill>
            <a:ln>
              <a:noFill/>
            </a:ln>
          </p:spPr>
          <p:txBody>
            <a:bodyPr wrap="square" lIns="0" tIns="0" rIns="0" bIns="0" upright="1"/>
            <a:lstStyle/>
            <a:p>
              <a:pPr algn="ctr"/>
              <a:r>
                <a:rPr lang="zh-CN" sz="2000" kern="100" dirty="0">
                  <a:effectLst/>
                  <a:latin typeface="等线 Light" panose="02010600030101010101" charset="-122"/>
                  <a:ea typeface="黑体" panose="02010609060101010101" pitchFamily="49" charset="-122"/>
                  <a:cs typeface="黑体" panose="02010609060101010101" pitchFamily="49" charset="-122"/>
                </a:rPr>
                <a:t>二部图</a:t>
              </a:r>
              <a:endParaRPr lang="zh-CN" sz="32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16" name="图片 15"/>
            <p:cNvPicPr>
              <a:picLocks noChangeAspect="1"/>
            </p:cNvPicPr>
            <p:nvPr/>
          </p:nvPicPr>
          <p:blipFill>
            <a:blip r:embed="rId4"/>
            <a:stretch>
              <a:fillRect/>
            </a:stretch>
          </p:blipFill>
          <p:spPr>
            <a:xfrm>
              <a:off x="4274" y="366379"/>
              <a:ext cx="3824" cy="2191"/>
            </a:xfrm>
            <a:prstGeom prst="rect">
              <a:avLst/>
            </a:prstGeom>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84225" y="2011679"/>
            <a:ext cx="11055325" cy="108712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stretch>
            <a:fillRect/>
          </a:stretch>
        </p:blipFill>
        <p:spPr>
          <a:xfrm>
            <a:off x="6598227" y="3256420"/>
            <a:ext cx="4673337" cy="3148012"/>
          </a:xfrm>
          <a:prstGeom prst="rect">
            <a:avLst/>
          </a:prstGeom>
        </p:spPr>
      </p:pic>
      <p:sp>
        <p:nvSpPr>
          <p:cNvPr id="2" name="标题 1"/>
          <p:cNvSpPr>
            <a:spLocks noGrp="1"/>
          </p:cNvSpPr>
          <p:nvPr>
            <p:ph type="title"/>
          </p:nvPr>
        </p:nvSpPr>
        <p:spPr/>
        <p:txBody>
          <a:bodyPr/>
          <a:lstStyle/>
          <a:p>
            <a:r>
              <a:rPr lang="en-US" altLang="zh-CN" dirty="0"/>
              <a:t>8.5  </a:t>
            </a:r>
            <a:r>
              <a:rPr lang="zh-CN" altLang="en-US" dirty="0"/>
              <a:t>拓展延伸：二部图</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p:txBody>
              <a:bodyPr>
                <a:normAutofit/>
              </a:bodyPr>
              <a:lstStyle/>
              <a:p>
                <a:pPr algn="just">
                  <a:lnSpc>
                    <a:spcPct val="150000"/>
                  </a:lnSpc>
                </a:pPr>
                <a:r>
                  <a:rPr lang="zh-CN" altLang="en-US" sz="2400" b="1" u="sng" dirty="0"/>
                  <a:t>二部图的匹配</a:t>
                </a:r>
                <a:endParaRPr lang="en-US" altLang="zh-CN" sz="2400" b="1" u="sng" dirty="0"/>
              </a:p>
              <a:p>
                <a:pPr algn="just">
                  <a:lnSpc>
                    <a:spcPct val="150000"/>
                  </a:lnSpc>
                </a:pPr>
                <a:r>
                  <a:rPr lang="en-US" altLang="zh-CN" sz="2400" b="1" dirty="0"/>
                  <a:t>       </a:t>
                </a:r>
                <a:r>
                  <a:rPr lang="zh-CN" altLang="en-US" sz="2400" dirty="0"/>
                  <a:t>对于一个二部图</a:t>
                </a:r>
                <a14:m>
                  <m:oMath xmlns:m="http://schemas.openxmlformats.org/officeDocument/2006/math">
                    <m:r>
                      <m:rPr>
                        <m:sty m:val="p"/>
                      </m:rPr>
                      <a:rPr lang="en-US" altLang="zh-CN" sz="2400" b="0" i="0" smtClean="0">
                        <a:latin typeface="Cambria Math" panose="02040503050406030204" charset="0"/>
                      </a:rPr>
                      <m:t>G</m:t>
                    </m:r>
                    <m:r>
                      <a:rPr lang="en-US" altLang="zh-CN" sz="2400" b="0" i="0" smtClean="0">
                        <a:latin typeface="Cambria Math" panose="02040503050406030204" charset="0"/>
                      </a:rPr>
                      <m:t>=(</m:t>
                    </m:r>
                    <m:r>
                      <m:rPr>
                        <m:sty m:val="p"/>
                      </m:rPr>
                      <a:rPr lang="en-US" altLang="zh-CN" sz="2400" b="0" i="0" smtClean="0">
                        <a:latin typeface="Cambria Math" panose="02040503050406030204" charset="0"/>
                      </a:rPr>
                      <m:t>U</m:t>
                    </m:r>
                    <m:r>
                      <a:rPr lang="en-US" altLang="zh-CN" sz="2400" b="0" i="1" smtClean="0">
                        <a:latin typeface="Cambria Math" panose="02040503050406030204" charset="0"/>
                      </a:rPr>
                      <m:t>∪</m:t>
                    </m:r>
                    <m:r>
                      <a:rPr lang="en-US" altLang="zh-CN" sz="2400" b="0" i="1" smtClean="0">
                        <a:latin typeface="Cambria Math" panose="02040503050406030204" charset="0"/>
                      </a:rPr>
                      <m:t>𝑉</m:t>
                    </m:r>
                    <m:r>
                      <a:rPr lang="en-US" altLang="zh-CN" sz="2400" b="0" i="1" smtClean="0">
                        <a:latin typeface="Cambria Math" panose="02040503050406030204" charset="0"/>
                      </a:rPr>
                      <m:t>,</m:t>
                    </m:r>
                    <m:r>
                      <a:rPr lang="en-US" altLang="zh-CN" sz="2400" b="0" i="1" smtClean="0">
                        <a:latin typeface="Cambria Math" panose="02040503050406030204" charset="0"/>
                      </a:rPr>
                      <m:t>𝐸</m:t>
                    </m:r>
                    <m:r>
                      <a:rPr lang="en-US" altLang="zh-CN" sz="2400" b="0" i="0" smtClean="0">
                        <a:latin typeface="Cambria Math" panose="02040503050406030204" charset="0"/>
                      </a:rPr>
                      <m:t>)</m:t>
                    </m:r>
                    <m:r>
                      <a:rPr lang="zh-CN" altLang="en-US" sz="2400" i="1">
                        <a:latin typeface="Cambria Math" panose="02040503050406030204" charset="0"/>
                      </a:rPr>
                      <m:t>，</m:t>
                    </m:r>
                  </m:oMath>
                </a14:m>
                <a:r>
                  <a:rPr lang="zh-CN" altLang="en-US" sz="2400" dirty="0"/>
                  <a:t>对于</a:t>
                </a:r>
                <a14:m>
                  <m:oMath xmlns:m="http://schemas.openxmlformats.org/officeDocument/2006/math">
                    <m:r>
                      <a:rPr lang="en-US" altLang="zh-CN" sz="2400" b="0" i="1" dirty="0" smtClean="0">
                        <a:latin typeface="Cambria Math" panose="02040503050406030204" charset="0"/>
                      </a:rPr>
                      <m:t>𝐸</m:t>
                    </m:r>
                  </m:oMath>
                </a14:m>
                <a:r>
                  <a:rPr lang="zh-CN" altLang="en-US" sz="2400" dirty="0"/>
                  <a:t>的一个子集</a:t>
                </a:r>
                <a14:m>
                  <m:oMath xmlns:m="http://schemas.openxmlformats.org/officeDocument/2006/math">
                    <m:r>
                      <m:rPr>
                        <m:sty m:val="p"/>
                      </m:rPr>
                      <a:rPr lang="en-US" altLang="zh-CN" sz="2400" i="1" dirty="0">
                        <a:latin typeface="Cambria Math" panose="02040503050406030204" charset="0"/>
                      </a:rPr>
                      <m:t>M</m:t>
                    </m:r>
                    <m:r>
                      <a:rPr lang="en-US" altLang="zh-CN" sz="2400" b="0" i="1" dirty="0" smtClean="0">
                        <a:latin typeface="Cambria Math" panose="02040503050406030204" charset="0"/>
                      </a:rPr>
                      <m:t>⊆</m:t>
                    </m:r>
                    <m:r>
                      <a:rPr lang="en-US" altLang="zh-CN" sz="2400" b="0" i="1" dirty="0" smtClean="0">
                        <a:latin typeface="Cambria Math" panose="02040503050406030204" charset="0"/>
                      </a:rPr>
                      <m:t>𝐸</m:t>
                    </m:r>
                  </m:oMath>
                </a14:m>
                <a:r>
                  <a:rPr lang="zh-CN" altLang="en-US" sz="2400" dirty="0"/>
                  <a:t>，若满足</a:t>
                </a:r>
                <a14:m>
                  <m:oMath xmlns:m="http://schemas.openxmlformats.org/officeDocument/2006/math">
                    <m:r>
                      <m:rPr>
                        <m:sty m:val="p"/>
                      </m:rPr>
                      <a:rPr lang="en-US" altLang="zh-CN" sz="2400" i="1" dirty="0">
                        <a:latin typeface="Cambria Math" panose="02040503050406030204" charset="0"/>
                      </a:rPr>
                      <m:t>M</m:t>
                    </m:r>
                  </m:oMath>
                </a14:m>
                <a:r>
                  <a:rPr lang="zh-CN" altLang="en-US" sz="2400" dirty="0"/>
                  <a:t>中的任意两条边都没有公共端点，则</a:t>
                </a:r>
                <a14:m>
                  <m:oMath xmlns:m="http://schemas.openxmlformats.org/officeDocument/2006/math">
                    <m:r>
                      <m:rPr>
                        <m:sty m:val="p"/>
                      </m:rPr>
                      <a:rPr lang="en-US" altLang="zh-CN" sz="2400" i="1" dirty="0">
                        <a:latin typeface="Cambria Math" panose="02040503050406030204" charset="0"/>
                      </a:rPr>
                      <m:t>M</m:t>
                    </m:r>
                    <m:r>
                      <a:rPr lang="zh-CN" altLang="en-US" sz="2400" i="1" dirty="0" smtClean="0">
                        <a:latin typeface="Cambria Math" panose="02040503050406030204" charset="0"/>
                      </a:rPr>
                      <m:t>为</m:t>
                    </m:r>
                    <m:r>
                      <m:rPr>
                        <m:sty m:val="p"/>
                      </m:rPr>
                      <a:rPr lang="en-US" altLang="zh-CN" sz="2400" i="1" dirty="0">
                        <a:latin typeface="Cambria Math" panose="02040503050406030204" charset="0"/>
                      </a:rPr>
                      <m:t>G</m:t>
                    </m:r>
                    <m:r>
                      <a:rPr lang="zh-CN" altLang="en-US" sz="2400" i="1" dirty="0" smtClean="0">
                        <a:latin typeface="Cambria Math" panose="02040503050406030204" charset="0"/>
                      </a:rPr>
                      <m:t>的</m:t>
                    </m:r>
                  </m:oMath>
                </a14:m>
                <a:r>
                  <a:rPr lang="zh-CN" altLang="en-US" sz="2400" dirty="0"/>
                  <a:t>一个</a:t>
                </a:r>
                <a:r>
                  <a:rPr lang="zh-CN" altLang="en-US" sz="2400" dirty="0">
                    <a:effectLst>
                      <a:outerShdw blurRad="38100" dist="38100" dir="2700000" algn="tl">
                        <a:srgbClr val="000000">
                          <a:alpha val="43137"/>
                        </a:srgbClr>
                      </a:outerShdw>
                    </a:effectLst>
                  </a:rPr>
                  <a:t>匹配</a:t>
                </a:r>
                <a:r>
                  <a:rPr lang="zh-CN" altLang="en-US" sz="2400" dirty="0"/>
                  <a:t>。</a:t>
                </a:r>
                <a:endParaRPr lang="en-US" altLang="zh-CN" sz="2400" dirty="0"/>
              </a:p>
              <a:p>
                <a:pPr algn="just">
                  <a:lnSpc>
                    <a:spcPct val="150000"/>
                  </a:lnSpc>
                </a:pPr>
                <a:endParaRPr lang="en-US" altLang="zh-CN" sz="2400" dirty="0" smtClean="0"/>
              </a:p>
              <a:p>
                <a:pPr algn="just">
                  <a:lnSpc>
                    <a:spcPct val="150000"/>
                  </a:lnSpc>
                </a:pPr>
                <a:r>
                  <a:rPr lang="en-US" altLang="zh-CN" sz="2400" dirty="0" smtClean="0"/>
                  <a:t>    </a:t>
                </a:r>
                <a:endParaRPr lang="en-US" altLang="zh-CN" sz="2400" dirty="0"/>
              </a:p>
              <a:p>
                <a:pPr algn="just">
                  <a:lnSpc>
                    <a:spcPct val="150000"/>
                  </a:lnSpc>
                </a:pPr>
                <a:endParaRPr lang="en-US" altLang="zh-CN" sz="2400" dirty="0"/>
              </a:p>
            </p:txBody>
          </p:sp>
        </mc:Choice>
        <mc:Fallback xmlns="">
          <p:sp>
            <p:nvSpPr>
              <p:cNvPr id="5" name="内容占位符 4"/>
              <p:cNvSpPr>
                <a:spLocks noRot="1" noChangeAspect="1" noMove="1" noResize="1" noEditPoints="1" noAdjustHandles="1" noChangeArrowheads="1" noChangeShapeType="1" noTextEdit="1"/>
              </p:cNvSpPr>
              <p:nvPr>
                <p:ph idx="11"/>
              </p:nvPr>
            </p:nvSpPr>
            <p:spPr>
              <a:blipFill rotWithShape="1">
                <a:blip r:embed="rId4"/>
                <a:stretch>
                  <a:fillRect/>
                </a:stretch>
              </a:blipFill>
            </p:spPr>
            <p:txBody>
              <a:bodyPr/>
              <a:lstStyle/>
              <a:p>
                <a:r>
                  <a:rPr lang="zh-CN" altLang="en-US">
                    <a:noFill/>
                  </a:rPr>
                  <a:t> </a:t>
                </a:r>
              </a:p>
            </p:txBody>
          </p:sp>
        </mc:Fallback>
      </mc:AlternateContent>
      <p:sp>
        <p:nvSpPr>
          <p:cNvPr id="15" name="文本框 2"/>
          <p:cNvSpPr txBox="1"/>
          <p:nvPr/>
        </p:nvSpPr>
        <p:spPr>
          <a:xfrm>
            <a:off x="8333780" y="6170373"/>
            <a:ext cx="1579421" cy="590039"/>
          </a:xfrm>
          <a:prstGeom prst="rect">
            <a:avLst/>
          </a:prstGeom>
          <a:solidFill>
            <a:srgbClr val="FFFFFF"/>
          </a:solidFill>
          <a:ln>
            <a:noFill/>
          </a:ln>
        </p:spPr>
        <p:txBody>
          <a:bodyPr wrap="square" lIns="0" tIns="0" rIns="0" bIns="0" upright="1"/>
          <a:lstStyle/>
          <a:p>
            <a:pPr algn="ctr"/>
            <a:r>
              <a:rPr lang="zh-CN" sz="2000" kern="100" dirty="0">
                <a:effectLst/>
                <a:latin typeface="等线 Light" panose="02010600030101010101" charset="-122"/>
                <a:ea typeface="黑体" panose="02010609060101010101" pitchFamily="49" charset="-122"/>
                <a:cs typeface="黑体" panose="02010609060101010101" pitchFamily="49" charset="-122"/>
              </a:rPr>
              <a:t>二部图</a:t>
            </a:r>
            <a:r>
              <a:rPr lang="zh-CN" altLang="en-US" sz="2000" kern="100" dirty="0">
                <a:latin typeface="等线 Light" panose="02010600030101010101" charset="-122"/>
                <a:ea typeface="黑体" panose="02010609060101010101" pitchFamily="49" charset="-122"/>
                <a:cs typeface="黑体" panose="02010609060101010101" pitchFamily="49" charset="-122"/>
              </a:rPr>
              <a:t>的</a:t>
            </a:r>
            <a:r>
              <a:rPr lang="zh-CN" altLang="en-US" sz="2000" kern="100" dirty="0">
                <a:effectLst/>
                <a:latin typeface="等线 Light" panose="02010600030101010101" charset="-122"/>
                <a:ea typeface="黑体" panose="02010609060101010101" pitchFamily="49" charset="-122"/>
                <a:cs typeface="黑体" panose="02010609060101010101" pitchFamily="49" charset="-122"/>
              </a:rPr>
              <a:t>匹配</a:t>
            </a:r>
            <a:endParaRPr lang="zh-CN" sz="3200" dirty="0">
              <a:effectLst/>
              <a:latin typeface="宋体" panose="02010600030101010101" pitchFamily="2" charset="-122"/>
              <a:ea typeface="宋体" panose="02010600030101010101" pitchFamily="2" charset="-122"/>
              <a:cs typeface="宋体" panose="02010600030101010101" pitchFamily="2" charset="-122"/>
            </a:endParaRPr>
          </a:p>
        </p:txBody>
      </p:sp>
      <mc:AlternateContent xmlns:mc="http://schemas.openxmlformats.org/markup-compatibility/2006" xmlns:a14="http://schemas.microsoft.com/office/drawing/2010/main">
        <mc:Choice Requires="a14">
          <p:sp>
            <p:nvSpPr>
              <p:cNvPr id="11" name="内容占位符 4"/>
              <p:cNvSpPr txBox="1"/>
              <p:nvPr/>
            </p:nvSpPr>
            <p:spPr>
              <a:xfrm>
                <a:off x="584225" y="3429000"/>
                <a:ext cx="5754231" cy="2771775"/>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50000"/>
                  </a:lnSpc>
                </a:pPr>
                <a:r>
                  <a:rPr lang="en-US" altLang="zh-CN" sz="2400" dirty="0"/>
                  <a:t>       </a:t>
                </a:r>
                <a:r>
                  <a:rPr lang="zh-CN" altLang="en-US" sz="2400" dirty="0"/>
                  <a:t>右侧的二部图中，三条红色边</a:t>
                </a:r>
                <a14:m>
                  <m:oMath xmlns:m="http://schemas.openxmlformats.org/officeDocument/2006/math">
                    <m:r>
                      <a:rPr lang="en-US" altLang="zh-CN" sz="2400" b="0" i="1" smtClean="0">
                        <a:latin typeface="Cambria Math" panose="02040503050406030204" charset="0"/>
                      </a:rPr>
                      <m:t>{</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𝑢</m:t>
                            </m:r>
                          </m:e>
                          <m:sub>
                            <m:r>
                              <a:rPr lang="en-US" altLang="zh-CN" sz="2400" b="0" i="1" smtClean="0">
                                <a:latin typeface="Cambria Math" panose="02040503050406030204" charset="0"/>
                              </a:rPr>
                              <m:t>1</m:t>
                            </m:r>
                          </m:sub>
                        </m:sSub>
                        <m:r>
                          <a:rPr lang="en-US" altLang="zh-CN" sz="2400" b="0" i="1" smtClean="0">
                            <a:latin typeface="Cambria Math" panose="02040503050406030204"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𝑣</m:t>
                            </m:r>
                          </m:e>
                          <m:sub>
                            <m:r>
                              <a:rPr lang="en-US" altLang="zh-CN" sz="2400" b="0" i="1" smtClean="0">
                                <a:latin typeface="Cambria Math" panose="02040503050406030204" charset="0"/>
                              </a:rPr>
                              <m:t>2</m:t>
                            </m:r>
                          </m:sub>
                        </m:sSub>
                      </m:e>
                    </m:d>
                    <m:r>
                      <a:rPr lang="en-US" altLang="zh-CN" sz="2400" b="0" i="1" smtClean="0">
                        <a:latin typeface="Cambria Math" panose="02040503050406030204" charset="0"/>
                      </a:rPr>
                      <m:t>,</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𝑢</m:t>
                            </m:r>
                          </m:e>
                          <m:sub>
                            <m:r>
                              <a:rPr lang="en-US" altLang="zh-CN" sz="2400" b="0" i="1" smtClean="0">
                                <a:latin typeface="Cambria Math" panose="02040503050406030204" charset="0"/>
                              </a:rPr>
                              <m:t>2</m:t>
                            </m:r>
                          </m:sub>
                        </m:sSub>
                        <m:r>
                          <a:rPr lang="en-US" altLang="zh-CN" sz="2400" b="0" i="1" smtClean="0">
                            <a:latin typeface="Cambria Math" panose="02040503050406030204"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𝑣</m:t>
                            </m:r>
                          </m:e>
                          <m:sub>
                            <m:r>
                              <a:rPr lang="en-US" altLang="zh-CN" sz="2400" b="0" i="1" smtClean="0">
                                <a:latin typeface="Cambria Math" panose="02040503050406030204" charset="0"/>
                              </a:rPr>
                              <m:t>1</m:t>
                            </m:r>
                          </m:sub>
                        </m:sSub>
                      </m:e>
                    </m:d>
                    <m:r>
                      <a:rPr lang="en-US" altLang="zh-CN" sz="2400" b="0" i="1" smtClean="0">
                        <a:latin typeface="Cambria Math" panose="02040503050406030204"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𝑢</m:t>
                        </m:r>
                      </m:e>
                      <m:sub>
                        <m:r>
                          <a:rPr lang="en-US" altLang="zh-CN" sz="2400" b="0" i="1" smtClean="0">
                            <a:latin typeface="Cambria Math" panose="02040503050406030204" charset="0"/>
                          </a:rPr>
                          <m:t>3</m:t>
                        </m:r>
                      </m:sub>
                    </m:sSub>
                    <m:r>
                      <a:rPr lang="en-US" altLang="zh-CN" sz="2400" b="0" i="1" smtClean="0">
                        <a:latin typeface="Cambria Math" panose="02040503050406030204"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𝑣</m:t>
                        </m:r>
                      </m:e>
                      <m:sub>
                        <m:r>
                          <a:rPr lang="en-US" altLang="zh-CN" sz="2400" b="0" i="1" smtClean="0">
                            <a:latin typeface="Cambria Math" panose="02040503050406030204" charset="0"/>
                          </a:rPr>
                          <m:t>3</m:t>
                        </m:r>
                      </m:sub>
                    </m:sSub>
                    <m:r>
                      <a:rPr lang="en-US" altLang="zh-CN" sz="2400" b="0" i="1" smtClean="0">
                        <a:latin typeface="Cambria Math" panose="02040503050406030204" charset="0"/>
                      </a:rPr>
                      <m:t>)}</m:t>
                    </m:r>
                    <m:r>
                      <a:rPr lang="zh-CN" altLang="en-US" sz="2400" i="1">
                        <a:latin typeface="Cambria Math" panose="02040503050406030204" charset="0"/>
                      </a:rPr>
                      <m:t>形</m:t>
                    </m:r>
                  </m:oMath>
                </a14:m>
                <a:r>
                  <a:rPr lang="zh-CN" altLang="en-US" sz="2400" dirty="0"/>
                  <a:t>成一个匹配。</a:t>
                </a:r>
                <a:endParaRPr lang="en-US" altLang="zh-CN" sz="2400" dirty="0"/>
              </a:p>
              <a:p>
                <a:pPr algn="just">
                  <a:lnSpc>
                    <a:spcPct val="150000"/>
                  </a:lnSpc>
                </a:pPr>
                <a:endParaRPr lang="en-US" altLang="zh-CN" sz="2400" dirty="0"/>
              </a:p>
              <a:p>
                <a:pPr algn="just">
                  <a:lnSpc>
                    <a:spcPct val="150000"/>
                  </a:lnSpc>
                </a:pPr>
                <a:r>
                  <a:rPr lang="en-US" altLang="zh-CN" sz="2400" dirty="0"/>
                  <a:t>       </a:t>
                </a:r>
                <a:r>
                  <a:rPr lang="zh-CN" altLang="en-US" sz="2400" dirty="0"/>
                  <a:t>二部图匹配适用于两个群体的一对一配对场景，如男女婚配、员工选择职位等等。</a:t>
                </a:r>
                <a:endParaRPr lang="en-US" altLang="zh-CN" sz="2400" dirty="0"/>
              </a:p>
            </p:txBody>
          </p:sp>
        </mc:Choice>
        <mc:Fallback xmlns="">
          <p:sp>
            <p:nvSpPr>
              <p:cNvPr id="11" name="内容占位符 4"/>
              <p:cNvSpPr txBox="1">
                <a:spLocks noRot="1" noChangeAspect="1" noMove="1" noResize="1" noEditPoints="1" noAdjustHandles="1" noChangeArrowheads="1" noChangeShapeType="1" noTextEdit="1"/>
              </p:cNvSpPr>
              <p:nvPr/>
            </p:nvSpPr>
            <p:spPr>
              <a:xfrm>
                <a:off x="584225" y="3429000"/>
                <a:ext cx="5754231" cy="2771775"/>
              </a:xfrm>
              <a:prstGeom prst="rect">
                <a:avLst/>
              </a:prstGeom>
              <a:blipFill rotWithShape="1">
                <a:blip r:embed="rId5"/>
                <a:stretch>
                  <a:fillRect r="9"/>
                </a:stretch>
              </a:blipFill>
            </p:spPr>
            <p:txBody>
              <a:bodyPr/>
              <a:lstStyle/>
              <a:p>
                <a:r>
                  <a:rPr lang="zh-CN" alt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06400" y="4288751"/>
            <a:ext cx="11115040" cy="204537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06400" y="1080828"/>
            <a:ext cx="11115040" cy="204537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8.1  </a:t>
            </a:r>
            <a:r>
              <a:rPr lang="zh-CN" altLang="en-US" dirty="0"/>
              <a:t>问题引入：魔方问题</a:t>
            </a:r>
          </a:p>
        </p:txBody>
      </p:sp>
      <p:sp>
        <p:nvSpPr>
          <p:cNvPr id="3" name="副标题 2"/>
          <p:cNvSpPr>
            <a:spLocks noGrp="1"/>
          </p:cNvSpPr>
          <p:nvPr>
            <p:ph type="subTitle" idx="1"/>
          </p:nvPr>
        </p:nvSpPr>
        <p:spPr/>
        <p:txBody>
          <a:bodyPr/>
          <a:lstStyle/>
          <a:p>
            <a:r>
              <a:rPr lang="en-US" altLang="zh-CN" dirty="0"/>
              <a:t>8.1 </a:t>
            </a:r>
            <a:r>
              <a:rPr lang="zh-CN" altLang="en-US" dirty="0"/>
              <a:t>问题引入</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p:txBody>
          <a:bodyPr>
            <a:normAutofit lnSpcReduction="10000"/>
          </a:bodyPr>
          <a:lstStyle/>
          <a:p>
            <a:pPr>
              <a:lnSpc>
                <a:spcPct val="110000"/>
              </a:lnSpc>
            </a:pPr>
            <a:r>
              <a:rPr lang="zh-CN" altLang="en-US" sz="2400" b="1" dirty="0"/>
              <a:t>问题</a:t>
            </a:r>
            <a:r>
              <a:rPr lang="zh-CN" altLang="en-US" sz="2400" dirty="0"/>
              <a:t>：</a:t>
            </a:r>
            <a:r>
              <a:rPr lang="zh-CN" altLang="zh-CN" sz="2400" dirty="0"/>
              <a:t>在一个3阶魔方中，魔方的每一个面都由 9 个方块（3×3）构成。魔方处在初始形态时，每个面的方块都是同一种颜色，魔方的六个面一共包含蓝、红、橙、绿、黄、白六种颜色。将魔方的各面随机旋转几次，如何它通过最少的旋转还原到魔方的初始形态，即各个面的方块颜色一样呢</a:t>
            </a:r>
            <a:r>
              <a:rPr lang="zh-CN" altLang="zh-CN" sz="2400" dirty="0" smtClean="0"/>
              <a:t>？</a:t>
            </a:r>
            <a:endParaRPr lang="en-US" altLang="zh-CN" sz="2400" dirty="0" smtClean="0"/>
          </a:p>
          <a:p>
            <a:pPr>
              <a:lnSpc>
                <a:spcPct val="110000"/>
              </a:lnSpc>
            </a:pPr>
            <a:endParaRPr lang="zh-CN" altLang="zh-CN" sz="2400" dirty="0"/>
          </a:p>
          <a:p>
            <a:pPr>
              <a:lnSpc>
                <a:spcPct val="110000"/>
              </a:lnSpc>
            </a:pPr>
            <a:r>
              <a:rPr lang="zh-CN" altLang="en-US" sz="2400" b="1" dirty="0">
                <a:solidFill>
                  <a:srgbClr val="002060"/>
                </a:solidFill>
              </a:rPr>
              <a:t>关键：如何</a:t>
            </a:r>
            <a:r>
              <a:rPr lang="zh-CN" altLang="en-US" sz="2400" b="1" dirty="0" smtClean="0">
                <a:solidFill>
                  <a:srgbClr val="002060"/>
                </a:solidFill>
              </a:rPr>
              <a:t>将该问</a:t>
            </a:r>
            <a:r>
              <a:rPr lang="zh-CN" altLang="en-US" sz="2400" b="1" dirty="0">
                <a:solidFill>
                  <a:srgbClr val="002060"/>
                </a:solidFill>
              </a:rPr>
              <a:t>题转</a:t>
            </a:r>
            <a:r>
              <a:rPr lang="zh-CN" altLang="en-US" sz="2400" b="1" dirty="0" smtClean="0">
                <a:solidFill>
                  <a:srgbClr val="002060"/>
                </a:solidFill>
              </a:rPr>
              <a:t>化为一个图问题？</a:t>
            </a:r>
            <a:endParaRPr lang="en-US" altLang="zh-CN" sz="2400" b="1" dirty="0" smtClean="0">
              <a:solidFill>
                <a:srgbClr val="002060"/>
              </a:solidFill>
            </a:endParaRPr>
          </a:p>
          <a:p>
            <a:pPr>
              <a:lnSpc>
                <a:spcPct val="110000"/>
              </a:lnSpc>
            </a:pPr>
            <a:endParaRPr lang="en-US" altLang="zh-CN" sz="2400" dirty="0"/>
          </a:p>
          <a:p>
            <a:pPr>
              <a:lnSpc>
                <a:spcPct val="110000"/>
              </a:lnSpc>
            </a:pPr>
            <a:r>
              <a:rPr lang="zh-CN" altLang="en-US" sz="2400" b="1" dirty="0">
                <a:sym typeface="+mn-ea"/>
              </a:rPr>
              <a:t>核心思想</a:t>
            </a:r>
            <a:r>
              <a:rPr lang="zh-CN" altLang="en-US" sz="2400" dirty="0"/>
              <a:t>：将魔方的任意一个形态建模为图中的一个顶点。如果魔方的两个形态可以通过魔方一个面的一次旋转相互转化，那么就将相应的两个顶点连成一条边。这样可以得到一个魔方形态的转移图。从一个打乱的魔方还原至初始形态可以转化为在该转移图上寻找一条从打乱状态所对应顶点到初始形态所对应顶点的路径问题。而这两个顶点之间的最短路径即为最优的旋转方案。</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94385" y="1749242"/>
            <a:ext cx="11055325" cy="108712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stretch>
            <a:fillRect/>
          </a:stretch>
        </p:blipFill>
        <p:spPr>
          <a:xfrm>
            <a:off x="6490788" y="2869381"/>
            <a:ext cx="4883794" cy="3107869"/>
          </a:xfrm>
          <a:prstGeom prst="rect">
            <a:avLst/>
          </a:prstGeom>
        </p:spPr>
      </p:pic>
      <p:sp>
        <p:nvSpPr>
          <p:cNvPr id="2" name="标题 1"/>
          <p:cNvSpPr>
            <a:spLocks noGrp="1"/>
          </p:cNvSpPr>
          <p:nvPr>
            <p:ph type="title"/>
          </p:nvPr>
        </p:nvSpPr>
        <p:spPr/>
        <p:txBody>
          <a:bodyPr/>
          <a:lstStyle/>
          <a:p>
            <a:r>
              <a:rPr lang="en-US" altLang="zh-CN" dirty="0"/>
              <a:t>8.5  </a:t>
            </a:r>
            <a:r>
              <a:rPr lang="zh-CN" altLang="en-US" dirty="0"/>
              <a:t>拓展延伸：二部图</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p:txBody>
              <a:bodyPr>
                <a:normAutofit/>
              </a:bodyPr>
              <a:lstStyle/>
              <a:p>
                <a:pPr algn="just">
                  <a:lnSpc>
                    <a:spcPct val="110000"/>
                  </a:lnSpc>
                </a:pPr>
                <a:r>
                  <a:rPr lang="zh-CN" altLang="en-US" sz="2400" b="1" u="sng" dirty="0"/>
                  <a:t>二部图最大匹配</a:t>
                </a:r>
                <a:endParaRPr lang="en-US" altLang="zh-CN" sz="2400" b="1" u="sng" dirty="0"/>
              </a:p>
              <a:p>
                <a:pPr algn="just">
                  <a:lnSpc>
                    <a:spcPct val="110000"/>
                  </a:lnSpc>
                </a:pPr>
                <a:r>
                  <a:rPr lang="en-US" altLang="zh-CN" sz="2400" b="1" dirty="0"/>
                  <a:t>       </a:t>
                </a:r>
                <a:r>
                  <a:rPr lang="zh-CN" altLang="en-US" sz="2400" dirty="0"/>
                  <a:t>对于一个二部图</a:t>
                </a:r>
                <a14:m>
                  <m:oMath xmlns:m="http://schemas.openxmlformats.org/officeDocument/2006/math">
                    <m:r>
                      <m:rPr>
                        <m:sty m:val="p"/>
                      </m:rPr>
                      <a:rPr lang="en-US" altLang="zh-CN" sz="2400" b="0" i="0" smtClean="0">
                        <a:latin typeface="Cambria Math" panose="02040503050406030204" charset="0"/>
                      </a:rPr>
                      <m:t>G</m:t>
                    </m:r>
                    <m:r>
                      <a:rPr lang="en-US" altLang="zh-CN" sz="2400" b="0" i="0" smtClean="0">
                        <a:latin typeface="Cambria Math" panose="02040503050406030204" charset="0"/>
                      </a:rPr>
                      <m:t>=(</m:t>
                    </m:r>
                    <m:r>
                      <m:rPr>
                        <m:sty m:val="p"/>
                      </m:rPr>
                      <a:rPr lang="en-US" altLang="zh-CN" sz="2400" b="0" i="0" smtClean="0">
                        <a:latin typeface="Cambria Math" panose="02040503050406030204" charset="0"/>
                      </a:rPr>
                      <m:t>U</m:t>
                    </m:r>
                    <m:r>
                      <a:rPr lang="en-US" altLang="zh-CN" sz="2400" b="0" i="1" smtClean="0">
                        <a:latin typeface="Cambria Math" panose="02040503050406030204" charset="0"/>
                      </a:rPr>
                      <m:t>∪</m:t>
                    </m:r>
                    <m:r>
                      <a:rPr lang="en-US" altLang="zh-CN" sz="2400" b="0" i="1" smtClean="0">
                        <a:latin typeface="Cambria Math" panose="02040503050406030204" charset="0"/>
                      </a:rPr>
                      <m:t>𝑉</m:t>
                    </m:r>
                    <m:r>
                      <a:rPr lang="en-US" altLang="zh-CN" sz="2400" b="0" i="1" smtClean="0">
                        <a:latin typeface="Cambria Math" panose="02040503050406030204" charset="0"/>
                      </a:rPr>
                      <m:t>,</m:t>
                    </m:r>
                    <m:r>
                      <a:rPr lang="en-US" altLang="zh-CN" sz="2400" b="0" i="1" smtClean="0">
                        <a:latin typeface="Cambria Math" panose="02040503050406030204" charset="0"/>
                      </a:rPr>
                      <m:t>𝐸</m:t>
                    </m:r>
                    <m:r>
                      <a:rPr lang="en-US" altLang="zh-CN" sz="2400" b="0" i="0" smtClean="0">
                        <a:latin typeface="Cambria Math" panose="02040503050406030204" charset="0"/>
                      </a:rPr>
                      <m:t>)</m:t>
                    </m:r>
                    <m:r>
                      <a:rPr lang="zh-CN" altLang="en-US" sz="2400" i="1">
                        <a:latin typeface="Cambria Math" panose="02040503050406030204" charset="0"/>
                      </a:rPr>
                      <m:t>，</m:t>
                    </m:r>
                    <m:r>
                      <m:rPr>
                        <m:sty m:val="p"/>
                      </m:rPr>
                      <a:rPr lang="en-US" altLang="zh-CN" sz="2400" i="1" dirty="0">
                        <a:latin typeface="Cambria Math" panose="02040503050406030204" charset="0"/>
                      </a:rPr>
                      <m:t>G</m:t>
                    </m:r>
                  </m:oMath>
                </a14:m>
                <a:r>
                  <a:rPr lang="zh-CN" altLang="en-US" sz="2400" dirty="0"/>
                  <a:t>的</a:t>
                </a:r>
                <a:r>
                  <a:rPr lang="zh-CN" altLang="en-US" sz="2400" dirty="0">
                    <a:effectLst>
                      <a:outerShdw blurRad="38100" dist="38100" dir="2700000" algn="tl">
                        <a:srgbClr val="000000">
                          <a:alpha val="43137"/>
                        </a:srgbClr>
                      </a:outerShdw>
                    </a:effectLst>
                  </a:rPr>
                  <a:t>最大匹配</a:t>
                </a:r>
                <a14:m>
                  <m:oMath xmlns:m="http://schemas.openxmlformats.org/officeDocument/2006/math">
                    <m:r>
                      <m:rPr>
                        <m:sty m:val="p"/>
                      </m:rPr>
                      <a:rPr lang="en-US" altLang="zh-CN" sz="2400" i="1" dirty="0">
                        <a:latin typeface="Cambria Math" panose="02040503050406030204" charset="0"/>
                      </a:rPr>
                      <m:t>M</m:t>
                    </m:r>
                  </m:oMath>
                </a14:m>
                <a:r>
                  <a:rPr lang="zh-CN" altLang="en-US" sz="2400" dirty="0"/>
                  <a:t>满足对于所有</a:t>
                </a:r>
                <a14:m>
                  <m:oMath xmlns:m="http://schemas.openxmlformats.org/officeDocument/2006/math">
                    <m:r>
                      <m:rPr>
                        <m:sty m:val="p"/>
                      </m:rPr>
                      <a:rPr lang="en-US" altLang="zh-CN" sz="2400" i="1" dirty="0">
                        <a:latin typeface="Cambria Math" panose="02040503050406030204" charset="0"/>
                      </a:rPr>
                      <m:t>G</m:t>
                    </m:r>
                  </m:oMath>
                </a14:m>
                <a:r>
                  <a:rPr lang="zh-CN" altLang="en-US" sz="2400" dirty="0"/>
                  <a:t>的匹配</a:t>
                </a:r>
                <a14:m>
                  <m:oMath xmlns:m="http://schemas.openxmlformats.org/officeDocument/2006/math">
                    <m:r>
                      <m:rPr>
                        <m:sty m:val="p"/>
                      </m:rPr>
                      <a:rPr lang="en-US" altLang="zh-CN" sz="2400" i="1" dirty="0">
                        <a:latin typeface="Cambria Math" panose="02040503050406030204" charset="0"/>
                      </a:rPr>
                      <m:t>M</m:t>
                    </m:r>
                    <m:r>
                      <a:rPr lang="en-US" altLang="zh-CN" sz="2400" b="0" i="1" dirty="0" smtClean="0">
                        <a:latin typeface="Cambria Math" panose="02040503050406030204" charset="0"/>
                      </a:rPr>
                      <m:t>′</m:t>
                    </m:r>
                  </m:oMath>
                </a14:m>
                <a:r>
                  <a:rPr lang="zh-CN" altLang="en-US" sz="2400" dirty="0"/>
                  <a:t>，均有</a:t>
                </a:r>
                <a14:m>
                  <m:oMath xmlns:m="http://schemas.openxmlformats.org/officeDocument/2006/math">
                    <m:d>
                      <m:dPr>
                        <m:begChr m:val="|"/>
                        <m:endChr m:val="|"/>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charset="0"/>
                          </a:rPr>
                          <m:t>M</m:t>
                        </m:r>
                      </m:e>
                    </m:d>
                    <m:r>
                      <a:rPr lang="en-US" altLang="zh-CN" sz="2400" b="0" i="0" smtClean="0">
                        <a:latin typeface="Cambria Math" panose="02040503050406030204" charset="0"/>
                      </a:rPr>
                      <m:t>≥|</m:t>
                    </m:r>
                    <m:r>
                      <m:rPr>
                        <m:sty m:val="p"/>
                      </m:rPr>
                      <a:rPr lang="en-US" altLang="zh-CN" sz="2400" b="0" i="0" smtClean="0">
                        <a:latin typeface="Cambria Math" panose="02040503050406030204" charset="0"/>
                      </a:rPr>
                      <m:t>M</m:t>
                    </m:r>
                    <m:r>
                      <a:rPr lang="en-US" altLang="zh-CN" sz="2400" b="0" i="0" smtClean="0">
                        <a:latin typeface="Cambria Math" panose="02040503050406030204" charset="0"/>
                      </a:rPr>
                      <m:t>′|</m:t>
                    </m:r>
                  </m:oMath>
                </a14:m>
                <a:r>
                  <a:rPr lang="zh-CN" altLang="en-US" sz="2400" dirty="0"/>
                  <a:t>。</a:t>
                </a:r>
                <a:endParaRPr lang="en-US" altLang="zh-CN" sz="2400" dirty="0"/>
              </a:p>
              <a:p>
                <a:pPr algn="just">
                  <a:lnSpc>
                    <a:spcPct val="100000"/>
                  </a:lnSpc>
                </a:pPr>
                <a:endParaRPr lang="en-US" altLang="zh-CN" sz="2400" dirty="0"/>
              </a:p>
              <a:p>
                <a:pPr algn="just">
                  <a:lnSpc>
                    <a:spcPct val="100000"/>
                  </a:lnSpc>
                </a:pPr>
                <a:r>
                  <a:rPr lang="en-US" altLang="zh-CN" sz="2400" dirty="0"/>
                  <a:t>    </a:t>
                </a:r>
              </a:p>
              <a:p>
                <a:pPr algn="just">
                  <a:lnSpc>
                    <a:spcPct val="100000"/>
                  </a:lnSpc>
                </a:pPr>
                <a:endParaRPr lang="en-US" altLang="zh-CN" sz="2400" dirty="0"/>
              </a:p>
            </p:txBody>
          </p:sp>
        </mc:Choice>
        <mc:Fallback xmlns="">
          <p:sp>
            <p:nvSpPr>
              <p:cNvPr id="5" name="内容占位符 4"/>
              <p:cNvSpPr>
                <a:spLocks noRot="1" noChangeAspect="1" noMove="1" noResize="1" noEditPoints="1" noAdjustHandles="1" noChangeArrowheads="1" noChangeShapeType="1" noTextEdit="1"/>
              </p:cNvSpPr>
              <p:nvPr>
                <p:ph idx="11"/>
              </p:nvPr>
            </p:nvSpPr>
            <p:spPr>
              <a:blipFill rotWithShape="1">
                <a:blip r:embed="rId4"/>
                <a:stretch>
                  <a:fillRect/>
                </a:stretch>
              </a:blipFill>
            </p:spPr>
            <p:txBody>
              <a:bodyPr/>
              <a:lstStyle/>
              <a:p>
                <a:r>
                  <a:rPr lang="zh-CN" altLang="en-US">
                    <a:noFill/>
                  </a:rPr>
                  <a:t> </a:t>
                </a:r>
              </a:p>
            </p:txBody>
          </p:sp>
        </mc:Fallback>
      </mc:AlternateContent>
      <p:sp>
        <p:nvSpPr>
          <p:cNvPr id="15" name="文本框 2"/>
          <p:cNvSpPr txBox="1"/>
          <p:nvPr/>
        </p:nvSpPr>
        <p:spPr>
          <a:xfrm>
            <a:off x="8333780" y="5703013"/>
            <a:ext cx="1579421" cy="590039"/>
          </a:xfrm>
          <a:prstGeom prst="rect">
            <a:avLst/>
          </a:prstGeom>
          <a:solidFill>
            <a:srgbClr val="FFFFFF"/>
          </a:solidFill>
          <a:ln>
            <a:noFill/>
          </a:ln>
        </p:spPr>
        <p:txBody>
          <a:bodyPr wrap="square" lIns="0" tIns="0" rIns="0" bIns="0" upright="1"/>
          <a:lstStyle/>
          <a:p>
            <a:pPr algn="ctr"/>
            <a:r>
              <a:rPr lang="zh-CN" sz="2000" kern="100" dirty="0">
                <a:effectLst/>
                <a:latin typeface="等线 Light" panose="02010600030101010101" charset="-122"/>
                <a:ea typeface="黑体" panose="02010609060101010101" pitchFamily="49" charset="-122"/>
                <a:cs typeface="黑体" panose="02010609060101010101" pitchFamily="49" charset="-122"/>
              </a:rPr>
              <a:t>二部图</a:t>
            </a:r>
            <a:r>
              <a:rPr lang="zh-CN" altLang="en-US" sz="2000" kern="100" dirty="0">
                <a:latin typeface="等线 Light" panose="02010600030101010101" charset="-122"/>
                <a:ea typeface="黑体" panose="02010609060101010101" pitchFamily="49" charset="-122"/>
                <a:cs typeface="黑体" panose="02010609060101010101" pitchFamily="49" charset="-122"/>
              </a:rPr>
              <a:t>的</a:t>
            </a:r>
            <a:r>
              <a:rPr lang="zh-CN" altLang="en-US" sz="2000" kern="100" dirty="0">
                <a:effectLst/>
                <a:latin typeface="等线 Light" panose="02010600030101010101" charset="-122"/>
                <a:ea typeface="黑体" panose="02010609060101010101" pitchFamily="49" charset="-122"/>
                <a:cs typeface="黑体" panose="02010609060101010101" pitchFamily="49" charset="-122"/>
              </a:rPr>
              <a:t>匹配</a:t>
            </a:r>
            <a:endParaRPr lang="zh-CN" sz="3200" dirty="0">
              <a:effectLst/>
              <a:latin typeface="宋体" panose="02010600030101010101" pitchFamily="2" charset="-122"/>
              <a:ea typeface="宋体" panose="02010600030101010101" pitchFamily="2" charset="-122"/>
              <a:cs typeface="宋体" panose="02010600030101010101" pitchFamily="2" charset="-122"/>
            </a:endParaRPr>
          </a:p>
        </p:txBody>
      </p:sp>
      <mc:AlternateContent xmlns:mc="http://schemas.openxmlformats.org/markup-compatibility/2006" xmlns:a14="http://schemas.microsoft.com/office/drawing/2010/main">
        <mc:Choice Requires="a14">
          <p:sp>
            <p:nvSpPr>
              <p:cNvPr id="11" name="内容占位符 4"/>
              <p:cNvSpPr txBox="1"/>
              <p:nvPr/>
            </p:nvSpPr>
            <p:spPr>
              <a:xfrm>
                <a:off x="584225" y="3037427"/>
                <a:ext cx="5906564" cy="2771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50000"/>
                  </a:lnSpc>
                </a:pPr>
                <a:r>
                  <a:rPr lang="en-US" altLang="zh-CN" sz="2400" dirty="0"/>
                  <a:t>       </a:t>
                </a:r>
                <a:r>
                  <a:rPr lang="zh-CN" altLang="en-US" sz="2400" dirty="0"/>
                  <a:t>右侧的二部图中，三条红色边</a:t>
                </a:r>
                <a14:m>
                  <m:oMath xmlns:m="http://schemas.openxmlformats.org/officeDocument/2006/math">
                    <m:r>
                      <a:rPr lang="en-US" altLang="zh-CN" sz="2400" b="0" i="1" smtClean="0">
                        <a:latin typeface="Cambria Math" panose="02040503050406030204" charset="0"/>
                      </a:rPr>
                      <m:t>{</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𝑢</m:t>
                            </m:r>
                          </m:e>
                          <m:sub>
                            <m:r>
                              <a:rPr lang="en-US" altLang="zh-CN" sz="2400" b="0" i="1" smtClean="0">
                                <a:latin typeface="Cambria Math" panose="02040503050406030204" charset="0"/>
                              </a:rPr>
                              <m:t>1</m:t>
                            </m:r>
                          </m:sub>
                        </m:sSub>
                        <m:r>
                          <a:rPr lang="en-US" altLang="zh-CN" sz="2400" b="0" i="1" smtClean="0">
                            <a:latin typeface="Cambria Math" panose="02040503050406030204"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𝑣</m:t>
                            </m:r>
                          </m:e>
                          <m:sub>
                            <m:r>
                              <a:rPr lang="en-US" altLang="zh-CN" sz="2400" b="0" i="1" smtClean="0">
                                <a:latin typeface="Cambria Math" panose="02040503050406030204" charset="0"/>
                              </a:rPr>
                              <m:t>2</m:t>
                            </m:r>
                          </m:sub>
                        </m:sSub>
                      </m:e>
                    </m:d>
                    <m:r>
                      <a:rPr lang="en-US" altLang="zh-CN" sz="2400" b="0" i="1" smtClean="0">
                        <a:latin typeface="Cambria Math" panose="02040503050406030204" charset="0"/>
                      </a:rPr>
                      <m:t>,</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𝑢</m:t>
                            </m:r>
                          </m:e>
                          <m:sub>
                            <m:r>
                              <a:rPr lang="en-US" altLang="zh-CN" sz="2400" b="0" i="1" smtClean="0">
                                <a:latin typeface="Cambria Math" panose="02040503050406030204" charset="0"/>
                              </a:rPr>
                              <m:t>2</m:t>
                            </m:r>
                          </m:sub>
                        </m:sSub>
                        <m:r>
                          <a:rPr lang="en-US" altLang="zh-CN" sz="2400" b="0" i="1" smtClean="0">
                            <a:latin typeface="Cambria Math" panose="02040503050406030204"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𝑣</m:t>
                            </m:r>
                          </m:e>
                          <m:sub>
                            <m:r>
                              <a:rPr lang="en-US" altLang="zh-CN" sz="2400" b="0" i="1" smtClean="0">
                                <a:latin typeface="Cambria Math" panose="02040503050406030204" charset="0"/>
                              </a:rPr>
                              <m:t>1</m:t>
                            </m:r>
                          </m:sub>
                        </m:sSub>
                      </m:e>
                    </m:d>
                    <m:r>
                      <a:rPr lang="en-US" altLang="zh-CN" sz="2400" b="0" i="1" smtClean="0">
                        <a:latin typeface="Cambria Math" panose="02040503050406030204"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𝑢</m:t>
                        </m:r>
                      </m:e>
                      <m:sub>
                        <m:r>
                          <a:rPr lang="en-US" altLang="zh-CN" sz="2400" b="0" i="1" smtClean="0">
                            <a:latin typeface="Cambria Math" panose="02040503050406030204" charset="0"/>
                          </a:rPr>
                          <m:t>3</m:t>
                        </m:r>
                      </m:sub>
                    </m:sSub>
                    <m:r>
                      <a:rPr lang="en-US" altLang="zh-CN" sz="2400" b="0" i="1" smtClean="0">
                        <a:latin typeface="Cambria Math" panose="02040503050406030204"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𝑣</m:t>
                        </m:r>
                      </m:e>
                      <m:sub>
                        <m:r>
                          <a:rPr lang="en-US" altLang="zh-CN" sz="2400" b="0" i="1" smtClean="0">
                            <a:latin typeface="Cambria Math" panose="02040503050406030204" charset="0"/>
                          </a:rPr>
                          <m:t>3</m:t>
                        </m:r>
                      </m:sub>
                    </m:sSub>
                    <m:r>
                      <a:rPr lang="en-US" altLang="zh-CN" sz="2400" b="0" i="1" smtClean="0">
                        <a:latin typeface="Cambria Math" panose="02040503050406030204" charset="0"/>
                      </a:rPr>
                      <m:t>)}</m:t>
                    </m:r>
                    <m:r>
                      <a:rPr lang="zh-CN" altLang="en-US" sz="2400" i="1">
                        <a:latin typeface="Cambria Math" panose="02040503050406030204" charset="0"/>
                      </a:rPr>
                      <m:t>形</m:t>
                    </m:r>
                  </m:oMath>
                </a14:m>
                <a:r>
                  <a:rPr lang="zh-CN" altLang="en-US" sz="2400" dirty="0"/>
                  <a:t>成一个最大匹配，而两条</a:t>
                </a:r>
                <a14:m>
                  <m:oMath xmlns:m="http://schemas.openxmlformats.org/officeDocument/2006/math">
                    <m:r>
                      <a:rPr lang="zh-CN" altLang="en-US" sz="2400" b="0" i="1" dirty="0">
                        <a:latin typeface="Cambria Math" panose="02040503050406030204" charset="0"/>
                      </a:rPr>
                      <m:t>蓝色</m:t>
                    </m:r>
                    <m:r>
                      <a:rPr lang="zh-CN" altLang="en-US" sz="2400" i="1" dirty="0" smtClean="0">
                        <a:latin typeface="Cambria Math" panose="02040503050406030204" charset="0"/>
                      </a:rPr>
                      <m:t>边</m:t>
                    </m:r>
                    <m:r>
                      <a:rPr lang="en-US" altLang="zh-CN" sz="2400" b="0" i="1" smtClean="0">
                        <a:latin typeface="Cambria Math" panose="02040503050406030204" charset="0"/>
                      </a:rPr>
                      <m:t>{</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𝑢</m:t>
                            </m:r>
                          </m:e>
                          <m:sub>
                            <m:r>
                              <a:rPr lang="en-US" altLang="zh-CN" sz="2400" b="0" i="1" smtClean="0">
                                <a:latin typeface="Cambria Math" panose="02040503050406030204" charset="0"/>
                              </a:rPr>
                              <m:t>1</m:t>
                            </m:r>
                          </m:sub>
                        </m:sSub>
                        <m:r>
                          <a:rPr lang="en-US" altLang="zh-CN" sz="2400" b="0" i="1" smtClean="0">
                            <a:latin typeface="Cambria Math" panose="02040503050406030204"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𝑣</m:t>
                            </m:r>
                          </m:e>
                          <m:sub>
                            <m:r>
                              <a:rPr lang="en-US" altLang="zh-CN" sz="2400" b="0" i="1" smtClean="0">
                                <a:latin typeface="Cambria Math" panose="02040503050406030204" charset="0"/>
                              </a:rPr>
                              <m:t>1</m:t>
                            </m:r>
                          </m:sub>
                        </m:sSub>
                      </m:e>
                    </m:d>
                    <m:r>
                      <a:rPr lang="en-US" altLang="zh-CN" sz="2400" b="0" i="1" smtClean="0">
                        <a:latin typeface="Cambria Math" panose="02040503050406030204"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𝑢</m:t>
                        </m:r>
                      </m:e>
                      <m:sub>
                        <m:r>
                          <a:rPr lang="en-US" altLang="zh-CN" sz="2400" b="0" i="1" smtClean="0">
                            <a:latin typeface="Cambria Math" panose="02040503050406030204" charset="0"/>
                          </a:rPr>
                          <m:t>2</m:t>
                        </m:r>
                      </m:sub>
                    </m:sSub>
                    <m:r>
                      <a:rPr lang="en-US" altLang="zh-CN" sz="2400" b="0" i="1" smtClean="0">
                        <a:latin typeface="Cambria Math" panose="02040503050406030204"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𝑣</m:t>
                        </m:r>
                      </m:e>
                      <m:sub>
                        <m:r>
                          <a:rPr lang="en-US" altLang="zh-CN" sz="2400" b="0" i="1" smtClean="0">
                            <a:latin typeface="Cambria Math" panose="02040503050406030204" charset="0"/>
                          </a:rPr>
                          <m:t>2</m:t>
                        </m:r>
                      </m:sub>
                    </m:sSub>
                    <m:r>
                      <a:rPr lang="en-US" altLang="zh-CN" sz="2400" b="0" i="1" smtClean="0">
                        <a:latin typeface="Cambria Math" panose="02040503050406030204" charset="0"/>
                      </a:rPr>
                      <m:t>)}</m:t>
                    </m:r>
                  </m:oMath>
                </a14:m>
                <a:r>
                  <a:rPr lang="zh-CN" altLang="en-US" sz="2400" dirty="0"/>
                  <a:t>则不是一个最大匹配。</a:t>
                </a:r>
                <a:endParaRPr lang="en-US" altLang="zh-CN" sz="2400" dirty="0"/>
              </a:p>
              <a:p>
                <a:pPr algn="just">
                  <a:lnSpc>
                    <a:spcPct val="100000"/>
                  </a:lnSpc>
                </a:pPr>
                <a:endParaRPr lang="en-US" altLang="zh-CN" sz="2400" dirty="0"/>
              </a:p>
            </p:txBody>
          </p:sp>
        </mc:Choice>
        <mc:Fallback xmlns="">
          <p:sp>
            <p:nvSpPr>
              <p:cNvPr id="11" name="内容占位符 4"/>
              <p:cNvSpPr txBox="1">
                <a:spLocks noRot="1" noChangeAspect="1" noMove="1" noResize="1" noEditPoints="1" noAdjustHandles="1" noChangeArrowheads="1" noChangeShapeType="1" noTextEdit="1"/>
              </p:cNvSpPr>
              <p:nvPr/>
            </p:nvSpPr>
            <p:spPr>
              <a:xfrm>
                <a:off x="584225" y="3037427"/>
                <a:ext cx="5906564" cy="2771775"/>
              </a:xfrm>
              <a:prstGeom prst="rect">
                <a:avLst/>
              </a:prstGeom>
              <a:blipFill rotWithShape="1">
                <a:blip r:embed="rId5"/>
                <a:stretch>
                  <a:fillRect t="-8" r="8" b="-6727"/>
                </a:stretch>
              </a:blipFill>
            </p:spPr>
            <p:txBody>
              <a:bodyPr/>
              <a:lstStyle/>
              <a:p>
                <a:r>
                  <a:rPr lang="zh-CN" altLang="en-US">
                    <a:noFill/>
                  </a:rPr>
                  <a:t> </a:t>
                </a:r>
              </a:p>
            </p:txBody>
          </p:sp>
        </mc:Fallback>
      </mc:AlternateContent>
      <p:sp>
        <p:nvSpPr>
          <p:cNvPr id="12" name="内容占位符 4"/>
          <p:cNvSpPr txBox="1"/>
          <p:nvPr/>
        </p:nvSpPr>
        <p:spPr>
          <a:xfrm>
            <a:off x="584225" y="5649241"/>
            <a:ext cx="5906564" cy="6975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zh-CN" altLang="en-US" sz="2400" b="1" dirty="0">
                <a:solidFill>
                  <a:srgbClr val="002060"/>
                </a:solidFill>
              </a:rPr>
              <a:t>       二部图的最大匹配不唯一。</a:t>
            </a:r>
            <a:endParaRPr lang="en-US" altLang="zh-CN" sz="2400" b="1" dirty="0">
              <a:solidFill>
                <a:srgbClr val="00206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二部图的最大匹配</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5" y="1235277"/>
                <a:ext cx="8367751" cy="5057775"/>
              </a:xfrm>
            </p:spPr>
            <p:txBody>
              <a:bodyPr>
                <a:noAutofit/>
              </a:bodyPr>
              <a:lstStyle/>
              <a:p>
                <a:pPr algn="just">
                  <a:lnSpc>
                    <a:spcPct val="110000"/>
                  </a:lnSpc>
                </a:pPr>
                <a:r>
                  <a:rPr lang="zh-CN" altLang="en-US" sz="2100" b="1" dirty="0"/>
                  <a:t>匈牙利算法</a:t>
                </a:r>
                <a:endParaRPr lang="en-US" altLang="zh-CN" sz="2100" b="1" dirty="0"/>
              </a:p>
              <a:p>
                <a:pPr algn="just">
                  <a:lnSpc>
                    <a:spcPct val="110000"/>
                  </a:lnSpc>
                </a:pPr>
                <a:r>
                  <a:rPr lang="zh-CN" altLang="en-US" sz="2100" b="1" dirty="0"/>
                  <a:t>       </a:t>
                </a:r>
                <a:r>
                  <a:rPr lang="zh-CN" altLang="en-US" sz="2100" dirty="0"/>
                  <a:t>利用不断寻找增广路的方法扩充匹配数量，直到达到最大匹配。</a:t>
                </a:r>
                <a:endParaRPr lang="en-US" altLang="zh-CN" sz="2100" b="1" dirty="0"/>
              </a:p>
              <a:p>
                <a:pPr algn="just">
                  <a:lnSpc>
                    <a:spcPct val="110000"/>
                  </a:lnSpc>
                </a:pPr>
                <a:r>
                  <a:rPr lang="zh-CN" altLang="en-US" sz="2100" b="1" dirty="0"/>
                  <a:t>增广路</a:t>
                </a:r>
                <a:endParaRPr lang="en-US" altLang="zh-CN" sz="2100" b="1" dirty="0"/>
              </a:p>
              <a:p>
                <a:pPr algn="just">
                  <a:lnSpc>
                    <a:spcPct val="110000"/>
                  </a:lnSpc>
                </a:pPr>
                <a:r>
                  <a:rPr lang="en-US" altLang="zh-CN" sz="2100" b="1" dirty="0"/>
                  <a:t>       </a:t>
                </a:r>
                <a:r>
                  <a:rPr lang="zh-CN" altLang="en-US" sz="2100" dirty="0"/>
                  <a:t>对于一个二部图</a:t>
                </a:r>
                <a14:m>
                  <m:oMath xmlns:m="http://schemas.openxmlformats.org/officeDocument/2006/math">
                    <m:r>
                      <m:rPr>
                        <m:sty m:val="p"/>
                      </m:rPr>
                      <a:rPr lang="en-US" altLang="zh-CN" sz="2100" b="0" i="0" smtClean="0">
                        <a:latin typeface="Cambria Math" panose="02040503050406030204" charset="0"/>
                      </a:rPr>
                      <m:t>G</m:t>
                    </m:r>
                    <m:r>
                      <a:rPr lang="en-US" altLang="zh-CN" sz="2100" b="0" i="0" smtClean="0">
                        <a:latin typeface="Cambria Math" panose="02040503050406030204" charset="0"/>
                      </a:rPr>
                      <m:t>=(</m:t>
                    </m:r>
                    <m:r>
                      <m:rPr>
                        <m:sty m:val="p"/>
                      </m:rPr>
                      <a:rPr lang="en-US" altLang="zh-CN" sz="2100" b="0" i="0" smtClean="0">
                        <a:latin typeface="Cambria Math" panose="02040503050406030204" charset="0"/>
                      </a:rPr>
                      <m:t>U</m:t>
                    </m:r>
                    <m:r>
                      <a:rPr lang="en-US" altLang="zh-CN" sz="2100" b="0" i="1" smtClean="0">
                        <a:latin typeface="Cambria Math" panose="02040503050406030204" charset="0"/>
                      </a:rPr>
                      <m:t>∪</m:t>
                    </m:r>
                    <m:r>
                      <a:rPr lang="en-US" altLang="zh-CN" sz="2100" b="0" i="1" smtClean="0">
                        <a:latin typeface="Cambria Math" panose="02040503050406030204" charset="0"/>
                      </a:rPr>
                      <m:t>𝑉</m:t>
                    </m:r>
                    <m:r>
                      <a:rPr lang="en-US" altLang="zh-CN" sz="2100" b="0" i="1" smtClean="0">
                        <a:latin typeface="Cambria Math" panose="02040503050406030204" charset="0"/>
                      </a:rPr>
                      <m:t>,</m:t>
                    </m:r>
                    <m:r>
                      <a:rPr lang="en-US" altLang="zh-CN" sz="2100" b="0" i="1" smtClean="0">
                        <a:latin typeface="Cambria Math" panose="02040503050406030204" charset="0"/>
                      </a:rPr>
                      <m:t>𝐸</m:t>
                    </m:r>
                    <m:r>
                      <a:rPr lang="en-US" altLang="zh-CN" sz="2100" b="0" i="0" smtClean="0">
                        <a:latin typeface="Cambria Math" panose="02040503050406030204" charset="0"/>
                      </a:rPr>
                      <m:t>)</m:t>
                    </m:r>
                  </m:oMath>
                </a14:m>
                <a:r>
                  <a:rPr lang="zh-CN" altLang="en-US" sz="2100" dirty="0"/>
                  <a:t>和其上的一个匹配</a:t>
                </a:r>
                <a14:m>
                  <m:oMath xmlns:m="http://schemas.openxmlformats.org/officeDocument/2006/math">
                    <m:r>
                      <m:rPr>
                        <m:sty m:val="p"/>
                      </m:rPr>
                      <a:rPr lang="en-US" altLang="zh-CN" sz="2100" i="1" dirty="0">
                        <a:latin typeface="Cambria Math" panose="02040503050406030204" charset="0"/>
                      </a:rPr>
                      <m:t>M</m:t>
                    </m:r>
                  </m:oMath>
                </a14:m>
                <a:r>
                  <a:rPr lang="zh-CN" altLang="en-US" sz="2100" dirty="0"/>
                  <a:t>，若一条长度为</a:t>
                </a:r>
                <a14:m>
                  <m:oMath xmlns:m="http://schemas.openxmlformats.org/officeDocument/2006/math">
                    <m:r>
                      <m:rPr>
                        <m:sty m:val="p"/>
                      </m:rPr>
                      <a:rPr lang="en-US" altLang="zh-CN" sz="2100" i="1" dirty="0">
                        <a:latin typeface="Cambria Math" panose="02040503050406030204" charset="0"/>
                      </a:rPr>
                      <m:t>L</m:t>
                    </m:r>
                  </m:oMath>
                </a14:m>
                <a:r>
                  <a:rPr lang="zh-CN" altLang="en-US" sz="2100" dirty="0"/>
                  <a:t>的路径</a:t>
                </a:r>
                <a14:m>
                  <m:oMath xmlns:m="http://schemas.openxmlformats.org/officeDocument/2006/math">
                    <m:r>
                      <a:rPr lang="en-US" altLang="zh-CN" sz="2100">
                        <a:latin typeface="Cambria Math" panose="02040503050406030204" charset="0"/>
                      </a:rPr>
                      <m:t>𝑃</m:t>
                    </m:r>
                    <m:r>
                      <a:rPr lang="en-US" altLang="zh-CN" sz="2100">
                        <a:latin typeface="Cambria Math" panose="02040503050406030204" charset="0"/>
                      </a:rPr>
                      <m:t>={</m:t>
                    </m:r>
                    <m:sSub>
                      <m:sSubPr>
                        <m:ctrlPr>
                          <a:rPr lang="en-US" altLang="zh-CN" sz="2100" i="1">
                            <a:latin typeface="Cambria Math" panose="02040503050406030204" pitchFamily="18" charset="0"/>
                          </a:rPr>
                        </m:ctrlPr>
                      </m:sSubPr>
                      <m:e>
                        <m:r>
                          <m:rPr>
                            <m:sty m:val="p"/>
                          </m:rPr>
                          <a:rPr lang="en-US" altLang="zh-CN" sz="2100">
                            <a:latin typeface="Cambria Math" panose="02040503050406030204" charset="0"/>
                          </a:rPr>
                          <m:t>e</m:t>
                        </m:r>
                      </m:e>
                      <m:sub>
                        <m:r>
                          <a:rPr lang="en-US" altLang="zh-CN" sz="2100">
                            <a:latin typeface="Cambria Math" panose="02040503050406030204" charset="0"/>
                          </a:rPr>
                          <m:t>1</m:t>
                        </m:r>
                      </m:sub>
                    </m:sSub>
                    <m:r>
                      <a:rPr lang="en-US" altLang="zh-CN" sz="2100">
                        <a:latin typeface="Cambria Math" panose="02040503050406030204" charset="0"/>
                      </a:rPr>
                      <m:t>,</m:t>
                    </m:r>
                    <m:sSub>
                      <m:sSubPr>
                        <m:ctrlPr>
                          <a:rPr lang="en-US" altLang="zh-CN" sz="2100" i="1">
                            <a:latin typeface="Cambria Math" panose="02040503050406030204" pitchFamily="18" charset="0"/>
                          </a:rPr>
                        </m:ctrlPr>
                      </m:sSubPr>
                      <m:e>
                        <m:r>
                          <a:rPr lang="en-US" altLang="zh-CN" sz="2100">
                            <a:latin typeface="Cambria Math" panose="02040503050406030204" charset="0"/>
                          </a:rPr>
                          <m:t>𝑒</m:t>
                        </m:r>
                      </m:e>
                      <m:sub>
                        <m:r>
                          <a:rPr lang="en-US" altLang="zh-CN" sz="2100">
                            <a:latin typeface="Cambria Math" panose="02040503050406030204" charset="0"/>
                          </a:rPr>
                          <m:t>2</m:t>
                        </m:r>
                      </m:sub>
                    </m:sSub>
                    <m:r>
                      <a:rPr lang="en-US" altLang="zh-CN" sz="2100">
                        <a:latin typeface="Cambria Math" panose="02040503050406030204" charset="0"/>
                      </a:rPr>
                      <m:t>,…,</m:t>
                    </m:r>
                    <m:sSub>
                      <m:sSubPr>
                        <m:ctrlPr>
                          <a:rPr lang="en-US" altLang="zh-CN" sz="2100" i="1">
                            <a:latin typeface="Cambria Math" panose="02040503050406030204" pitchFamily="18" charset="0"/>
                          </a:rPr>
                        </m:ctrlPr>
                      </m:sSubPr>
                      <m:e>
                        <m:r>
                          <a:rPr lang="en-US" altLang="zh-CN" sz="2100">
                            <a:latin typeface="Cambria Math" panose="02040503050406030204" charset="0"/>
                          </a:rPr>
                          <m:t>𝑒</m:t>
                        </m:r>
                      </m:e>
                      <m:sub>
                        <m:r>
                          <a:rPr lang="en-US" altLang="zh-CN" sz="2100">
                            <a:latin typeface="Cambria Math" panose="02040503050406030204" charset="0"/>
                          </a:rPr>
                          <m:t>𝐿</m:t>
                        </m:r>
                      </m:sub>
                    </m:sSub>
                    <m:r>
                      <a:rPr lang="en-US" altLang="zh-CN" sz="2100">
                        <a:latin typeface="Cambria Math" panose="02040503050406030204" charset="0"/>
                      </a:rPr>
                      <m:t>}</m:t>
                    </m:r>
                  </m:oMath>
                </a14:m>
                <a:r>
                  <a:rPr lang="zh-CN" altLang="en-US" sz="2100" dirty="0"/>
                  <a:t>，满足：</a:t>
                </a:r>
                <a:endParaRPr lang="en-US" altLang="zh-CN" sz="2100" dirty="0"/>
              </a:p>
              <a:p>
                <a:pPr marL="914400" lvl="1" indent="-457200" algn="just">
                  <a:lnSpc>
                    <a:spcPct val="110000"/>
                  </a:lnSpc>
                  <a:buFont typeface="+mj-ea"/>
                  <a:buAutoNum type="circleNumDbPlain"/>
                </a:pPr>
                <a:r>
                  <a:rPr lang="en-US" altLang="zh-CN" sz="2100" dirty="0">
                    <a:latin typeface="微软雅黑" panose="020B0503020204020204" pitchFamily="34" charset="-122"/>
                    <a:ea typeface="微软雅黑" panose="020B0503020204020204" pitchFamily="34" charset="-122"/>
                  </a:rPr>
                  <a:t> </a:t>
                </a:r>
                <a14:m>
                  <m:oMath xmlns:m="http://schemas.openxmlformats.org/officeDocument/2006/math">
                    <m:r>
                      <m:rPr>
                        <m:sty m:val="p"/>
                      </m:rPr>
                      <a:rPr lang="en-US" altLang="zh-CN" sz="2100" dirty="0">
                        <a:latin typeface="Cambria Math" panose="02040503050406030204" charset="0"/>
                        <a:ea typeface="微软雅黑" panose="020B0503020204020204" pitchFamily="34" charset="-122"/>
                      </a:rPr>
                      <m:t>L</m:t>
                    </m:r>
                  </m:oMath>
                </a14:m>
                <a:r>
                  <a:rPr lang="zh-CN" altLang="en-US" sz="2100" dirty="0">
                    <a:latin typeface="微软雅黑" panose="020B0503020204020204" pitchFamily="34" charset="-122"/>
                    <a:ea typeface="微软雅黑" panose="020B0503020204020204" pitchFamily="34" charset="-122"/>
                  </a:rPr>
                  <a:t>是奇数</a:t>
                </a:r>
                <a:endParaRPr lang="en-US" altLang="zh-CN" sz="2100" dirty="0">
                  <a:latin typeface="微软雅黑" panose="020B0503020204020204" pitchFamily="34" charset="-122"/>
                  <a:ea typeface="微软雅黑" panose="020B0503020204020204" pitchFamily="34" charset="-122"/>
                </a:endParaRPr>
              </a:p>
              <a:p>
                <a:pPr marL="914400" lvl="1" indent="-457200" algn="just">
                  <a:lnSpc>
                    <a:spcPct val="110000"/>
                  </a:lnSpc>
                  <a:buFont typeface="+mj-ea"/>
                  <a:buAutoNum type="circleNumDbPlain"/>
                </a:pPr>
                <a:r>
                  <a:rPr lang="en-US" altLang="zh-CN" sz="2100" dirty="0">
                    <a:latin typeface="微软雅黑" panose="020B0503020204020204" pitchFamily="34" charset="-122"/>
                    <a:ea typeface="微软雅黑" panose="020B0503020204020204" pitchFamily="34" charset="-122"/>
                  </a:rPr>
                  <a:t> </a:t>
                </a:r>
                <a14:m>
                  <m:oMath xmlns:m="http://schemas.openxmlformats.org/officeDocument/2006/math">
                    <m:r>
                      <m:rPr>
                        <m:sty m:val="p"/>
                      </m:rPr>
                      <a:rPr lang="en-US" altLang="zh-CN" sz="2100">
                        <a:latin typeface="Cambria Math" panose="02040503050406030204" charset="0"/>
                        <a:ea typeface="微软雅黑" panose="020B0503020204020204" pitchFamily="34" charset="-122"/>
                      </a:rPr>
                      <m:t>P</m:t>
                    </m:r>
                    <m:r>
                      <a:rPr lang="zh-CN" altLang="en-US" sz="2100">
                        <a:latin typeface="Cambria Math" panose="02040503050406030204" charset="0"/>
                        <a:ea typeface="微软雅黑" panose="020B0503020204020204" pitchFamily="34" charset="-122"/>
                      </a:rPr>
                      <m:t>从</m:t>
                    </m:r>
                  </m:oMath>
                </a14:m>
                <a:r>
                  <a:rPr lang="zh-CN" altLang="en-US" sz="2100" dirty="0">
                    <a:latin typeface="微软雅黑" panose="020B0503020204020204" pitchFamily="34" charset="-122"/>
                    <a:ea typeface="微软雅黑" panose="020B0503020204020204" pitchFamily="34" charset="-122"/>
                  </a:rPr>
                  <a:t>一个未匹配的顶点出发，停止于另一个未匹配的顶点</a:t>
                </a:r>
                <a:endParaRPr lang="en-US" altLang="zh-CN" sz="2100" dirty="0">
                  <a:latin typeface="微软雅黑" panose="020B0503020204020204" pitchFamily="34" charset="-122"/>
                  <a:ea typeface="微软雅黑" panose="020B0503020204020204" pitchFamily="34" charset="-122"/>
                </a:endParaRPr>
              </a:p>
              <a:p>
                <a:pPr marL="914400" lvl="1" indent="-457200" algn="just">
                  <a:lnSpc>
                    <a:spcPct val="110000"/>
                  </a:lnSpc>
                  <a:buFont typeface="+mj-ea"/>
                  <a:buAutoNum type="circleNumDbPlain"/>
                </a:pPr>
                <a:r>
                  <a:rPr lang="en-US" altLang="zh-CN" sz="21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100" b="0" i="1" dirty="0" smtClean="0">
                            <a:latin typeface="Cambria Math" panose="02040503050406030204" pitchFamily="18" charset="0"/>
                          </a:rPr>
                        </m:ctrlPr>
                      </m:sSubPr>
                      <m:e>
                        <m:r>
                          <m:rPr>
                            <m:sty m:val="p"/>
                          </m:rPr>
                          <a:rPr lang="en-US" altLang="zh-CN" sz="2100" i="0" dirty="0" smtClean="0">
                            <a:latin typeface="Cambria Math" panose="02040503050406030204" charset="0"/>
                          </a:rPr>
                          <m:t>e</m:t>
                        </m:r>
                      </m:e>
                      <m:sub>
                        <m:r>
                          <a:rPr lang="en-US" altLang="zh-CN" sz="2100" b="0" i="0" dirty="0" smtClean="0">
                            <a:latin typeface="Cambria Math" panose="02040503050406030204" charset="0"/>
                          </a:rPr>
                          <m:t>1</m:t>
                        </m:r>
                      </m:sub>
                    </m:sSub>
                    <m:r>
                      <a:rPr lang="en-US" altLang="zh-CN" sz="2100" b="0" i="0" dirty="0" smtClean="0">
                        <a:latin typeface="Cambria Math" panose="02040503050406030204" charset="0"/>
                      </a:rPr>
                      <m:t>,</m:t>
                    </m:r>
                    <m:sSub>
                      <m:sSubPr>
                        <m:ctrlPr>
                          <a:rPr lang="en-US" altLang="zh-CN" sz="2100" b="0" i="1" dirty="0" smtClean="0">
                            <a:latin typeface="Cambria Math" panose="02040503050406030204" pitchFamily="18" charset="0"/>
                          </a:rPr>
                        </m:ctrlPr>
                      </m:sSubPr>
                      <m:e>
                        <m:r>
                          <m:rPr>
                            <m:sty m:val="p"/>
                          </m:rPr>
                          <a:rPr lang="en-US" altLang="zh-CN" sz="2100" b="0" i="0" dirty="0" smtClean="0">
                            <a:latin typeface="Cambria Math" panose="02040503050406030204" charset="0"/>
                          </a:rPr>
                          <m:t>e</m:t>
                        </m:r>
                      </m:e>
                      <m:sub>
                        <m:r>
                          <a:rPr lang="en-US" altLang="zh-CN" sz="2100" b="0" i="0" dirty="0" smtClean="0">
                            <a:latin typeface="Cambria Math" panose="02040503050406030204" charset="0"/>
                          </a:rPr>
                          <m:t>3</m:t>
                        </m:r>
                      </m:sub>
                    </m:sSub>
                    <m:r>
                      <a:rPr lang="en-US" altLang="zh-CN" sz="2100" b="0" i="0" dirty="0" smtClean="0">
                        <a:latin typeface="Cambria Math" panose="02040503050406030204" charset="0"/>
                      </a:rPr>
                      <m:t>,</m:t>
                    </m:r>
                    <m:sSub>
                      <m:sSubPr>
                        <m:ctrlPr>
                          <a:rPr lang="en-US" altLang="zh-CN" sz="2100" b="0" i="1" dirty="0" smtClean="0">
                            <a:latin typeface="Cambria Math" panose="02040503050406030204" pitchFamily="18" charset="0"/>
                          </a:rPr>
                        </m:ctrlPr>
                      </m:sSubPr>
                      <m:e>
                        <m:r>
                          <m:rPr>
                            <m:sty m:val="p"/>
                          </m:rPr>
                          <a:rPr lang="en-US" altLang="zh-CN" sz="2100" b="0" i="0" dirty="0" smtClean="0">
                            <a:latin typeface="Cambria Math" panose="02040503050406030204" charset="0"/>
                          </a:rPr>
                          <m:t>e</m:t>
                        </m:r>
                      </m:e>
                      <m:sub>
                        <m:r>
                          <a:rPr lang="en-US" altLang="zh-CN" sz="2100" b="0" i="0" dirty="0" smtClean="0">
                            <a:latin typeface="Cambria Math" panose="02040503050406030204" charset="0"/>
                          </a:rPr>
                          <m:t>5</m:t>
                        </m:r>
                      </m:sub>
                    </m:sSub>
                    <m:r>
                      <a:rPr lang="en-US" altLang="zh-CN" sz="2100" b="0" i="0" dirty="0" smtClean="0">
                        <a:latin typeface="Cambria Math" panose="02040503050406030204" charset="0"/>
                      </a:rPr>
                      <m:t>,…,</m:t>
                    </m:r>
                    <m:sSub>
                      <m:sSubPr>
                        <m:ctrlPr>
                          <a:rPr lang="en-US" altLang="zh-CN" sz="2100" b="0" i="1" dirty="0" smtClean="0">
                            <a:latin typeface="Cambria Math" panose="02040503050406030204" pitchFamily="18" charset="0"/>
                          </a:rPr>
                        </m:ctrlPr>
                      </m:sSubPr>
                      <m:e>
                        <m:r>
                          <m:rPr>
                            <m:sty m:val="p"/>
                          </m:rPr>
                          <a:rPr lang="en-US" altLang="zh-CN" sz="2100" b="0" i="0" dirty="0" smtClean="0">
                            <a:latin typeface="Cambria Math" panose="02040503050406030204" charset="0"/>
                          </a:rPr>
                          <m:t>e</m:t>
                        </m:r>
                      </m:e>
                      <m:sub>
                        <m:r>
                          <m:rPr>
                            <m:sty m:val="p"/>
                          </m:rPr>
                          <a:rPr lang="en-US" altLang="zh-CN" sz="2100" b="0" i="0" dirty="0" smtClean="0">
                            <a:latin typeface="Cambria Math" panose="02040503050406030204" charset="0"/>
                          </a:rPr>
                          <m:t>L</m:t>
                        </m:r>
                      </m:sub>
                    </m:sSub>
                    <m:r>
                      <a:rPr lang="en-US" altLang="zh-CN" sz="2100" b="0" i="0" dirty="0" smtClean="0">
                        <a:latin typeface="Cambria Math" panose="02040503050406030204" charset="0"/>
                      </a:rPr>
                      <m:t>∉</m:t>
                    </m:r>
                    <m:r>
                      <m:rPr>
                        <m:sty m:val="p"/>
                      </m:rPr>
                      <a:rPr lang="en-US" altLang="zh-CN" sz="2100" b="0" i="0" dirty="0" smtClean="0">
                        <a:latin typeface="Cambria Math" panose="02040503050406030204" charset="0"/>
                      </a:rPr>
                      <m:t>M</m:t>
                    </m:r>
                    <m:r>
                      <a:rPr lang="zh-CN" altLang="en-US" sz="2100" i="0" dirty="0">
                        <a:latin typeface="Cambria Math" panose="02040503050406030204" charset="0"/>
                      </a:rPr>
                      <m:t>，</m:t>
                    </m:r>
                  </m:oMath>
                </a14:m>
                <a:r>
                  <a:rPr lang="zh-CN" altLang="en-US" sz="2100" dirty="0">
                    <a:latin typeface="微软雅黑" panose="020B0503020204020204" pitchFamily="34" charset="-122"/>
                    <a:ea typeface="微软雅黑" panose="020B0503020204020204" pitchFamily="34" charset="-122"/>
                  </a:rPr>
                  <a:t>且</a:t>
                </a:r>
                <a14:m>
                  <m:oMath xmlns:m="http://schemas.openxmlformats.org/officeDocument/2006/math">
                    <m:sSub>
                      <m:sSubPr>
                        <m:ctrlPr>
                          <a:rPr lang="en-US" altLang="zh-CN" sz="2100" b="0" i="1" dirty="0" smtClean="0">
                            <a:latin typeface="Cambria Math" panose="02040503050406030204" pitchFamily="18" charset="0"/>
                          </a:rPr>
                        </m:ctrlPr>
                      </m:sSubPr>
                      <m:e>
                        <m:r>
                          <m:rPr>
                            <m:sty m:val="p"/>
                          </m:rPr>
                          <a:rPr lang="en-US" altLang="zh-CN" sz="2100" b="0" i="0" dirty="0" smtClean="0">
                            <a:latin typeface="Cambria Math" panose="02040503050406030204" charset="0"/>
                          </a:rPr>
                          <m:t>e</m:t>
                        </m:r>
                      </m:e>
                      <m:sub>
                        <m:r>
                          <a:rPr lang="en-US" altLang="zh-CN" sz="2100" b="0" i="0" dirty="0" smtClean="0">
                            <a:latin typeface="Cambria Math" panose="02040503050406030204" charset="0"/>
                          </a:rPr>
                          <m:t>2</m:t>
                        </m:r>
                      </m:sub>
                    </m:sSub>
                    <m:r>
                      <a:rPr lang="en-US" altLang="zh-CN" sz="2100" b="0" i="0" dirty="0" smtClean="0">
                        <a:latin typeface="Cambria Math" panose="02040503050406030204" charset="0"/>
                      </a:rPr>
                      <m:t>,</m:t>
                    </m:r>
                    <m:sSub>
                      <m:sSubPr>
                        <m:ctrlPr>
                          <a:rPr lang="en-US" altLang="zh-CN" sz="2100" b="0" i="1" dirty="0" smtClean="0">
                            <a:latin typeface="Cambria Math" panose="02040503050406030204" pitchFamily="18" charset="0"/>
                          </a:rPr>
                        </m:ctrlPr>
                      </m:sSubPr>
                      <m:e>
                        <m:r>
                          <m:rPr>
                            <m:sty m:val="p"/>
                          </m:rPr>
                          <a:rPr lang="en-US" altLang="zh-CN" sz="2100" b="0" i="0" dirty="0" smtClean="0">
                            <a:latin typeface="Cambria Math" panose="02040503050406030204" charset="0"/>
                          </a:rPr>
                          <m:t>e</m:t>
                        </m:r>
                      </m:e>
                      <m:sub>
                        <m:r>
                          <a:rPr lang="en-US" altLang="zh-CN" sz="2100" b="0" i="0" dirty="0" smtClean="0">
                            <a:latin typeface="Cambria Math" panose="02040503050406030204" charset="0"/>
                          </a:rPr>
                          <m:t>4</m:t>
                        </m:r>
                      </m:sub>
                    </m:sSub>
                    <m:r>
                      <a:rPr lang="en-US" altLang="zh-CN" sz="2100" b="0" i="0" dirty="0" smtClean="0">
                        <a:latin typeface="Cambria Math" panose="02040503050406030204" charset="0"/>
                      </a:rPr>
                      <m:t>,</m:t>
                    </m:r>
                    <m:sSub>
                      <m:sSubPr>
                        <m:ctrlPr>
                          <a:rPr lang="en-US" altLang="zh-CN" sz="2100" b="0" i="1" dirty="0" smtClean="0">
                            <a:latin typeface="Cambria Math" panose="02040503050406030204" pitchFamily="18" charset="0"/>
                          </a:rPr>
                        </m:ctrlPr>
                      </m:sSubPr>
                      <m:e>
                        <m:r>
                          <m:rPr>
                            <m:sty m:val="p"/>
                          </m:rPr>
                          <a:rPr lang="en-US" altLang="zh-CN" sz="2100" b="0" i="0" dirty="0" smtClean="0">
                            <a:latin typeface="Cambria Math" panose="02040503050406030204" charset="0"/>
                          </a:rPr>
                          <m:t>e</m:t>
                        </m:r>
                      </m:e>
                      <m:sub>
                        <m:r>
                          <a:rPr lang="en-US" altLang="zh-CN" sz="2100" b="0" i="0" dirty="0" smtClean="0">
                            <a:latin typeface="Cambria Math" panose="02040503050406030204" charset="0"/>
                          </a:rPr>
                          <m:t>6</m:t>
                        </m:r>
                      </m:sub>
                    </m:sSub>
                    <m:r>
                      <a:rPr lang="en-US" altLang="zh-CN" sz="2100" b="0" i="0" dirty="0" smtClean="0">
                        <a:latin typeface="Cambria Math" panose="02040503050406030204" charset="0"/>
                      </a:rPr>
                      <m:t>,…,</m:t>
                    </m:r>
                    <m:sSub>
                      <m:sSubPr>
                        <m:ctrlPr>
                          <a:rPr lang="en-US" altLang="zh-CN" sz="2100" b="0" i="1" dirty="0" smtClean="0">
                            <a:latin typeface="Cambria Math" panose="02040503050406030204" pitchFamily="18" charset="0"/>
                          </a:rPr>
                        </m:ctrlPr>
                      </m:sSubPr>
                      <m:e>
                        <m:r>
                          <m:rPr>
                            <m:sty m:val="p"/>
                          </m:rPr>
                          <a:rPr lang="en-US" altLang="zh-CN" sz="2100" b="0" i="0" dirty="0" smtClean="0">
                            <a:latin typeface="Cambria Math" panose="02040503050406030204" charset="0"/>
                          </a:rPr>
                          <m:t>e</m:t>
                        </m:r>
                      </m:e>
                      <m:sub>
                        <m:r>
                          <m:rPr>
                            <m:sty m:val="p"/>
                          </m:rPr>
                          <a:rPr lang="en-US" altLang="zh-CN" sz="2100" b="0" i="0" dirty="0" smtClean="0">
                            <a:latin typeface="Cambria Math" panose="02040503050406030204" charset="0"/>
                          </a:rPr>
                          <m:t>L</m:t>
                        </m:r>
                        <m:r>
                          <a:rPr lang="en-US" altLang="zh-CN" sz="2100" b="0" i="0" dirty="0" smtClean="0">
                            <a:latin typeface="Cambria Math" panose="02040503050406030204" charset="0"/>
                          </a:rPr>
                          <m:t>−1</m:t>
                        </m:r>
                      </m:sub>
                    </m:sSub>
                    <m:r>
                      <a:rPr lang="en-US" altLang="zh-CN" sz="2100" b="0" i="0" dirty="0" smtClean="0">
                        <a:latin typeface="Cambria Math" panose="02040503050406030204" charset="0"/>
                      </a:rPr>
                      <m:t>∈</m:t>
                    </m:r>
                    <m:r>
                      <m:rPr>
                        <m:sty m:val="p"/>
                      </m:rPr>
                      <a:rPr lang="en-US" altLang="zh-CN" sz="2100" b="0" i="0" dirty="0" smtClean="0">
                        <a:latin typeface="Cambria Math" panose="02040503050406030204" charset="0"/>
                      </a:rPr>
                      <m:t>M</m:t>
                    </m:r>
                  </m:oMath>
                </a14:m>
                <a:endParaRPr lang="en-US" altLang="zh-CN" sz="2100" dirty="0">
                  <a:latin typeface="微软雅黑" panose="020B0503020204020204" pitchFamily="34" charset="-122"/>
                  <a:ea typeface="微软雅黑" panose="020B0503020204020204" pitchFamily="34" charset="-122"/>
                </a:endParaRPr>
              </a:p>
              <a:p>
                <a:pPr lvl="1" algn="just">
                  <a:lnSpc>
                    <a:spcPct val="110000"/>
                  </a:lnSpc>
                </a:pPr>
                <a:endParaRPr lang="en-US" altLang="zh-CN" sz="2100" dirty="0">
                  <a:latin typeface="微软雅黑" panose="020B0503020204020204" pitchFamily="34" charset="-122"/>
                  <a:ea typeface="微软雅黑" panose="020B0503020204020204" pitchFamily="34" charset="-122"/>
                </a:endParaRPr>
              </a:p>
              <a:p>
                <a:pPr algn="just">
                  <a:lnSpc>
                    <a:spcPct val="100000"/>
                  </a:lnSpc>
                </a:pPr>
                <a:r>
                  <a:rPr lang="zh-CN" altLang="en-US" sz="2100" dirty="0"/>
                  <a:t>       右图中，设匹配</a:t>
                </a:r>
                <a14:m>
                  <m:oMath xmlns:m="http://schemas.openxmlformats.org/officeDocument/2006/math">
                    <m:r>
                      <m:rPr>
                        <m:sty m:val="p"/>
                      </m:rPr>
                      <a:rPr lang="en-US" altLang="zh-CN" sz="2100" i="1" dirty="0">
                        <a:latin typeface="Cambria Math" panose="02040503050406030204" charset="0"/>
                      </a:rPr>
                      <m:t>M</m:t>
                    </m:r>
                    <m:r>
                      <a:rPr lang="en-US" altLang="zh-CN" sz="2100" b="0" i="1" dirty="0" smtClean="0">
                        <a:latin typeface="Cambria Math" panose="02040503050406030204" charset="0"/>
                      </a:rPr>
                      <m:t>={</m:t>
                    </m:r>
                    <m:d>
                      <m:dPr>
                        <m:ctrlPr>
                          <a:rPr lang="en-US" altLang="zh-CN" sz="2100" b="0" i="1" dirty="0" smtClean="0">
                            <a:latin typeface="Cambria Math" panose="02040503050406030204" pitchFamily="18" charset="0"/>
                          </a:rPr>
                        </m:ctrlPr>
                      </m:dPr>
                      <m:e>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𝑢</m:t>
                            </m:r>
                          </m:e>
                          <m:sub>
                            <m:r>
                              <a:rPr lang="en-US" altLang="zh-CN" sz="2100" b="0" i="1" dirty="0" smtClean="0">
                                <a:latin typeface="Cambria Math" panose="02040503050406030204" charset="0"/>
                              </a:rPr>
                              <m:t>1</m:t>
                            </m:r>
                          </m:sub>
                        </m:sSub>
                        <m:r>
                          <a:rPr lang="en-US" altLang="zh-CN" sz="2100" b="0" i="1" dirty="0" smtClean="0">
                            <a:latin typeface="Cambria Math" panose="02040503050406030204" charset="0"/>
                          </a:rPr>
                          <m:t>,</m:t>
                        </m:r>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𝑣</m:t>
                            </m:r>
                          </m:e>
                          <m:sub>
                            <m:r>
                              <a:rPr lang="en-US" altLang="zh-CN" sz="2100" b="0" i="1" dirty="0" smtClean="0">
                                <a:latin typeface="Cambria Math" panose="02040503050406030204" charset="0"/>
                              </a:rPr>
                              <m:t>1</m:t>
                            </m:r>
                          </m:sub>
                        </m:sSub>
                      </m:e>
                    </m:d>
                    <m:r>
                      <a:rPr lang="en-US" altLang="zh-CN" sz="2100" b="0" i="1" dirty="0" smtClean="0">
                        <a:latin typeface="Cambria Math" panose="02040503050406030204" charset="0"/>
                      </a:rPr>
                      <m:t>,(</m:t>
                    </m:r>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𝑢</m:t>
                        </m:r>
                      </m:e>
                      <m:sub>
                        <m:r>
                          <a:rPr lang="en-US" altLang="zh-CN" sz="2100" b="0" i="1" dirty="0" smtClean="0">
                            <a:latin typeface="Cambria Math" panose="02040503050406030204" charset="0"/>
                          </a:rPr>
                          <m:t>2</m:t>
                        </m:r>
                      </m:sub>
                    </m:sSub>
                    <m:r>
                      <a:rPr lang="en-US" altLang="zh-CN" sz="2100" b="0" i="1" dirty="0" smtClean="0">
                        <a:latin typeface="Cambria Math" panose="02040503050406030204" charset="0"/>
                      </a:rPr>
                      <m:t>,</m:t>
                    </m:r>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𝑣</m:t>
                        </m:r>
                      </m:e>
                      <m:sub>
                        <m:r>
                          <a:rPr lang="en-US" altLang="zh-CN" sz="2100" b="0" i="1" dirty="0" smtClean="0">
                            <a:latin typeface="Cambria Math" panose="02040503050406030204" charset="0"/>
                          </a:rPr>
                          <m:t>2</m:t>
                        </m:r>
                      </m:sub>
                    </m:sSub>
                    <m:r>
                      <a:rPr lang="en-US" altLang="zh-CN" sz="2100" b="0" i="1" dirty="0" smtClean="0">
                        <a:latin typeface="Cambria Math" panose="02040503050406030204" charset="0"/>
                      </a:rPr>
                      <m:t>)}</m:t>
                    </m:r>
                    <m:r>
                      <a:rPr lang="zh-CN" altLang="en-US" sz="2100" i="1" dirty="0">
                        <a:latin typeface="Cambria Math" panose="02040503050406030204" charset="0"/>
                      </a:rPr>
                      <m:t>，</m:t>
                    </m:r>
                  </m:oMath>
                </a14:m>
                <a:r>
                  <a:rPr lang="zh-CN" altLang="en-US" sz="2100" dirty="0"/>
                  <a:t>则</a:t>
                </a:r>
                <a14:m>
                  <m:oMath xmlns:m="http://schemas.openxmlformats.org/officeDocument/2006/math">
                    <m:r>
                      <m:rPr>
                        <m:sty m:val="p"/>
                      </m:rPr>
                      <a:rPr lang="en-US" altLang="zh-CN" sz="2100" i="1" dirty="0">
                        <a:latin typeface="Cambria Math" panose="02040503050406030204" charset="0"/>
                      </a:rPr>
                      <m:t>M</m:t>
                    </m:r>
                  </m:oMath>
                </a14:m>
                <a:r>
                  <a:rPr lang="zh-CN" altLang="en-US" sz="2100" dirty="0"/>
                  <a:t>的一个增广路是</a:t>
                </a:r>
                <a14:m>
                  <m:oMath xmlns:m="http://schemas.openxmlformats.org/officeDocument/2006/math">
                    <m:r>
                      <a:rPr lang="en-US" altLang="zh-CN" sz="2100" b="0" i="1" smtClean="0">
                        <a:latin typeface="Cambria Math" panose="02040503050406030204" charset="0"/>
                      </a:rPr>
                      <m:t>{</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𝑢</m:t>
                            </m:r>
                          </m:e>
                          <m:sub>
                            <m:r>
                              <a:rPr lang="en-US" altLang="zh-CN" sz="2100" b="0" i="1" smtClean="0">
                                <a:latin typeface="Cambria Math" panose="02040503050406030204" charset="0"/>
                              </a:rPr>
                              <m:t>3</m:t>
                            </m:r>
                          </m:sub>
                        </m:sSub>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𝑣</m:t>
                            </m:r>
                          </m:e>
                          <m:sub>
                            <m:r>
                              <a:rPr lang="en-US" altLang="zh-CN" sz="2100" b="0" i="1" smtClean="0">
                                <a:latin typeface="Cambria Math" panose="02040503050406030204" charset="0"/>
                              </a:rPr>
                              <m:t>1</m:t>
                            </m:r>
                          </m:sub>
                        </m:sSub>
                      </m:e>
                    </m:d>
                    <m:r>
                      <a:rPr lang="en-US" altLang="zh-CN" sz="2100" b="0" i="1" smtClean="0">
                        <a:latin typeface="Cambria Math" panose="02040503050406030204" charset="0"/>
                      </a:rPr>
                      <m:t>,</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𝑢</m:t>
                            </m:r>
                          </m:e>
                          <m:sub>
                            <m:r>
                              <a:rPr lang="en-US" altLang="zh-CN" sz="2100" b="0" i="1" smtClean="0">
                                <a:latin typeface="Cambria Math" panose="02040503050406030204" charset="0"/>
                              </a:rPr>
                              <m:t>1</m:t>
                            </m:r>
                          </m:sub>
                        </m:sSub>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𝑣</m:t>
                            </m:r>
                          </m:e>
                          <m:sub>
                            <m:r>
                              <a:rPr lang="en-US" altLang="zh-CN" sz="2100" b="0" i="1" smtClean="0">
                                <a:latin typeface="Cambria Math" panose="02040503050406030204" charset="0"/>
                              </a:rPr>
                              <m:t>1</m:t>
                            </m:r>
                          </m:sub>
                        </m:sSub>
                      </m:e>
                    </m:d>
                    <m:r>
                      <a:rPr lang="en-US" altLang="zh-CN" sz="2100" b="0" i="1" smtClean="0">
                        <a:latin typeface="Cambria Math" panose="02040503050406030204" charset="0"/>
                      </a:rPr>
                      <m:t>,</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𝑢</m:t>
                            </m:r>
                          </m:e>
                          <m:sub>
                            <m:r>
                              <a:rPr lang="en-US" altLang="zh-CN" sz="2100" b="0" i="1" smtClean="0">
                                <a:latin typeface="Cambria Math" panose="02040503050406030204" charset="0"/>
                              </a:rPr>
                              <m:t>1</m:t>
                            </m:r>
                          </m:sub>
                        </m:sSub>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𝑣</m:t>
                            </m:r>
                          </m:e>
                          <m:sub>
                            <m:r>
                              <a:rPr lang="en-US" altLang="zh-CN" sz="2100" b="0" i="1" smtClean="0">
                                <a:latin typeface="Cambria Math" panose="02040503050406030204" charset="0"/>
                              </a:rPr>
                              <m:t>2</m:t>
                            </m:r>
                          </m:sub>
                        </m:sSub>
                      </m:e>
                    </m:d>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𝑢</m:t>
                        </m:r>
                      </m:e>
                      <m:sub>
                        <m:r>
                          <a:rPr lang="en-US" altLang="zh-CN" sz="2100" b="0" i="1" smtClean="0">
                            <a:latin typeface="Cambria Math" panose="02040503050406030204" charset="0"/>
                          </a:rPr>
                          <m:t>2</m:t>
                        </m:r>
                      </m:sub>
                    </m:sSub>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𝑣</m:t>
                        </m:r>
                      </m:e>
                      <m:sub>
                        <m:r>
                          <a:rPr lang="en-US" altLang="zh-CN" sz="2100" b="0" i="1" smtClean="0">
                            <a:latin typeface="Cambria Math" panose="02040503050406030204" charset="0"/>
                          </a:rPr>
                          <m:t>2</m:t>
                        </m:r>
                      </m:sub>
                    </m:sSub>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𝑢</m:t>
                        </m:r>
                      </m:e>
                      <m:sub>
                        <m:r>
                          <a:rPr lang="en-US" altLang="zh-CN" sz="2100" b="0" i="1" smtClean="0">
                            <a:latin typeface="Cambria Math" panose="02040503050406030204" charset="0"/>
                          </a:rPr>
                          <m:t>2</m:t>
                        </m:r>
                      </m:sub>
                    </m:sSub>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𝑣</m:t>
                        </m:r>
                      </m:e>
                      <m:sub>
                        <m:r>
                          <a:rPr lang="en-US" altLang="zh-CN" sz="2100" b="0" i="1" smtClean="0">
                            <a:latin typeface="Cambria Math" panose="02040503050406030204" charset="0"/>
                          </a:rPr>
                          <m:t>3</m:t>
                        </m:r>
                      </m:sub>
                    </m:sSub>
                    <m:r>
                      <a:rPr lang="en-US" altLang="zh-CN" sz="2100" b="0" i="1" smtClean="0">
                        <a:latin typeface="Cambria Math" panose="02040503050406030204" charset="0"/>
                      </a:rPr>
                      <m:t>)}</m:t>
                    </m:r>
                    <m:r>
                      <a:rPr lang="zh-CN" altLang="en-US" sz="2100" i="1">
                        <a:latin typeface="Cambria Math" panose="02040503050406030204" charset="0"/>
                      </a:rPr>
                      <m:t>。</m:t>
                    </m:r>
                  </m:oMath>
                </a14:m>
                <a:r>
                  <a:rPr lang="en-US" altLang="zh-CN" sz="2100" dirty="0"/>
                  <a:t>    </a:t>
                </a:r>
              </a:p>
              <a:p>
                <a:pPr algn="just">
                  <a:lnSpc>
                    <a:spcPct val="100000"/>
                  </a:lnSpc>
                </a:pPr>
                <a:endParaRPr lang="en-US" altLang="zh-CN" sz="2100" dirty="0"/>
              </a:p>
            </p:txBody>
          </p:sp>
        </mc:Choice>
        <mc:Fallback xmlns="">
          <p:sp>
            <p:nvSpPr>
              <p:cNvPr id="5" name="内容占位符 4"/>
              <p:cNvSpPr>
                <a:spLocks noRot="1" noChangeAspect="1" noMove="1" noResize="1" noEditPoints="1" noAdjustHandles="1" noChangeArrowheads="1" noChangeShapeType="1" noTextEdit="1"/>
              </p:cNvSpPr>
              <p:nvPr>
                <p:ph idx="11"/>
              </p:nvPr>
            </p:nvSpPr>
            <p:spPr>
              <a:xfrm>
                <a:off x="584225" y="1235277"/>
                <a:ext cx="8367751" cy="5057775"/>
              </a:xfrm>
              <a:blipFill rotWithShape="1">
                <a:blip r:embed="rId3"/>
                <a:stretch>
                  <a:fillRect t="-4" r="5" b="-360"/>
                </a:stretch>
              </a:blipFill>
            </p:spPr>
            <p:txBody>
              <a:bodyPr/>
              <a:lstStyle/>
              <a:p>
                <a:r>
                  <a:rPr lang="zh-CN" altLang="en-US">
                    <a:noFill/>
                  </a:rPr>
                  <a:t> </a:t>
                </a:r>
              </a:p>
            </p:txBody>
          </p:sp>
        </mc:Fallback>
      </mc:AlternateContent>
      <p:grpSp>
        <p:nvGrpSpPr>
          <p:cNvPr id="10" name="组合 9"/>
          <p:cNvGrpSpPr/>
          <p:nvPr/>
        </p:nvGrpSpPr>
        <p:grpSpPr>
          <a:xfrm>
            <a:off x="8833104" y="1572768"/>
            <a:ext cx="3179064" cy="4480373"/>
            <a:chOff x="5329" y="370075"/>
            <a:chExt cx="2411" cy="3405"/>
          </a:xfrm>
        </p:grpSpPr>
        <p:sp>
          <p:nvSpPr>
            <p:cNvPr id="13" name="文本框 707"/>
            <p:cNvSpPr txBox="1"/>
            <p:nvPr/>
          </p:nvSpPr>
          <p:spPr>
            <a:xfrm>
              <a:off x="5329" y="372857"/>
              <a:ext cx="2411" cy="623"/>
            </a:xfrm>
            <a:prstGeom prst="rect">
              <a:avLst/>
            </a:prstGeom>
            <a:solidFill>
              <a:srgbClr val="FFFFFF"/>
            </a:solidFill>
            <a:ln>
              <a:noFill/>
            </a:ln>
          </p:spPr>
          <p:txBody>
            <a:bodyPr wrap="square" lIns="0" tIns="0" rIns="0" bIns="0">
              <a:noAutofit/>
            </a:bodyPr>
            <a:lstStyle/>
            <a:p>
              <a:pPr algn="ctr"/>
              <a:r>
                <a:rPr lang="zh-CN" kern="100" dirty="0">
                  <a:effectLst/>
                  <a:latin typeface="等线 Light" panose="02010600030101010101" charset="-122"/>
                  <a:ea typeface="黑体" panose="02010609060101010101" pitchFamily="49" charset="-122"/>
                  <a:cs typeface="黑体" panose="02010609060101010101" pitchFamily="49" charset="-122"/>
                </a:rPr>
                <a:t>匹配与增广路径</a:t>
              </a:r>
              <a:endParaRPr lang="zh-CN" sz="28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14" name="图片 13"/>
            <p:cNvPicPr>
              <a:picLocks noChangeAspect="1"/>
            </p:cNvPicPr>
            <p:nvPr/>
          </p:nvPicPr>
          <p:blipFill>
            <a:blip r:embed="rId4"/>
            <a:stretch>
              <a:fillRect/>
            </a:stretch>
          </p:blipFill>
          <p:spPr>
            <a:xfrm>
              <a:off x="5391" y="370075"/>
              <a:ext cx="2170" cy="2582"/>
            </a:xfrm>
            <a:prstGeom prst="rect">
              <a:avLst/>
            </a:prstGeom>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匈牙利算法</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5" y="1235277"/>
                <a:ext cx="7252183" cy="5057775"/>
              </a:xfrm>
            </p:spPr>
            <p:txBody>
              <a:bodyPr>
                <a:noAutofit/>
              </a:bodyPr>
              <a:lstStyle/>
              <a:p>
                <a:pPr algn="just">
                  <a:lnSpc>
                    <a:spcPct val="150000"/>
                  </a:lnSpc>
                </a:pPr>
                <a:r>
                  <a:rPr lang="zh-CN" altLang="en-US" sz="2100" b="1" dirty="0"/>
                  <a:t>匈牙利算法的流程：</a:t>
                </a:r>
                <a:endParaRPr lang="en-US" altLang="zh-CN" sz="2100" b="1" dirty="0"/>
              </a:p>
              <a:p>
                <a:pPr marL="914400" lvl="1" indent="-457200" algn="just">
                  <a:lnSpc>
                    <a:spcPct val="150000"/>
                  </a:lnSpc>
                  <a:buFont typeface="+mj-ea"/>
                  <a:buAutoNum type="circleNumDbPlain"/>
                </a:pPr>
                <a:r>
                  <a:rPr lang="zh-CN" altLang="en-US" sz="2100" dirty="0">
                    <a:latin typeface="微软雅黑" panose="020B0503020204020204" pitchFamily="34" charset="-122"/>
                    <a:ea typeface="微软雅黑" panose="020B0503020204020204" pitchFamily="34" charset="-122"/>
                  </a:rPr>
                  <a:t>初始化空匹配</a:t>
                </a:r>
                <a14:m>
                  <m:oMath xmlns:m="http://schemas.openxmlformats.org/officeDocument/2006/math">
                    <m:r>
                      <m:rPr>
                        <m:sty m:val="p"/>
                      </m:rPr>
                      <a:rPr lang="en-US" altLang="zh-CN" sz="2100" i="1" dirty="0">
                        <a:latin typeface="Cambria Math" panose="02040503050406030204" charset="0"/>
                        <a:ea typeface="微软雅黑" panose="020B0503020204020204" pitchFamily="34" charset="-122"/>
                      </a:rPr>
                      <m:t>M</m:t>
                    </m:r>
                    <m:r>
                      <a:rPr lang="en-US" altLang="zh-CN" sz="2100" b="0" i="1" dirty="0" smtClean="0">
                        <a:latin typeface="Cambria Math" panose="02040503050406030204" charset="0"/>
                        <a:ea typeface="微软雅黑" panose="020B0503020204020204" pitchFamily="34" charset="-122"/>
                      </a:rPr>
                      <m:t>=∅</m:t>
                    </m:r>
                  </m:oMath>
                </a14:m>
                <a:r>
                  <a:rPr lang="zh-CN" altLang="en-US" sz="2100" dirty="0">
                    <a:latin typeface="微软雅黑" panose="020B0503020204020204" pitchFamily="34" charset="-122"/>
                    <a:ea typeface="微软雅黑" panose="020B0503020204020204" pitchFamily="34" charset="-122"/>
                  </a:rPr>
                  <a:t>；</a:t>
                </a:r>
                <a:endParaRPr lang="en-US" altLang="zh-CN" sz="2100" dirty="0">
                  <a:latin typeface="微软雅黑" panose="020B0503020204020204" pitchFamily="34" charset="-122"/>
                  <a:ea typeface="微软雅黑" panose="020B0503020204020204" pitchFamily="34" charset="-122"/>
                </a:endParaRPr>
              </a:p>
              <a:p>
                <a:pPr marL="914400" lvl="1" indent="-457200" algn="just">
                  <a:lnSpc>
                    <a:spcPct val="150000"/>
                  </a:lnSpc>
                  <a:buFont typeface="+mj-ea"/>
                  <a:buAutoNum type="circleNumDbPlain"/>
                </a:pPr>
                <a:r>
                  <a:rPr lang="zh-CN" altLang="en-US" sz="2100" dirty="0">
                    <a:latin typeface="微软雅黑" panose="020B0503020204020204" pitchFamily="34" charset="-122"/>
                    <a:ea typeface="微软雅黑" panose="020B0503020204020204" pitchFamily="34" charset="-122"/>
                  </a:rPr>
                  <a:t>寻找当前匹配</a:t>
                </a:r>
                <a14:m>
                  <m:oMath xmlns:m="http://schemas.openxmlformats.org/officeDocument/2006/math">
                    <m:r>
                      <m:rPr>
                        <m:sty m:val="p"/>
                      </m:rPr>
                      <a:rPr lang="en-US" altLang="zh-CN" sz="2100" b="0" i="0" smtClean="0">
                        <a:latin typeface="Cambria Math" panose="02040503050406030204" charset="0"/>
                        <a:ea typeface="微软雅黑" panose="020B0503020204020204" pitchFamily="34" charset="-122"/>
                      </a:rPr>
                      <m:t>M</m:t>
                    </m:r>
                  </m:oMath>
                </a14:m>
                <a:r>
                  <a:rPr lang="zh-CN" altLang="en-US" sz="2100" dirty="0">
                    <a:latin typeface="微软雅黑" panose="020B0503020204020204" pitchFamily="34" charset="-122"/>
                    <a:ea typeface="微软雅黑" panose="020B0503020204020204" pitchFamily="34" charset="-122"/>
                  </a:rPr>
                  <a:t>一条增广路径</a:t>
                </a:r>
                <a14:m>
                  <m:oMath xmlns:m="http://schemas.openxmlformats.org/officeDocument/2006/math">
                    <m:r>
                      <m:rPr>
                        <m:sty m:val="p"/>
                      </m:rPr>
                      <a:rPr lang="en-US" altLang="zh-CN" sz="2100" i="1" dirty="0">
                        <a:latin typeface="Cambria Math" panose="02040503050406030204" charset="0"/>
                        <a:ea typeface="微软雅黑" panose="020B0503020204020204" pitchFamily="34" charset="-122"/>
                      </a:rPr>
                      <m:t>P</m:t>
                    </m:r>
                  </m:oMath>
                </a14:m>
                <a:r>
                  <a:rPr lang="zh-CN" altLang="en-US" sz="2100" dirty="0">
                    <a:latin typeface="微软雅黑" panose="020B0503020204020204" pitchFamily="34" charset="-122"/>
                    <a:ea typeface="微软雅黑" panose="020B0503020204020204" pitchFamily="34" charset="-122"/>
                  </a:rPr>
                  <a:t>；</a:t>
                </a:r>
                <a:endParaRPr lang="en-US" altLang="zh-CN" sz="2100" dirty="0">
                  <a:latin typeface="微软雅黑" panose="020B0503020204020204" pitchFamily="34" charset="-122"/>
                  <a:ea typeface="微软雅黑" panose="020B0503020204020204" pitchFamily="34" charset="-122"/>
                </a:endParaRPr>
              </a:p>
              <a:p>
                <a:pPr marL="914400" lvl="1" indent="-457200" algn="just">
                  <a:lnSpc>
                    <a:spcPct val="150000"/>
                  </a:lnSpc>
                  <a:buFont typeface="+mj-ea"/>
                  <a:buAutoNum type="circleNumDbPlain"/>
                </a:pPr>
                <a:r>
                  <a:rPr lang="zh-CN" altLang="en-US" sz="2100" dirty="0">
                    <a:latin typeface="微软雅黑" panose="020B0503020204020204" pitchFamily="34" charset="-122"/>
                    <a:ea typeface="微软雅黑" panose="020B0503020204020204" pitchFamily="34" charset="-122"/>
                  </a:rPr>
                  <a:t>对于</a:t>
                </a:r>
                <a14:m>
                  <m:oMath xmlns:m="http://schemas.openxmlformats.org/officeDocument/2006/math">
                    <m:r>
                      <m:rPr>
                        <m:sty m:val="p"/>
                      </m:rPr>
                      <a:rPr lang="en-US" altLang="zh-CN" sz="2100" i="1" dirty="0">
                        <a:latin typeface="Cambria Math" panose="02040503050406030204" charset="0"/>
                        <a:ea typeface="微软雅黑" panose="020B0503020204020204" pitchFamily="34" charset="-122"/>
                      </a:rPr>
                      <m:t>P</m:t>
                    </m:r>
                    <m:r>
                      <a:rPr lang="zh-CN" altLang="en-US" sz="2100" i="1" dirty="0" smtClean="0">
                        <a:latin typeface="Cambria Math" panose="02040503050406030204" charset="0"/>
                        <a:ea typeface="微软雅黑" panose="020B0503020204020204" pitchFamily="34" charset="-122"/>
                      </a:rPr>
                      <m:t>中</m:t>
                    </m:r>
                  </m:oMath>
                </a14:m>
                <a:r>
                  <a:rPr lang="zh-CN" altLang="en-US" sz="2100" dirty="0">
                    <a:latin typeface="微软雅黑" panose="020B0503020204020204" pitchFamily="34" charset="-122"/>
                    <a:ea typeface="微软雅黑" panose="020B0503020204020204" pitchFamily="34" charset="-122"/>
                  </a:rPr>
                  <a:t>的边，将其在</a:t>
                </a:r>
                <a14:m>
                  <m:oMath xmlns:m="http://schemas.openxmlformats.org/officeDocument/2006/math">
                    <m:r>
                      <m:rPr>
                        <m:sty m:val="p"/>
                      </m:rPr>
                      <a:rPr lang="en-US" altLang="zh-CN" sz="2100" i="1" dirty="0">
                        <a:latin typeface="Cambria Math" panose="02040503050406030204" charset="0"/>
                        <a:ea typeface="微软雅黑" panose="020B0503020204020204" pitchFamily="34" charset="-122"/>
                      </a:rPr>
                      <m:t>M</m:t>
                    </m:r>
                    <m:r>
                      <a:rPr lang="zh-CN" altLang="en-US" sz="2100" i="1" dirty="0" smtClean="0">
                        <a:latin typeface="Cambria Math" panose="02040503050406030204" charset="0"/>
                        <a:ea typeface="微软雅黑" panose="020B0503020204020204" pitchFamily="34" charset="-122"/>
                      </a:rPr>
                      <m:t>中</m:t>
                    </m:r>
                  </m:oMath>
                </a14:m>
                <a:r>
                  <a:rPr lang="zh-CN" altLang="en-US" sz="2100" dirty="0">
                    <a:latin typeface="微软雅黑" panose="020B0503020204020204" pitchFamily="34" charset="-122"/>
                    <a:ea typeface="微软雅黑" panose="020B0503020204020204" pitchFamily="34" charset="-122"/>
                  </a:rPr>
                  <a:t>匹配</a:t>
                </a:r>
                <a:r>
                  <a:rPr lang="en-US" altLang="zh-CN" sz="2100" dirty="0">
                    <a:latin typeface="微软雅黑" panose="020B0503020204020204" pitchFamily="34" charset="-122"/>
                    <a:ea typeface="微软雅黑" panose="020B0503020204020204" pitchFamily="34" charset="-122"/>
                  </a:rPr>
                  <a:t>/</a:t>
                </a:r>
                <a:r>
                  <a:rPr lang="zh-CN" altLang="en-US" sz="2100" dirty="0">
                    <a:latin typeface="微软雅黑" panose="020B0503020204020204" pitchFamily="34" charset="-122"/>
                    <a:ea typeface="微软雅黑" panose="020B0503020204020204" pitchFamily="34" charset="-122"/>
                  </a:rPr>
                  <a:t>未匹配属性反转；</a:t>
                </a:r>
                <a:endParaRPr lang="en-US" altLang="zh-CN" sz="2100" dirty="0">
                  <a:latin typeface="微软雅黑" panose="020B0503020204020204" pitchFamily="34" charset="-122"/>
                  <a:ea typeface="微软雅黑" panose="020B0503020204020204" pitchFamily="34" charset="-122"/>
                </a:endParaRPr>
              </a:p>
              <a:p>
                <a:pPr marL="914400" lvl="1" indent="-457200" algn="just">
                  <a:lnSpc>
                    <a:spcPct val="150000"/>
                  </a:lnSpc>
                  <a:buFont typeface="+mj-ea"/>
                  <a:buAutoNum type="circleNumDbPlain"/>
                </a:pPr>
                <a:r>
                  <a:rPr lang="zh-CN" altLang="en-US" sz="2100" dirty="0">
                    <a:latin typeface="微软雅黑" panose="020B0503020204020204" pitchFamily="34" charset="-122"/>
                    <a:ea typeface="微软雅黑" panose="020B0503020204020204" pitchFamily="34" charset="-122"/>
                  </a:rPr>
                  <a:t>重复步骤①和②，直到找不到新的增广路径；</a:t>
                </a:r>
                <a:endParaRPr lang="en-US" altLang="zh-CN" sz="2100" dirty="0">
                  <a:latin typeface="微软雅黑" panose="020B0503020204020204" pitchFamily="34" charset="-122"/>
                  <a:ea typeface="微软雅黑" panose="020B0503020204020204" pitchFamily="34" charset="-122"/>
                </a:endParaRPr>
              </a:p>
              <a:p>
                <a:pPr algn="just">
                  <a:lnSpc>
                    <a:spcPct val="150000"/>
                  </a:lnSpc>
                </a:pPr>
                <a:endParaRPr lang="en-US" altLang="zh-CN" sz="2100" dirty="0"/>
              </a:p>
              <a:p>
                <a:pPr algn="just">
                  <a:lnSpc>
                    <a:spcPct val="150000"/>
                  </a:lnSpc>
                </a:pPr>
                <a:r>
                  <a:rPr lang="zh-CN" altLang="en-US" sz="2100" dirty="0"/>
                  <a:t>右图中，设当前匹配</a:t>
                </a:r>
                <a14:m>
                  <m:oMath xmlns:m="http://schemas.openxmlformats.org/officeDocument/2006/math">
                    <m:r>
                      <m:rPr>
                        <m:sty m:val="p"/>
                      </m:rPr>
                      <a:rPr lang="en-US" altLang="zh-CN" sz="2100" i="1" dirty="0">
                        <a:latin typeface="Cambria Math" panose="02040503050406030204" charset="0"/>
                      </a:rPr>
                      <m:t>M</m:t>
                    </m:r>
                    <m:r>
                      <a:rPr lang="en-US" altLang="zh-CN" sz="2100" b="0" i="1" dirty="0" smtClean="0">
                        <a:latin typeface="Cambria Math" panose="02040503050406030204" charset="0"/>
                      </a:rPr>
                      <m:t>={</m:t>
                    </m:r>
                    <m:d>
                      <m:dPr>
                        <m:ctrlPr>
                          <a:rPr lang="en-US" altLang="zh-CN" sz="2100" b="0" i="1" dirty="0" smtClean="0">
                            <a:latin typeface="Cambria Math" panose="02040503050406030204" pitchFamily="18" charset="0"/>
                          </a:rPr>
                        </m:ctrlPr>
                      </m:dPr>
                      <m:e>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𝑢</m:t>
                            </m:r>
                          </m:e>
                          <m:sub>
                            <m:r>
                              <a:rPr lang="en-US" altLang="zh-CN" sz="2100" b="0" i="1" dirty="0" smtClean="0">
                                <a:latin typeface="Cambria Math" panose="02040503050406030204" charset="0"/>
                              </a:rPr>
                              <m:t>1</m:t>
                            </m:r>
                          </m:sub>
                        </m:sSub>
                        <m:r>
                          <a:rPr lang="en-US" altLang="zh-CN" sz="2100" b="0" i="1" dirty="0" smtClean="0">
                            <a:latin typeface="Cambria Math" panose="02040503050406030204" charset="0"/>
                          </a:rPr>
                          <m:t>,</m:t>
                        </m:r>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𝑣</m:t>
                            </m:r>
                          </m:e>
                          <m:sub>
                            <m:r>
                              <a:rPr lang="en-US" altLang="zh-CN" sz="2100" b="0" i="1" dirty="0" smtClean="0">
                                <a:latin typeface="Cambria Math" panose="02040503050406030204" charset="0"/>
                              </a:rPr>
                              <m:t>1</m:t>
                            </m:r>
                          </m:sub>
                        </m:sSub>
                      </m:e>
                    </m:d>
                    <m:r>
                      <a:rPr lang="en-US" altLang="zh-CN" sz="2100" b="0" i="1" dirty="0" smtClean="0">
                        <a:latin typeface="Cambria Math" panose="02040503050406030204" charset="0"/>
                      </a:rPr>
                      <m:t>,(</m:t>
                    </m:r>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𝑢</m:t>
                        </m:r>
                      </m:e>
                      <m:sub>
                        <m:r>
                          <a:rPr lang="en-US" altLang="zh-CN" sz="2100" b="0" i="1" dirty="0" smtClean="0">
                            <a:latin typeface="Cambria Math" panose="02040503050406030204" charset="0"/>
                          </a:rPr>
                          <m:t>2</m:t>
                        </m:r>
                      </m:sub>
                    </m:sSub>
                    <m:r>
                      <a:rPr lang="en-US" altLang="zh-CN" sz="2100" b="0" i="1" dirty="0" smtClean="0">
                        <a:latin typeface="Cambria Math" panose="02040503050406030204" charset="0"/>
                      </a:rPr>
                      <m:t>,</m:t>
                    </m:r>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𝑣</m:t>
                        </m:r>
                      </m:e>
                      <m:sub>
                        <m:r>
                          <a:rPr lang="en-US" altLang="zh-CN" sz="2100" b="0" i="1" dirty="0" smtClean="0">
                            <a:latin typeface="Cambria Math" panose="02040503050406030204" charset="0"/>
                          </a:rPr>
                          <m:t>2</m:t>
                        </m:r>
                      </m:sub>
                    </m:sSub>
                    <m:r>
                      <a:rPr lang="en-US" altLang="zh-CN" sz="2100" b="0" i="1" dirty="0" smtClean="0">
                        <a:latin typeface="Cambria Math" panose="02040503050406030204" charset="0"/>
                      </a:rPr>
                      <m:t>)}</m:t>
                    </m:r>
                    <m:r>
                      <a:rPr lang="zh-CN" altLang="en-US" sz="2100" i="1" dirty="0">
                        <a:latin typeface="Cambria Math" panose="02040503050406030204" charset="0"/>
                      </a:rPr>
                      <m:t>，</m:t>
                    </m:r>
                    <m:r>
                      <m:rPr>
                        <m:sty m:val="p"/>
                      </m:rPr>
                      <a:rPr lang="en-US" altLang="zh-CN" sz="2100" i="1" dirty="0">
                        <a:latin typeface="Cambria Math" panose="02040503050406030204" charset="0"/>
                      </a:rPr>
                      <m:t>M</m:t>
                    </m:r>
                  </m:oMath>
                </a14:m>
                <a:r>
                  <a:rPr lang="zh-CN" altLang="en-US" sz="2100" dirty="0"/>
                  <a:t>的一个增广路是</a:t>
                </a:r>
                <a14:m>
                  <m:oMath xmlns:m="http://schemas.openxmlformats.org/officeDocument/2006/math">
                    <m:r>
                      <a:rPr lang="en-US" altLang="zh-CN" sz="2100" b="0" i="1" smtClean="0">
                        <a:latin typeface="Cambria Math" panose="02040503050406030204" charset="0"/>
                      </a:rPr>
                      <m:t>{</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𝑢</m:t>
                            </m:r>
                          </m:e>
                          <m:sub>
                            <m:r>
                              <a:rPr lang="en-US" altLang="zh-CN" sz="2100" b="0" i="1" smtClean="0">
                                <a:latin typeface="Cambria Math" panose="02040503050406030204" charset="0"/>
                              </a:rPr>
                              <m:t>3</m:t>
                            </m:r>
                          </m:sub>
                        </m:sSub>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𝑣</m:t>
                            </m:r>
                          </m:e>
                          <m:sub>
                            <m:r>
                              <a:rPr lang="en-US" altLang="zh-CN" sz="2100" b="0" i="1" smtClean="0">
                                <a:latin typeface="Cambria Math" panose="02040503050406030204" charset="0"/>
                              </a:rPr>
                              <m:t>1</m:t>
                            </m:r>
                          </m:sub>
                        </m:sSub>
                      </m:e>
                    </m:d>
                    <m:r>
                      <a:rPr lang="en-US" altLang="zh-CN" sz="2100" b="0" i="1" smtClean="0">
                        <a:latin typeface="Cambria Math" panose="02040503050406030204" charset="0"/>
                      </a:rPr>
                      <m:t>,</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𝑢</m:t>
                            </m:r>
                          </m:e>
                          <m:sub>
                            <m:r>
                              <a:rPr lang="en-US" altLang="zh-CN" sz="2100" b="0" i="1" smtClean="0">
                                <a:latin typeface="Cambria Math" panose="02040503050406030204" charset="0"/>
                              </a:rPr>
                              <m:t>1</m:t>
                            </m:r>
                          </m:sub>
                        </m:sSub>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𝑣</m:t>
                            </m:r>
                          </m:e>
                          <m:sub>
                            <m:r>
                              <a:rPr lang="en-US" altLang="zh-CN" sz="2100" b="0" i="1" smtClean="0">
                                <a:latin typeface="Cambria Math" panose="02040503050406030204" charset="0"/>
                              </a:rPr>
                              <m:t>1</m:t>
                            </m:r>
                          </m:sub>
                        </m:sSub>
                      </m:e>
                    </m:d>
                    <m:r>
                      <a:rPr lang="en-US" altLang="zh-CN" sz="2100" b="0" i="1" smtClean="0">
                        <a:latin typeface="Cambria Math" panose="02040503050406030204" charset="0"/>
                      </a:rPr>
                      <m:t>,</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𝑢</m:t>
                            </m:r>
                          </m:e>
                          <m:sub>
                            <m:r>
                              <a:rPr lang="en-US" altLang="zh-CN" sz="2100" b="0" i="1" smtClean="0">
                                <a:latin typeface="Cambria Math" panose="02040503050406030204" charset="0"/>
                              </a:rPr>
                              <m:t>1</m:t>
                            </m:r>
                          </m:sub>
                        </m:sSub>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𝑣</m:t>
                            </m:r>
                          </m:e>
                          <m:sub>
                            <m:r>
                              <a:rPr lang="en-US" altLang="zh-CN" sz="2100" b="0" i="1" smtClean="0">
                                <a:latin typeface="Cambria Math" panose="02040503050406030204" charset="0"/>
                              </a:rPr>
                              <m:t>2</m:t>
                            </m:r>
                          </m:sub>
                        </m:sSub>
                      </m:e>
                    </m:d>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𝑢</m:t>
                        </m:r>
                      </m:e>
                      <m:sub>
                        <m:r>
                          <a:rPr lang="en-US" altLang="zh-CN" sz="2100" b="0" i="1" smtClean="0">
                            <a:latin typeface="Cambria Math" panose="02040503050406030204" charset="0"/>
                          </a:rPr>
                          <m:t>2</m:t>
                        </m:r>
                      </m:sub>
                    </m:sSub>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𝑣</m:t>
                        </m:r>
                      </m:e>
                      <m:sub>
                        <m:r>
                          <a:rPr lang="en-US" altLang="zh-CN" sz="2100" b="0" i="1" smtClean="0">
                            <a:latin typeface="Cambria Math" panose="02040503050406030204" charset="0"/>
                          </a:rPr>
                          <m:t>2</m:t>
                        </m:r>
                      </m:sub>
                    </m:sSub>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𝑢</m:t>
                        </m:r>
                      </m:e>
                      <m:sub>
                        <m:r>
                          <a:rPr lang="en-US" altLang="zh-CN" sz="2100" b="0" i="1" smtClean="0">
                            <a:latin typeface="Cambria Math" panose="02040503050406030204" charset="0"/>
                          </a:rPr>
                          <m:t>2</m:t>
                        </m:r>
                      </m:sub>
                    </m:sSub>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𝑣</m:t>
                        </m:r>
                      </m:e>
                      <m:sub>
                        <m:r>
                          <a:rPr lang="en-US" altLang="zh-CN" sz="2100" b="0" i="1" smtClean="0">
                            <a:latin typeface="Cambria Math" panose="02040503050406030204" charset="0"/>
                          </a:rPr>
                          <m:t>3</m:t>
                        </m:r>
                      </m:sub>
                    </m:sSub>
                    <m:r>
                      <a:rPr lang="en-US" altLang="zh-CN" sz="2100" b="0" i="1" smtClean="0">
                        <a:latin typeface="Cambria Math" panose="02040503050406030204" charset="0"/>
                      </a:rPr>
                      <m:t>)}</m:t>
                    </m:r>
                    <m:r>
                      <a:rPr lang="zh-CN" altLang="en-US" sz="2100" i="1">
                        <a:latin typeface="Cambria Math" panose="02040503050406030204" charset="0"/>
                      </a:rPr>
                      <m:t>，</m:t>
                    </m:r>
                  </m:oMath>
                </a14:m>
                <a:r>
                  <a:rPr lang="zh-CN" altLang="en-US" sz="2100" dirty="0"/>
                  <a:t>则反转边的匹配</a:t>
                </a:r>
                <a:r>
                  <a:rPr lang="en-US" altLang="zh-CN" sz="2100" dirty="0"/>
                  <a:t>/</a:t>
                </a:r>
                <a:r>
                  <a:rPr lang="zh-CN" altLang="en-US" sz="2100" dirty="0"/>
                  <a:t>未匹配关系后，</a:t>
                </a:r>
                <a14:m>
                  <m:oMath xmlns:m="http://schemas.openxmlformats.org/officeDocument/2006/math">
                    <m:r>
                      <m:rPr>
                        <m:sty m:val="p"/>
                      </m:rPr>
                      <a:rPr lang="en-US" altLang="zh-CN" sz="2100" i="1" dirty="0">
                        <a:latin typeface="Cambria Math" panose="02040503050406030204" charset="0"/>
                      </a:rPr>
                      <m:t>M</m:t>
                    </m:r>
                  </m:oMath>
                </a14:m>
                <a:r>
                  <a:rPr lang="zh-CN" altLang="en-US" sz="2100" dirty="0"/>
                  <a:t>变成</a:t>
                </a:r>
                <a14:m>
                  <m:oMath xmlns:m="http://schemas.openxmlformats.org/officeDocument/2006/math">
                    <m:r>
                      <a:rPr lang="en-US" altLang="zh-CN" sz="2100" b="0" i="1" dirty="0" smtClean="0">
                        <a:latin typeface="Cambria Math" panose="02040503050406030204" charset="0"/>
                      </a:rPr>
                      <m:t>{</m:t>
                    </m:r>
                    <m:d>
                      <m:dPr>
                        <m:ctrlPr>
                          <a:rPr lang="en-US" altLang="zh-CN" sz="2100" b="0" i="1" dirty="0" smtClean="0">
                            <a:latin typeface="Cambria Math" panose="02040503050406030204" pitchFamily="18" charset="0"/>
                          </a:rPr>
                        </m:ctrlPr>
                      </m:dPr>
                      <m:e>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𝑢</m:t>
                            </m:r>
                          </m:e>
                          <m:sub>
                            <m:r>
                              <a:rPr lang="en-US" altLang="zh-CN" sz="2100" b="0" i="1" dirty="0" smtClean="0">
                                <a:latin typeface="Cambria Math" panose="02040503050406030204" charset="0"/>
                              </a:rPr>
                              <m:t>3</m:t>
                            </m:r>
                          </m:sub>
                        </m:sSub>
                        <m:r>
                          <a:rPr lang="en-US" altLang="zh-CN" sz="2100" b="0" i="1" dirty="0" smtClean="0">
                            <a:latin typeface="Cambria Math" panose="02040503050406030204" charset="0"/>
                          </a:rPr>
                          <m:t>,</m:t>
                        </m:r>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𝑣</m:t>
                            </m:r>
                          </m:e>
                          <m:sub>
                            <m:r>
                              <a:rPr lang="en-US" altLang="zh-CN" sz="2100" b="0" i="1" dirty="0" smtClean="0">
                                <a:latin typeface="Cambria Math" panose="02040503050406030204" charset="0"/>
                              </a:rPr>
                              <m:t>1</m:t>
                            </m:r>
                          </m:sub>
                        </m:sSub>
                      </m:e>
                    </m:d>
                    <m:r>
                      <a:rPr lang="en-US" altLang="zh-CN" sz="2100" b="0" i="1" dirty="0" smtClean="0">
                        <a:latin typeface="Cambria Math" panose="02040503050406030204" charset="0"/>
                      </a:rPr>
                      <m:t>,</m:t>
                    </m:r>
                    <m:d>
                      <m:dPr>
                        <m:ctrlPr>
                          <a:rPr lang="en-US" altLang="zh-CN" sz="2100" b="0" i="1" dirty="0" smtClean="0">
                            <a:latin typeface="Cambria Math" panose="02040503050406030204" pitchFamily="18" charset="0"/>
                          </a:rPr>
                        </m:ctrlPr>
                      </m:dPr>
                      <m:e>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𝑢</m:t>
                            </m:r>
                          </m:e>
                          <m:sub>
                            <m:r>
                              <a:rPr lang="en-US" altLang="zh-CN" sz="2100" b="0" i="1" dirty="0" smtClean="0">
                                <a:latin typeface="Cambria Math" panose="02040503050406030204" charset="0"/>
                              </a:rPr>
                              <m:t>1</m:t>
                            </m:r>
                          </m:sub>
                        </m:sSub>
                        <m:r>
                          <a:rPr lang="en-US" altLang="zh-CN" sz="2100" b="0" i="1" dirty="0" smtClean="0">
                            <a:latin typeface="Cambria Math" panose="02040503050406030204" charset="0"/>
                          </a:rPr>
                          <m:t>,</m:t>
                        </m:r>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𝑣</m:t>
                            </m:r>
                          </m:e>
                          <m:sub>
                            <m:r>
                              <a:rPr lang="en-US" altLang="zh-CN" sz="2100" b="0" i="1" dirty="0" smtClean="0">
                                <a:latin typeface="Cambria Math" panose="02040503050406030204" charset="0"/>
                              </a:rPr>
                              <m:t>2</m:t>
                            </m:r>
                          </m:sub>
                        </m:sSub>
                      </m:e>
                    </m:d>
                    <m:r>
                      <a:rPr lang="en-US" altLang="zh-CN" sz="2100" b="0" i="1" dirty="0" smtClean="0">
                        <a:latin typeface="Cambria Math" panose="02040503050406030204" charset="0"/>
                      </a:rPr>
                      <m:t>,(</m:t>
                    </m:r>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𝑢</m:t>
                        </m:r>
                      </m:e>
                      <m:sub>
                        <m:r>
                          <a:rPr lang="en-US" altLang="zh-CN" sz="2100" b="0" i="1" dirty="0" smtClean="0">
                            <a:latin typeface="Cambria Math" panose="02040503050406030204" charset="0"/>
                          </a:rPr>
                          <m:t>2</m:t>
                        </m:r>
                      </m:sub>
                    </m:sSub>
                    <m:r>
                      <a:rPr lang="en-US" altLang="zh-CN" sz="2100" b="0" i="1" dirty="0" smtClean="0">
                        <a:latin typeface="Cambria Math" panose="02040503050406030204" charset="0"/>
                      </a:rPr>
                      <m:t>,</m:t>
                    </m:r>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𝑣</m:t>
                        </m:r>
                      </m:e>
                      <m:sub>
                        <m:r>
                          <a:rPr lang="en-US" altLang="zh-CN" sz="2100" b="0" i="1" dirty="0" smtClean="0">
                            <a:latin typeface="Cambria Math" panose="02040503050406030204" charset="0"/>
                          </a:rPr>
                          <m:t>3</m:t>
                        </m:r>
                      </m:sub>
                    </m:sSub>
                    <m:r>
                      <a:rPr lang="en-US" altLang="zh-CN" sz="2100" b="0" i="1" dirty="0" smtClean="0">
                        <a:latin typeface="Cambria Math" panose="02040503050406030204" charset="0"/>
                      </a:rPr>
                      <m:t>)}</m:t>
                    </m:r>
                  </m:oMath>
                </a14:m>
                <a:r>
                  <a:rPr lang="zh-CN" altLang="en-US" sz="2100" dirty="0"/>
                  <a:t>。</a:t>
                </a:r>
                <a:endParaRPr lang="en-US" altLang="zh-CN" sz="2100" dirty="0"/>
              </a:p>
            </p:txBody>
          </p:sp>
        </mc:Choice>
        <mc:Fallback xmlns="">
          <p:sp>
            <p:nvSpPr>
              <p:cNvPr id="5" name="内容占位符 4"/>
              <p:cNvSpPr>
                <a:spLocks noRot="1" noChangeAspect="1" noMove="1" noResize="1" noEditPoints="1" noAdjustHandles="1" noChangeArrowheads="1" noChangeShapeType="1" noTextEdit="1"/>
              </p:cNvSpPr>
              <p:nvPr>
                <p:ph idx="11"/>
              </p:nvPr>
            </p:nvSpPr>
            <p:spPr>
              <a:xfrm>
                <a:off x="584225" y="1235277"/>
                <a:ext cx="7252183" cy="5057775"/>
              </a:xfrm>
              <a:blipFill rotWithShape="1">
                <a:blip r:embed="rId3"/>
                <a:stretch>
                  <a:fillRect t="-4" r="7" b="4"/>
                </a:stretch>
              </a:blipFill>
            </p:spPr>
            <p:txBody>
              <a:bodyPr/>
              <a:lstStyle/>
              <a:p>
                <a:r>
                  <a:rPr lang="zh-CN" altLang="en-US">
                    <a:noFill/>
                  </a:rPr>
                  <a:t> </a:t>
                </a:r>
              </a:p>
            </p:txBody>
          </p:sp>
        </mc:Fallback>
      </mc:AlternateContent>
      <p:sp>
        <p:nvSpPr>
          <p:cNvPr id="13" name="文本框 707"/>
          <p:cNvSpPr txBox="1"/>
          <p:nvPr/>
        </p:nvSpPr>
        <p:spPr>
          <a:xfrm>
            <a:off x="8522208" y="5225399"/>
            <a:ext cx="2831592" cy="772878"/>
          </a:xfrm>
          <a:prstGeom prst="rect">
            <a:avLst/>
          </a:prstGeom>
          <a:solidFill>
            <a:srgbClr val="FFFFFF"/>
          </a:solidFill>
          <a:ln>
            <a:noFill/>
          </a:ln>
        </p:spPr>
        <p:txBody>
          <a:bodyPr wrap="square" lIns="0" tIns="0" rIns="0" bIns="0">
            <a:noAutofit/>
          </a:bodyPr>
          <a:lstStyle/>
          <a:p>
            <a:pPr algn="ctr"/>
            <a:r>
              <a:rPr lang="zh-CN" altLang="en-US" kern="100" dirty="0">
                <a:effectLst/>
                <a:latin typeface="等线 Light" panose="02010600030101010101" charset="-122"/>
                <a:ea typeface="黑体" panose="02010609060101010101" pitchFamily="49" charset="-122"/>
                <a:cs typeface="黑体" panose="02010609060101010101" pitchFamily="49" charset="-122"/>
              </a:rPr>
              <a:t>利用</a:t>
            </a:r>
            <a:r>
              <a:rPr lang="zh-CN" kern="100" dirty="0">
                <a:effectLst/>
                <a:latin typeface="等线 Light" panose="02010600030101010101" charset="-122"/>
                <a:ea typeface="黑体" panose="02010609060101010101" pitchFamily="49" charset="-122"/>
                <a:cs typeface="黑体" panose="02010609060101010101" pitchFamily="49" charset="-122"/>
              </a:rPr>
              <a:t>增广路径</a:t>
            </a:r>
            <a:r>
              <a:rPr lang="zh-CN" altLang="en-US" kern="100" dirty="0">
                <a:effectLst/>
                <a:latin typeface="等线 Light" panose="02010600030101010101" charset="-122"/>
                <a:ea typeface="黑体" panose="02010609060101010101" pitchFamily="49" charset="-122"/>
                <a:cs typeface="黑体" panose="02010609060101010101" pitchFamily="49" charset="-122"/>
              </a:rPr>
              <a:t>扩充匹配</a:t>
            </a:r>
            <a:endParaRPr lang="zh-CN" sz="28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7" name="图片 6"/>
          <p:cNvPicPr>
            <a:picLocks noChangeAspect="1"/>
          </p:cNvPicPr>
          <p:nvPr/>
        </p:nvPicPr>
        <p:blipFill>
          <a:blip r:embed="rId4"/>
          <a:stretch>
            <a:fillRect/>
          </a:stretch>
        </p:blipFill>
        <p:spPr>
          <a:xfrm>
            <a:off x="8467344" y="1377650"/>
            <a:ext cx="3222727" cy="365242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匈牙利算法流程</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p:pic>
        <p:nvPicPr>
          <p:cNvPr id="8" name="图片 7"/>
          <p:cNvPicPr/>
          <p:nvPr/>
        </p:nvPicPr>
        <p:blipFill rotWithShape="1">
          <a:blip r:embed="rId3"/>
          <a:srcRect r="68787" b="57208"/>
          <a:stretch>
            <a:fillRect/>
          </a:stretch>
        </p:blipFill>
        <p:spPr>
          <a:xfrm>
            <a:off x="1505980" y="1083906"/>
            <a:ext cx="1997890" cy="2385117"/>
          </a:xfrm>
          <a:prstGeom prst="rect">
            <a:avLst/>
          </a:prstGeom>
        </p:spPr>
      </p:pic>
      <p:pic>
        <p:nvPicPr>
          <p:cNvPr id="14" name="图片 13"/>
          <p:cNvPicPr/>
          <p:nvPr/>
        </p:nvPicPr>
        <p:blipFill rotWithShape="1">
          <a:blip r:embed="rId3"/>
          <a:srcRect l="33429" t="1984" r="35358" b="57017"/>
          <a:stretch>
            <a:fillRect/>
          </a:stretch>
        </p:blipFill>
        <p:spPr>
          <a:xfrm>
            <a:off x="4765921" y="1183859"/>
            <a:ext cx="1997890" cy="2285164"/>
          </a:xfrm>
          <a:prstGeom prst="rect">
            <a:avLst/>
          </a:prstGeom>
        </p:spPr>
      </p:pic>
      <p:pic>
        <p:nvPicPr>
          <p:cNvPr id="15" name="图片 14"/>
          <p:cNvPicPr/>
          <p:nvPr/>
        </p:nvPicPr>
        <p:blipFill rotWithShape="1">
          <a:blip r:embed="rId3"/>
          <a:srcRect l="68787" t="1778" b="57224"/>
          <a:stretch>
            <a:fillRect/>
          </a:stretch>
        </p:blipFill>
        <p:spPr>
          <a:xfrm>
            <a:off x="8343759" y="1183859"/>
            <a:ext cx="1997890" cy="2285165"/>
          </a:xfrm>
          <a:prstGeom prst="rect">
            <a:avLst/>
          </a:prstGeom>
        </p:spPr>
      </p:pic>
      <p:pic>
        <p:nvPicPr>
          <p:cNvPr id="16" name="图片 15"/>
          <p:cNvPicPr/>
          <p:nvPr/>
        </p:nvPicPr>
        <p:blipFill rotWithShape="1">
          <a:blip r:embed="rId3"/>
          <a:srcRect t="50339" r="68787" b="6869"/>
          <a:stretch>
            <a:fillRect/>
          </a:stretch>
        </p:blipFill>
        <p:spPr>
          <a:xfrm>
            <a:off x="2887040" y="3825630"/>
            <a:ext cx="1997890" cy="2385117"/>
          </a:xfrm>
          <a:prstGeom prst="rect">
            <a:avLst/>
          </a:prstGeom>
        </p:spPr>
      </p:pic>
      <p:pic>
        <p:nvPicPr>
          <p:cNvPr id="17" name="图片 16"/>
          <p:cNvPicPr/>
          <p:nvPr/>
        </p:nvPicPr>
        <p:blipFill rotWithShape="1">
          <a:blip r:embed="rId3"/>
          <a:srcRect l="33784" t="50845" r="36073" b="8155"/>
          <a:stretch>
            <a:fillRect/>
          </a:stretch>
        </p:blipFill>
        <p:spPr>
          <a:xfrm>
            <a:off x="6369531" y="3875606"/>
            <a:ext cx="1929384" cy="2285164"/>
          </a:xfrm>
          <a:prstGeom prst="rect">
            <a:avLst/>
          </a:prstGeom>
        </p:spPr>
      </p:pic>
      <p:sp>
        <p:nvSpPr>
          <p:cNvPr id="6" name="箭头: 右 5"/>
          <p:cNvSpPr/>
          <p:nvPr/>
        </p:nvSpPr>
        <p:spPr>
          <a:xfrm>
            <a:off x="3518763" y="2186121"/>
            <a:ext cx="854103" cy="51895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9" name="箭头: 右 18"/>
          <p:cNvSpPr/>
          <p:nvPr/>
        </p:nvSpPr>
        <p:spPr>
          <a:xfrm>
            <a:off x="7167460" y="2183341"/>
            <a:ext cx="854103" cy="51895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箭头: 右 19"/>
          <p:cNvSpPr/>
          <p:nvPr/>
        </p:nvSpPr>
        <p:spPr>
          <a:xfrm>
            <a:off x="5088904" y="4745152"/>
            <a:ext cx="854103" cy="51895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1" name="箭头: 右 20"/>
          <p:cNvSpPr/>
          <p:nvPr/>
        </p:nvSpPr>
        <p:spPr>
          <a:xfrm>
            <a:off x="1828963" y="4745152"/>
            <a:ext cx="854103" cy="51895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2" name="内容占位符 4"/>
          <p:cNvSpPr txBox="1"/>
          <p:nvPr/>
        </p:nvSpPr>
        <p:spPr>
          <a:xfrm>
            <a:off x="1631344" y="3329124"/>
            <a:ext cx="2701036" cy="5464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r>
              <a:rPr lang="zh-CN" altLang="en-US" sz="1800" dirty="0"/>
              <a:t>原始二部图</a:t>
            </a:r>
            <a:endParaRPr lang="en-US" altLang="zh-CN" sz="1800" dirty="0"/>
          </a:p>
        </p:txBody>
      </p:sp>
      <mc:AlternateContent xmlns:mc="http://schemas.openxmlformats.org/markup-compatibility/2006" xmlns:a14="http://schemas.microsoft.com/office/drawing/2010/main">
        <mc:Choice Requires="a14">
          <p:sp>
            <p:nvSpPr>
              <p:cNvPr id="23" name="内容占位符 4"/>
              <p:cNvSpPr txBox="1"/>
              <p:nvPr/>
            </p:nvSpPr>
            <p:spPr>
              <a:xfrm>
                <a:off x="5018253" y="3374086"/>
                <a:ext cx="2701036" cy="5464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𝑢</m:t>
                        </m:r>
                      </m:e>
                      <m:sub>
                        <m:r>
                          <a:rPr lang="en-US" altLang="zh-CN" sz="1800" b="0" i="1" smtClean="0">
                            <a:latin typeface="Cambria Math" panose="02040503050406030204" charset="0"/>
                          </a:rPr>
                          <m:t>1</m:t>
                        </m:r>
                      </m:sub>
                    </m:sSub>
                  </m:oMath>
                </a14:m>
                <a:r>
                  <a:rPr lang="zh-CN" altLang="en-US" sz="1800" dirty="0"/>
                  <a:t>匹配</a:t>
                </a:r>
                <a14:m>
                  <m:oMath xmlns:m="http://schemas.openxmlformats.org/officeDocument/2006/math">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charset="0"/>
                          </a:rPr>
                          <m:t>𝑣</m:t>
                        </m:r>
                      </m:e>
                      <m:sub>
                        <m:r>
                          <a:rPr lang="en-US" altLang="zh-CN" sz="1800" b="0" i="1" dirty="0" smtClean="0">
                            <a:latin typeface="Cambria Math" panose="02040503050406030204" charset="0"/>
                          </a:rPr>
                          <m:t>1</m:t>
                        </m:r>
                      </m:sub>
                    </m:sSub>
                  </m:oMath>
                </a14:m>
                <a:endParaRPr lang="en-US" altLang="zh-CN" sz="1800" dirty="0"/>
              </a:p>
            </p:txBody>
          </p:sp>
        </mc:Choice>
        <mc:Fallback xmlns="">
          <p:sp>
            <p:nvSpPr>
              <p:cNvPr id="23" name="内容占位符 4"/>
              <p:cNvSpPr txBox="1">
                <a:spLocks noRot="1" noChangeAspect="1" noMove="1" noResize="1" noEditPoints="1" noAdjustHandles="1" noChangeArrowheads="1" noChangeShapeType="1" noTextEdit="1"/>
              </p:cNvSpPr>
              <p:nvPr/>
            </p:nvSpPr>
            <p:spPr>
              <a:xfrm>
                <a:off x="5018253" y="3374086"/>
                <a:ext cx="2701036" cy="546482"/>
              </a:xfrm>
              <a:prstGeom prst="rect">
                <a:avLst/>
              </a:prstGeom>
              <a:blipFill rotWithShape="1">
                <a:blip r:embed="rId4"/>
                <a:stretch>
                  <a:fillRect l="-18" t="-61" r="8" b="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内容占位符 4"/>
              <p:cNvSpPr txBox="1"/>
              <p:nvPr/>
            </p:nvSpPr>
            <p:spPr>
              <a:xfrm>
                <a:off x="8652764" y="3374086"/>
                <a:ext cx="2701036" cy="5464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𝑢</m:t>
                        </m:r>
                      </m:e>
                      <m:sub>
                        <m:r>
                          <a:rPr lang="en-US" altLang="zh-CN" sz="1800" b="0" i="1" smtClean="0">
                            <a:latin typeface="Cambria Math" panose="02040503050406030204" charset="0"/>
                          </a:rPr>
                          <m:t>2</m:t>
                        </m:r>
                      </m:sub>
                    </m:sSub>
                  </m:oMath>
                </a14:m>
                <a:r>
                  <a:rPr lang="zh-CN" altLang="en-US" sz="1800" dirty="0"/>
                  <a:t>匹配</a:t>
                </a:r>
                <a14:m>
                  <m:oMath xmlns:m="http://schemas.openxmlformats.org/officeDocument/2006/math">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charset="0"/>
                          </a:rPr>
                          <m:t>𝑣</m:t>
                        </m:r>
                      </m:e>
                      <m:sub>
                        <m:r>
                          <a:rPr lang="en-US" altLang="zh-CN" sz="1800" b="0" i="1" dirty="0" smtClean="0">
                            <a:latin typeface="Cambria Math" panose="02040503050406030204" charset="0"/>
                          </a:rPr>
                          <m:t>2</m:t>
                        </m:r>
                      </m:sub>
                    </m:sSub>
                  </m:oMath>
                </a14:m>
                <a:endParaRPr lang="en-US" altLang="zh-CN" sz="1800" dirty="0"/>
              </a:p>
            </p:txBody>
          </p:sp>
        </mc:Choice>
        <mc:Fallback xmlns="">
          <p:sp>
            <p:nvSpPr>
              <p:cNvPr id="24" name="内容占位符 4"/>
              <p:cNvSpPr txBox="1">
                <a:spLocks noRot="1" noChangeAspect="1" noMove="1" noResize="1" noEditPoints="1" noAdjustHandles="1" noChangeArrowheads="1" noChangeShapeType="1" noTextEdit="1"/>
              </p:cNvSpPr>
              <p:nvPr/>
            </p:nvSpPr>
            <p:spPr>
              <a:xfrm>
                <a:off x="8652764" y="3374086"/>
                <a:ext cx="2701036" cy="546482"/>
              </a:xfrm>
              <a:prstGeom prst="rect">
                <a:avLst/>
              </a:prstGeom>
              <a:blipFill rotWithShape="1">
                <a:blip r:embed="rId5"/>
                <a:stretch>
                  <a:fillRect l="-9" t="-61" b="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内容占位符 4"/>
              <p:cNvSpPr txBox="1"/>
              <p:nvPr/>
            </p:nvSpPr>
            <p:spPr>
              <a:xfrm>
                <a:off x="1708426" y="6019811"/>
                <a:ext cx="4114044" cy="5464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𝑢</m:t>
                        </m:r>
                      </m:e>
                      <m:sub>
                        <m:r>
                          <a:rPr lang="en-US" altLang="zh-CN" sz="1800" b="0" i="1" smtClean="0">
                            <a:latin typeface="Cambria Math" panose="02040503050406030204" charset="0"/>
                          </a:rPr>
                          <m:t>3</m:t>
                        </m:r>
                      </m:sub>
                    </m:sSub>
                    <m:r>
                      <a:rPr lang="zh-CN" altLang="en-US" sz="1800" i="1">
                        <a:latin typeface="Cambria Math" panose="02040503050406030204" charset="0"/>
                      </a:rPr>
                      <m:t>无</m:t>
                    </m:r>
                  </m:oMath>
                </a14:m>
                <a:r>
                  <a:rPr lang="zh-CN" altLang="en-US" sz="1800" dirty="0"/>
                  <a:t>法直接匹配，从</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𝑢</m:t>
                        </m:r>
                      </m:e>
                      <m:sub>
                        <m:r>
                          <a:rPr lang="en-US" altLang="zh-CN" sz="1800" b="0" i="1" smtClean="0">
                            <a:latin typeface="Cambria Math" panose="02040503050406030204" charset="0"/>
                          </a:rPr>
                          <m:t>3</m:t>
                        </m:r>
                      </m:sub>
                    </m:sSub>
                    <m:r>
                      <a:rPr lang="zh-CN" altLang="en-US" sz="1800" i="1">
                        <a:latin typeface="Cambria Math" panose="02040503050406030204" charset="0"/>
                      </a:rPr>
                      <m:t>出发</m:t>
                    </m:r>
                  </m:oMath>
                </a14:m>
                <a:r>
                  <a:rPr lang="zh-CN" altLang="en-US" sz="1800" dirty="0"/>
                  <a:t>寻找增广路</a:t>
                </a:r>
                <a:endParaRPr lang="en-US" altLang="zh-CN" sz="1800" dirty="0"/>
              </a:p>
            </p:txBody>
          </p:sp>
        </mc:Choice>
        <mc:Fallback xmlns="">
          <p:sp>
            <p:nvSpPr>
              <p:cNvPr id="25" name="内容占位符 4"/>
              <p:cNvSpPr txBox="1">
                <a:spLocks noRot="1" noChangeAspect="1" noMove="1" noResize="1" noEditPoints="1" noAdjustHandles="1" noChangeArrowheads="1" noChangeShapeType="1" noTextEdit="1"/>
              </p:cNvSpPr>
              <p:nvPr/>
            </p:nvSpPr>
            <p:spPr>
              <a:xfrm>
                <a:off x="1708426" y="6019811"/>
                <a:ext cx="4114044" cy="546482"/>
              </a:xfrm>
              <a:prstGeom prst="rect">
                <a:avLst/>
              </a:prstGeom>
              <a:blipFill rotWithShape="1">
                <a:blip r:embed="rId6"/>
                <a:stretch>
                  <a:fillRect l="-7" t="-2" r="4" b="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内容占位符 4"/>
              <p:cNvSpPr txBox="1"/>
              <p:nvPr/>
            </p:nvSpPr>
            <p:spPr>
              <a:xfrm>
                <a:off x="6418818" y="6050302"/>
                <a:ext cx="4114044" cy="5464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𝑢</m:t>
                        </m:r>
                      </m:e>
                      <m:sub>
                        <m:r>
                          <a:rPr lang="en-US" altLang="zh-CN" sz="1800" b="0" i="1" smtClean="0">
                            <a:latin typeface="Cambria Math" panose="02040503050406030204" charset="0"/>
                          </a:rPr>
                          <m:t>3</m:t>
                        </m:r>
                      </m:sub>
                    </m:sSub>
                    <m:r>
                      <a:rPr lang="zh-CN" altLang="en-US" sz="1800" i="1">
                        <a:latin typeface="Cambria Math" panose="02040503050406030204" charset="0"/>
                      </a:rPr>
                      <m:t>获得</m:t>
                    </m:r>
                  </m:oMath>
                </a14:m>
                <a:r>
                  <a:rPr lang="zh-CN" altLang="en-US" sz="1800" dirty="0"/>
                  <a:t>匹配</a:t>
                </a:r>
                <a:endParaRPr lang="en-US" altLang="zh-CN" sz="1800" dirty="0"/>
              </a:p>
            </p:txBody>
          </p:sp>
        </mc:Choice>
        <mc:Fallback xmlns="">
          <p:sp>
            <p:nvSpPr>
              <p:cNvPr id="28" name="内容占位符 4"/>
              <p:cNvSpPr txBox="1">
                <a:spLocks noRot="1" noChangeAspect="1" noMove="1" noResize="1" noEditPoints="1" noAdjustHandles="1" noChangeArrowheads="1" noChangeShapeType="1" noTextEdit="1"/>
              </p:cNvSpPr>
              <p:nvPr/>
            </p:nvSpPr>
            <p:spPr>
              <a:xfrm>
                <a:off x="6418818" y="6050302"/>
                <a:ext cx="4114044" cy="546482"/>
              </a:xfrm>
              <a:prstGeom prst="rect">
                <a:avLst/>
              </a:prstGeom>
              <a:blipFill rotWithShape="1">
                <a:blip r:embed="rId7"/>
                <a:stretch>
                  <a:fillRect l="-6" t="-4" r="3" b="74"/>
                </a:stretch>
              </a:blipFill>
            </p:spPr>
            <p:txBody>
              <a:bodyPr/>
              <a:lstStyle/>
              <a:p>
                <a:r>
                  <a:rPr lang="zh-CN" alt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8.5  </a:t>
            </a:r>
            <a:r>
              <a:rPr lang="zh-CN" altLang="en-US" dirty="0"/>
              <a:t>拓展延伸：网络流</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6" y="1276350"/>
                <a:ext cx="7261326" cy="5057775"/>
              </a:xfrm>
            </p:spPr>
            <p:txBody>
              <a:bodyPr>
                <a:noAutofit/>
              </a:bodyPr>
              <a:lstStyle/>
              <a:p>
                <a:pPr algn="just">
                  <a:lnSpc>
                    <a:spcPct val="110000"/>
                  </a:lnSpc>
                </a:pPr>
                <a:r>
                  <a:rPr lang="zh-CN" altLang="en-US" sz="2400" b="1" u="sng" dirty="0"/>
                  <a:t>流网络</a:t>
                </a:r>
                <a:endParaRPr lang="en-US" altLang="zh-CN" sz="2400" b="1" u="sng" dirty="0"/>
              </a:p>
              <a:p>
                <a:pPr algn="just">
                  <a:lnSpc>
                    <a:spcPct val="100000"/>
                  </a:lnSpc>
                </a:pPr>
                <a:r>
                  <a:rPr lang="en-US" altLang="zh-CN" sz="2400" b="1" dirty="0"/>
                  <a:t>        </a:t>
                </a:r>
                <a:r>
                  <a:rPr lang="zh-CN" altLang="en-US" sz="2400" dirty="0">
                    <a:effectLst>
                      <a:outerShdw blurRad="38100" dist="38100" dir="2700000" algn="tl">
                        <a:srgbClr val="000000">
                          <a:alpha val="43137"/>
                        </a:srgbClr>
                      </a:outerShdw>
                    </a:effectLst>
                  </a:rPr>
                  <a:t>流网络</a:t>
                </a:r>
                <a14:m>
                  <m:oMath xmlns:m="http://schemas.openxmlformats.org/officeDocument/2006/math">
                    <m:r>
                      <m:rPr>
                        <m:sty m:val="p"/>
                      </m:rPr>
                      <a:rPr lang="en-US" altLang="zh-CN" sz="2400" i="1" dirty="0">
                        <a:latin typeface="Cambria Math" panose="02040503050406030204" charset="0"/>
                      </a:rPr>
                      <m:t>G</m:t>
                    </m:r>
                    <m:r>
                      <a:rPr lang="en-US" altLang="zh-CN" sz="2400" b="0" i="0" dirty="0" smtClean="0">
                        <a:latin typeface="Cambria Math" panose="02040503050406030204" charset="0"/>
                      </a:rPr>
                      <m:t>=(</m:t>
                    </m:r>
                    <m:r>
                      <m:rPr>
                        <m:sty m:val="p"/>
                      </m:rPr>
                      <a:rPr lang="en-US" altLang="zh-CN" sz="2400" b="0" i="0" dirty="0" smtClean="0">
                        <a:latin typeface="Cambria Math" panose="02040503050406030204" charset="0"/>
                      </a:rPr>
                      <m:t>V</m:t>
                    </m:r>
                    <m:r>
                      <a:rPr lang="en-US" altLang="zh-CN" sz="2400" b="0" i="0" dirty="0" smtClean="0">
                        <a:latin typeface="Cambria Math" panose="02040503050406030204" charset="0"/>
                      </a:rPr>
                      <m:t>,</m:t>
                    </m:r>
                    <m:r>
                      <m:rPr>
                        <m:sty m:val="p"/>
                      </m:rPr>
                      <a:rPr lang="en-US" altLang="zh-CN" sz="2400" b="0" i="0" dirty="0" smtClean="0">
                        <a:latin typeface="Cambria Math" panose="02040503050406030204" charset="0"/>
                      </a:rPr>
                      <m:t>E</m:t>
                    </m:r>
                    <m:r>
                      <a:rPr lang="en-US" altLang="zh-CN" sz="2400" b="0" i="0" dirty="0" smtClean="0">
                        <a:latin typeface="Cambria Math" panose="02040503050406030204" charset="0"/>
                      </a:rPr>
                      <m:t>)</m:t>
                    </m:r>
                    <m:r>
                      <a:rPr lang="zh-CN" altLang="en-US" sz="2400" i="1" dirty="0">
                        <a:latin typeface="Cambria Math" panose="02040503050406030204" charset="0"/>
                      </a:rPr>
                      <m:t>是</m:t>
                    </m:r>
                  </m:oMath>
                </a14:m>
                <a:r>
                  <a:rPr lang="zh-CN" altLang="en-US" sz="2400" dirty="0"/>
                  <a:t>一个有向加权图，其有向边的方向表示流的方向，边</a:t>
                </a:r>
                <a14:m>
                  <m:oMath xmlns:m="http://schemas.openxmlformats.org/officeDocument/2006/math">
                    <m:r>
                      <a:rPr lang="en-US" altLang="zh-CN" sz="2400" b="0" i="1" smtClean="0">
                        <a:latin typeface="Cambria Math" panose="02040503050406030204" charset="0"/>
                      </a:rPr>
                      <m:t>(</m:t>
                    </m:r>
                    <m:r>
                      <a:rPr lang="en-US" altLang="zh-CN" sz="2400" b="0" i="1" smtClean="0">
                        <a:latin typeface="Cambria Math" panose="02040503050406030204" charset="0"/>
                      </a:rPr>
                      <m:t>𝑢</m:t>
                    </m:r>
                    <m:r>
                      <a:rPr lang="en-US" altLang="zh-CN" sz="2400" b="0" i="1" smtClean="0">
                        <a:latin typeface="Cambria Math" panose="02040503050406030204" charset="0"/>
                      </a:rPr>
                      <m:t>,</m:t>
                    </m:r>
                    <m:r>
                      <a:rPr lang="en-US" altLang="zh-CN" sz="2400" b="0" i="1" smtClean="0">
                        <a:latin typeface="Cambria Math" panose="02040503050406030204" charset="0"/>
                      </a:rPr>
                      <m:t>𝑣</m:t>
                    </m:r>
                    <m:r>
                      <a:rPr lang="en-US" altLang="zh-CN" sz="2400" b="0" i="1" smtClean="0">
                        <a:latin typeface="Cambria Math" panose="02040503050406030204" charset="0"/>
                      </a:rPr>
                      <m:t>)</m:t>
                    </m:r>
                  </m:oMath>
                </a14:m>
                <a:r>
                  <a:rPr lang="zh-CN" altLang="en-US" sz="2400" dirty="0"/>
                  <a:t>的权值</a:t>
                </a:r>
                <a14:m>
                  <m:oMath xmlns:m="http://schemas.openxmlformats.org/officeDocument/2006/math">
                    <m:r>
                      <m:rPr>
                        <m:sty m:val="p"/>
                      </m:rPr>
                      <a:rPr lang="en-US" altLang="zh-CN" sz="2400" i="1" dirty="0">
                        <a:latin typeface="Cambria Math" panose="02040503050406030204" charset="0"/>
                      </a:rPr>
                      <m:t>c</m:t>
                    </m:r>
                    <m:r>
                      <a:rPr lang="en-US" altLang="zh-CN" sz="2400" b="0" i="1" dirty="0" smtClean="0">
                        <a:latin typeface="Cambria Math" panose="02040503050406030204" charset="0"/>
                      </a:rPr>
                      <m:t>(</m:t>
                    </m:r>
                    <m:r>
                      <a:rPr lang="en-US" altLang="zh-CN" sz="2400" b="0" i="1" dirty="0" smtClean="0">
                        <a:latin typeface="Cambria Math" panose="02040503050406030204" charset="0"/>
                      </a:rPr>
                      <m:t>𝑢</m:t>
                    </m:r>
                    <m:r>
                      <a:rPr lang="en-US" altLang="zh-CN" sz="2400" b="0" i="1" dirty="0" smtClean="0">
                        <a:latin typeface="Cambria Math" panose="02040503050406030204" charset="0"/>
                      </a:rPr>
                      <m:t>,</m:t>
                    </m:r>
                    <m:r>
                      <a:rPr lang="en-US" altLang="zh-CN" sz="2400" b="0" i="1" dirty="0" smtClean="0">
                        <a:latin typeface="Cambria Math" panose="02040503050406030204" charset="0"/>
                      </a:rPr>
                      <m:t>𝑣</m:t>
                    </m:r>
                    <m:r>
                      <a:rPr lang="en-US" altLang="zh-CN" sz="2400" b="0" i="1" dirty="0" smtClean="0">
                        <a:latin typeface="Cambria Math" panose="02040503050406030204" charset="0"/>
                      </a:rPr>
                      <m:t>)</m:t>
                    </m:r>
                  </m:oMath>
                </a14:m>
                <a:r>
                  <a:rPr lang="zh-CN" altLang="en-US" sz="2400" dirty="0"/>
                  <a:t>表示边的容量上限。</a:t>
                </a:r>
                <a:endParaRPr lang="en-US" altLang="zh-CN" sz="2400" dirty="0"/>
              </a:p>
              <a:p>
                <a:pPr algn="just">
                  <a:lnSpc>
                    <a:spcPct val="100000"/>
                  </a:lnSpc>
                </a:pPr>
                <a:r>
                  <a:rPr lang="en-US" altLang="zh-CN" sz="2400" dirty="0"/>
                  <a:t>        </a:t>
                </a:r>
                <a:r>
                  <a:rPr lang="zh-CN" altLang="en-US" sz="2400" dirty="0"/>
                  <a:t>流网络包含两个特殊顶点：源点和汇点，一般假设流网络只有一个源点</a:t>
                </a:r>
                <a14:m>
                  <m:oMath xmlns:m="http://schemas.openxmlformats.org/officeDocument/2006/math">
                    <m:r>
                      <a:rPr lang="en-US" altLang="zh-CN" sz="2400" b="0" i="1" smtClean="0">
                        <a:latin typeface="Cambria Math" panose="02040503050406030204" charset="0"/>
                      </a:rPr>
                      <m:t>𝑠</m:t>
                    </m:r>
                  </m:oMath>
                </a14:m>
                <a:r>
                  <a:rPr lang="zh-CN" altLang="en-US" sz="2400" dirty="0"/>
                  <a:t>和一个汇点</a:t>
                </a:r>
                <a14:m>
                  <m:oMath xmlns:m="http://schemas.openxmlformats.org/officeDocument/2006/math">
                    <m:r>
                      <a:rPr lang="en-US" altLang="zh-CN" sz="2400" b="0" i="1" smtClean="0">
                        <a:latin typeface="Cambria Math" panose="02040503050406030204" charset="0"/>
                      </a:rPr>
                      <m:t>𝑡</m:t>
                    </m:r>
                  </m:oMath>
                </a14:m>
                <a:r>
                  <a:rPr lang="zh-CN" altLang="en-US" sz="2400" dirty="0"/>
                  <a:t>。</a:t>
                </a:r>
                <a:endParaRPr lang="en-US" altLang="zh-CN" sz="2400" dirty="0"/>
              </a:p>
              <a:p>
                <a:pPr algn="just">
                  <a:lnSpc>
                    <a:spcPct val="100000"/>
                  </a:lnSpc>
                </a:pPr>
                <a:endParaRPr lang="en-US" altLang="zh-CN" sz="2400" dirty="0"/>
              </a:p>
              <a:p>
                <a:pPr algn="just">
                  <a:lnSpc>
                    <a:spcPct val="100000"/>
                  </a:lnSpc>
                </a:pPr>
                <a:r>
                  <a:rPr lang="zh-CN" altLang="en-US" sz="2400" b="1" u="sng" dirty="0"/>
                  <a:t>网络流</a:t>
                </a:r>
                <a:endParaRPr lang="en-US" altLang="zh-CN" sz="2400" b="1" u="sng" dirty="0"/>
              </a:p>
              <a:p>
                <a:pPr algn="just">
                  <a:lnSpc>
                    <a:spcPct val="100000"/>
                  </a:lnSpc>
                </a:pPr>
                <a:r>
                  <a:rPr lang="en-US" altLang="zh-CN" sz="2400" dirty="0"/>
                  <a:t>       </a:t>
                </a:r>
                <a:r>
                  <a:rPr lang="zh-CN" altLang="en-US" sz="2400" dirty="0"/>
                  <a:t>给定流网络</a:t>
                </a:r>
                <a14:m>
                  <m:oMath xmlns:m="http://schemas.openxmlformats.org/officeDocument/2006/math">
                    <m:r>
                      <m:rPr>
                        <m:sty m:val="p"/>
                      </m:rPr>
                      <a:rPr lang="en-US" altLang="zh-CN" sz="2400" i="1" dirty="0">
                        <a:latin typeface="Cambria Math" panose="02040503050406030204" charset="0"/>
                      </a:rPr>
                      <m:t>G</m:t>
                    </m:r>
                    <m:r>
                      <a:rPr lang="zh-CN" altLang="en-US" sz="2400" i="1" dirty="0" smtClean="0">
                        <a:latin typeface="Cambria Math" panose="02040503050406030204" charset="0"/>
                      </a:rPr>
                      <m:t>及其</m:t>
                    </m:r>
                  </m:oMath>
                </a14:m>
                <a:r>
                  <a:rPr lang="zh-CN" altLang="en-US" sz="2400" dirty="0"/>
                  <a:t>源点</a:t>
                </a:r>
                <a14:m>
                  <m:oMath xmlns:m="http://schemas.openxmlformats.org/officeDocument/2006/math">
                    <m:r>
                      <a:rPr lang="en-US" altLang="zh-CN" sz="2400" b="0" i="1" dirty="0" smtClean="0">
                        <a:latin typeface="Cambria Math" panose="02040503050406030204" charset="0"/>
                      </a:rPr>
                      <m:t>𝑠</m:t>
                    </m:r>
                    <m:r>
                      <a:rPr lang="zh-CN" altLang="en-US" sz="2400" i="1" dirty="0">
                        <a:latin typeface="Cambria Math" panose="02040503050406030204" charset="0"/>
                      </a:rPr>
                      <m:t>和</m:t>
                    </m:r>
                  </m:oMath>
                </a14:m>
                <a:r>
                  <a:rPr lang="zh-CN" altLang="en-US" sz="2400" dirty="0"/>
                  <a:t>汇点</a:t>
                </a:r>
                <a14:m>
                  <m:oMath xmlns:m="http://schemas.openxmlformats.org/officeDocument/2006/math">
                    <m:r>
                      <a:rPr lang="en-US" altLang="zh-CN" sz="2400" b="0" i="1" dirty="0" smtClean="0">
                        <a:latin typeface="Cambria Math" panose="02040503050406030204" charset="0"/>
                      </a:rPr>
                      <m:t>𝑡</m:t>
                    </m:r>
                  </m:oMath>
                </a14:m>
                <a:r>
                  <a:rPr lang="zh-CN" altLang="en-US" sz="2400" dirty="0"/>
                  <a:t>，网络流为实值函数</a:t>
                </a:r>
                <a14:m>
                  <m:oMath xmlns:m="http://schemas.openxmlformats.org/officeDocument/2006/math">
                    <m:r>
                      <a:rPr lang="en-US" altLang="zh-CN" sz="2400" b="0" i="1" smtClean="0">
                        <a:latin typeface="Cambria Math" panose="02040503050406030204" charset="0"/>
                      </a:rPr>
                      <m:t>𝑓</m:t>
                    </m:r>
                    <m:r>
                      <a:rPr lang="en-US" altLang="zh-CN" sz="2400" b="0" i="1" smtClean="0">
                        <a:latin typeface="Cambria Math" panose="02040503050406030204" charset="0"/>
                      </a:rPr>
                      <m:t>(</m:t>
                    </m:r>
                    <m:r>
                      <a:rPr lang="en-US" altLang="zh-CN" sz="2400" b="0" i="1" smtClean="0">
                        <a:latin typeface="Cambria Math" panose="02040503050406030204" charset="0"/>
                      </a:rPr>
                      <m:t>𝑠</m:t>
                    </m:r>
                    <m:r>
                      <a:rPr lang="en-US" altLang="zh-CN" sz="2400" b="0" i="1" smtClean="0">
                        <a:latin typeface="Cambria Math" panose="02040503050406030204" charset="0"/>
                      </a:rPr>
                      <m:t>,</m:t>
                    </m:r>
                    <m:r>
                      <a:rPr lang="en-US" altLang="zh-CN" sz="2400" b="0" i="1" smtClean="0">
                        <a:latin typeface="Cambria Math" panose="02040503050406030204" charset="0"/>
                      </a:rPr>
                      <m:t>𝑡</m:t>
                    </m:r>
                    <m:r>
                      <a:rPr lang="en-US" altLang="zh-CN" sz="2400" b="0" i="1" smtClean="0">
                        <a:latin typeface="Cambria Math" panose="02040503050406030204" charset="0"/>
                      </a:rPr>
                      <m:t>)</m:t>
                    </m:r>
                  </m:oMath>
                </a14:m>
                <a:r>
                  <a:rPr lang="zh-CN" altLang="en-US" sz="2400" dirty="0"/>
                  <a:t>，表示从</a:t>
                </a:r>
                <a14:m>
                  <m:oMath xmlns:m="http://schemas.openxmlformats.org/officeDocument/2006/math">
                    <m:r>
                      <a:rPr lang="en-US" altLang="zh-CN" sz="2400" b="0" i="1" smtClean="0">
                        <a:latin typeface="Cambria Math" panose="02040503050406030204" charset="0"/>
                      </a:rPr>
                      <m:t>𝑠</m:t>
                    </m:r>
                  </m:oMath>
                </a14:m>
                <a:r>
                  <a:rPr lang="zh-CN" altLang="en-US" sz="2400" dirty="0"/>
                  <a:t>流入，经过</a:t>
                </a:r>
                <a14:m>
                  <m:oMath xmlns:m="http://schemas.openxmlformats.org/officeDocument/2006/math">
                    <m:r>
                      <m:rPr>
                        <m:sty m:val="p"/>
                      </m:rPr>
                      <a:rPr lang="en-US" altLang="zh-CN" sz="2400" i="1" dirty="0">
                        <a:latin typeface="Cambria Math" panose="02040503050406030204" charset="0"/>
                      </a:rPr>
                      <m:t>V</m:t>
                    </m:r>
                    <m:r>
                      <a:rPr lang="en-US" altLang="zh-CN" sz="2400" b="0" i="1" dirty="0" smtClean="0">
                        <a:latin typeface="Cambria Math" panose="02040503050406030204" charset="0"/>
                      </a:rPr>
                      <m:t>−{</m:t>
                    </m:r>
                    <m:r>
                      <a:rPr lang="en-US" altLang="zh-CN" sz="2400" b="0" i="1" dirty="0" smtClean="0">
                        <a:latin typeface="Cambria Math" panose="02040503050406030204" charset="0"/>
                      </a:rPr>
                      <m:t>𝑠</m:t>
                    </m:r>
                    <m:r>
                      <a:rPr lang="en-US" altLang="zh-CN" sz="2400" b="0" i="1" dirty="0" smtClean="0">
                        <a:latin typeface="Cambria Math" panose="02040503050406030204" charset="0"/>
                      </a:rPr>
                      <m:t>,</m:t>
                    </m:r>
                    <m:r>
                      <a:rPr lang="en-US" altLang="zh-CN" sz="2400" b="0" i="1" dirty="0" smtClean="0">
                        <a:latin typeface="Cambria Math" panose="02040503050406030204" charset="0"/>
                      </a:rPr>
                      <m:t>𝑡</m:t>
                    </m:r>
                    <m:r>
                      <a:rPr lang="en-US" altLang="zh-CN" sz="2400" b="0" i="1" dirty="0" smtClean="0">
                        <a:latin typeface="Cambria Math" panose="02040503050406030204" charset="0"/>
                      </a:rPr>
                      <m:t>}</m:t>
                    </m:r>
                  </m:oMath>
                </a14:m>
                <a:r>
                  <a:rPr lang="zh-CN" altLang="en-US" sz="2400" dirty="0"/>
                  <a:t>中的点，最后从</a:t>
                </a:r>
                <a14:m>
                  <m:oMath xmlns:m="http://schemas.openxmlformats.org/officeDocument/2006/math">
                    <m:r>
                      <a:rPr lang="en-US" altLang="zh-CN" sz="2400" b="0" i="1" smtClean="0">
                        <a:latin typeface="Cambria Math" panose="02040503050406030204" charset="0"/>
                      </a:rPr>
                      <m:t>𝑡</m:t>
                    </m:r>
                    <m:r>
                      <a:rPr lang="zh-CN" altLang="en-US" sz="2400" i="1">
                        <a:latin typeface="Cambria Math" panose="02040503050406030204" charset="0"/>
                      </a:rPr>
                      <m:t>流出</m:t>
                    </m:r>
                  </m:oMath>
                </a14:m>
                <a:r>
                  <a:rPr lang="zh-CN" altLang="en-US" sz="2400" dirty="0"/>
                  <a:t>的值。 </a:t>
                </a:r>
                <a:endParaRPr lang="en-US" altLang="zh-CN" sz="2400" dirty="0"/>
              </a:p>
            </p:txBody>
          </p:sp>
        </mc:Choice>
        <mc:Fallback xmlns="">
          <p:sp>
            <p:nvSpPr>
              <p:cNvPr id="5" name="内容占位符 4"/>
              <p:cNvSpPr>
                <a:spLocks noRot="1" noChangeAspect="1" noMove="1" noResize="1" noEditPoints="1" noAdjustHandles="1" noChangeArrowheads="1" noChangeShapeType="1" noTextEdit="1"/>
              </p:cNvSpPr>
              <p:nvPr>
                <p:ph idx="11"/>
              </p:nvPr>
            </p:nvSpPr>
            <p:spPr>
              <a:xfrm>
                <a:off x="584226" y="1276350"/>
                <a:ext cx="7261326" cy="5057775"/>
              </a:xfrm>
              <a:blipFill rotWithShape="1">
                <a:blip r:embed="rId3"/>
                <a:stretch>
                  <a:fillRect r="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1"/>
              <p:cNvSpPr txBox="1"/>
              <p:nvPr/>
            </p:nvSpPr>
            <p:spPr>
              <a:xfrm>
                <a:off x="8136834" y="4487181"/>
                <a:ext cx="3631494" cy="2041761"/>
              </a:xfrm>
              <a:prstGeom prst="rect">
                <a:avLst/>
              </a:prstGeom>
              <a:solidFill>
                <a:srgbClr val="FFFFFF"/>
              </a:solidFill>
              <a:ln>
                <a:noFill/>
              </a:ln>
            </p:spPr>
            <p:txBody>
              <a:bodyPr wrap="square" lIns="0" tIns="0" rIns="0" bIns="0" upright="1"/>
              <a:lstStyle/>
              <a:p>
                <a:pPr algn="just"/>
                <a:r>
                  <a:rPr lang="zh-CN" altLang="en-US" sz="2000" kern="100" dirty="0">
                    <a:latin typeface="宋体" panose="02010600030101010101" pitchFamily="2" charset="-122"/>
                    <a:ea typeface="黑体" panose="02010609060101010101" pitchFamily="49" charset="-122"/>
                    <a:cs typeface="宋体" panose="02010600030101010101" pitchFamily="2" charset="-122"/>
                  </a:rPr>
                  <a:t>流网络示例，假设沿路径</a:t>
                </a:r>
                <a:r>
                  <a:rPr lang="en-US" altLang="zh-CN" sz="2000" kern="100" dirty="0">
                    <a:latin typeface="宋体" panose="02010600030101010101" pitchFamily="2" charset="-122"/>
                    <a:ea typeface="黑体" panose="02010609060101010101" pitchFamily="49" charset="-122"/>
                    <a:cs typeface="宋体" panose="02010600030101010101" pitchFamily="2" charset="-122"/>
                  </a:rPr>
                  <a:t>s→1 →2→t</a:t>
                </a:r>
                <a:r>
                  <a:rPr lang="zh-CN" altLang="en-US" sz="2000" kern="100" dirty="0">
                    <a:latin typeface="宋体" panose="02010600030101010101" pitchFamily="2" charset="-122"/>
                    <a:ea typeface="黑体" panose="02010609060101010101" pitchFamily="49" charset="-122"/>
                    <a:cs typeface="宋体" panose="02010600030101010101" pitchFamily="2" charset="-122"/>
                  </a:rPr>
                  <a:t>流经的流</a:t>
                </a:r>
                <a:r>
                  <a:rPr lang="zh-CN" altLang="en-US" sz="2000" b="1" kern="100" dirty="0">
                    <a:latin typeface="宋体" panose="02010600030101010101" pitchFamily="2" charset="-122"/>
                    <a:ea typeface="黑体" panose="02010609060101010101" pitchFamily="49" charset="-122"/>
                    <a:cs typeface="宋体" panose="02010600030101010101" pitchFamily="2" charset="-122"/>
                  </a:rPr>
                  <a:t>量</a:t>
                </a:r>
                <a:r>
                  <a:rPr lang="zh-CN" altLang="en-US" sz="2000" kern="100" dirty="0">
                    <a:latin typeface="宋体" panose="02010600030101010101" pitchFamily="2" charset="-122"/>
                    <a:ea typeface="黑体" panose="02010609060101010101" pitchFamily="49" charset="-122"/>
                    <a:cs typeface="宋体" panose="02010600030101010101" pitchFamily="2" charset="-122"/>
                  </a:rPr>
                  <a:t>为</a:t>
                </a:r>
                <a:r>
                  <a:rPr lang="en-US" altLang="zh-CN" sz="2000" kern="100" dirty="0">
                    <a:latin typeface="宋体" panose="02010600030101010101" pitchFamily="2" charset="-122"/>
                    <a:ea typeface="黑体" panose="02010609060101010101" pitchFamily="49" charset="-122"/>
                    <a:cs typeface="宋体" panose="02010600030101010101" pitchFamily="2" charset="-122"/>
                  </a:rPr>
                  <a:t>5</a:t>
                </a:r>
                <a:r>
                  <a:rPr lang="zh-CN" altLang="en-US" sz="2000" kern="100" dirty="0">
                    <a:latin typeface="宋体" panose="02010600030101010101" pitchFamily="2" charset="-122"/>
                    <a:ea typeface="黑体" panose="02010609060101010101" pitchFamily="49" charset="-122"/>
                    <a:cs typeface="宋体" panose="02010600030101010101" pitchFamily="2" charset="-122"/>
                  </a:rPr>
                  <a:t>，沿路径</a:t>
                </a:r>
                <a:r>
                  <a:rPr lang="en-US" altLang="zh-CN" sz="2000" kern="100" dirty="0">
                    <a:latin typeface="宋体" panose="02010600030101010101" pitchFamily="2" charset="-122"/>
                    <a:ea typeface="黑体" panose="02010609060101010101" pitchFamily="49" charset="-122"/>
                    <a:cs typeface="宋体" panose="02010600030101010101" pitchFamily="2" charset="-122"/>
                  </a:rPr>
                  <a:t>s→1→t</a:t>
                </a:r>
                <a:r>
                  <a:rPr lang="zh-CN" altLang="en-US" sz="2000" kern="100" dirty="0">
                    <a:latin typeface="宋体" panose="02010600030101010101" pitchFamily="2" charset="-122"/>
                    <a:ea typeface="黑体" panose="02010609060101010101" pitchFamily="49" charset="-122"/>
                    <a:cs typeface="宋体" panose="02010600030101010101" pitchFamily="2" charset="-122"/>
                  </a:rPr>
                  <a:t>的流</a:t>
                </a:r>
                <a:r>
                  <a:rPr lang="zh-CN" altLang="en-US" sz="2000" b="1" kern="100" dirty="0">
                    <a:latin typeface="宋体" panose="02010600030101010101" pitchFamily="2" charset="-122"/>
                    <a:ea typeface="黑体" panose="02010609060101010101" pitchFamily="49" charset="-122"/>
                    <a:cs typeface="宋体" panose="02010600030101010101" pitchFamily="2" charset="-122"/>
                  </a:rPr>
                  <a:t>量</a:t>
                </a:r>
                <a:r>
                  <a:rPr lang="zh-CN" altLang="en-US" sz="2000" kern="100" dirty="0">
                    <a:latin typeface="宋体" panose="02010600030101010101" pitchFamily="2" charset="-122"/>
                    <a:ea typeface="黑体" panose="02010609060101010101" pitchFamily="49" charset="-122"/>
                    <a:cs typeface="宋体" panose="02010600030101010101" pitchFamily="2" charset="-122"/>
                  </a:rPr>
                  <a:t>为</a:t>
                </a:r>
                <a:r>
                  <a:rPr lang="en-US" altLang="zh-CN" sz="2000" kern="100" dirty="0">
                    <a:latin typeface="宋体" panose="02010600030101010101" pitchFamily="2" charset="-122"/>
                    <a:ea typeface="黑体" panose="02010609060101010101" pitchFamily="49" charset="-122"/>
                    <a:cs typeface="宋体" panose="02010600030101010101" pitchFamily="2" charset="-122"/>
                  </a:rPr>
                  <a:t>3</a:t>
                </a:r>
                <a:r>
                  <a:rPr lang="zh-CN" altLang="en-US" sz="2000" kern="100" dirty="0">
                    <a:latin typeface="宋体" panose="02010600030101010101" pitchFamily="2" charset="-122"/>
                    <a:ea typeface="黑体" panose="02010609060101010101" pitchFamily="49" charset="-122"/>
                    <a:cs typeface="宋体" panose="02010600030101010101" pitchFamily="2" charset="-122"/>
                  </a:rPr>
                  <a:t>，则它们构成一个</a:t>
                </a:r>
                <a14:m>
                  <m:oMath xmlns:m="http://schemas.openxmlformats.org/officeDocument/2006/math">
                    <m:r>
                      <a:rPr lang="en-US" altLang="zh-CN" sz="2000" b="0" i="1" kern="100" smtClean="0">
                        <a:latin typeface="Cambria Math" panose="02040503050406030204" charset="0"/>
                        <a:ea typeface="黑体" panose="02010609060101010101" pitchFamily="49" charset="-122"/>
                        <a:cs typeface="宋体" panose="02010600030101010101" pitchFamily="2" charset="-122"/>
                      </a:rPr>
                      <m:t>𝑓</m:t>
                    </m:r>
                    <m:d>
                      <m:dPr>
                        <m:ctrlPr>
                          <a:rPr lang="en-US" altLang="zh-CN" sz="2000" b="0" i="1" kern="100" smtClean="0">
                            <a:latin typeface="Cambria Math" panose="02040503050406030204" pitchFamily="18" charset="0"/>
                            <a:ea typeface="黑体" panose="02010609060101010101" pitchFamily="49" charset="-122"/>
                            <a:cs typeface="宋体" panose="02010600030101010101" pitchFamily="2" charset="-122"/>
                          </a:rPr>
                        </m:ctrlPr>
                      </m:dPr>
                      <m:e>
                        <m:r>
                          <a:rPr lang="en-US" altLang="zh-CN" sz="2000" b="0" i="1" kern="100" smtClean="0">
                            <a:latin typeface="Cambria Math" panose="02040503050406030204" charset="0"/>
                            <a:ea typeface="黑体" panose="02010609060101010101" pitchFamily="49" charset="-122"/>
                            <a:cs typeface="宋体" panose="02010600030101010101" pitchFamily="2" charset="-122"/>
                          </a:rPr>
                          <m:t>𝑠</m:t>
                        </m:r>
                        <m:r>
                          <a:rPr lang="en-US" altLang="zh-CN" sz="2000" b="0" i="1" kern="100" smtClean="0">
                            <a:latin typeface="Cambria Math" panose="02040503050406030204" charset="0"/>
                            <a:ea typeface="黑体" panose="02010609060101010101" pitchFamily="49" charset="-122"/>
                            <a:cs typeface="宋体" panose="02010600030101010101" pitchFamily="2" charset="-122"/>
                          </a:rPr>
                          <m:t>,</m:t>
                        </m:r>
                        <m:r>
                          <a:rPr lang="en-US" altLang="zh-CN" sz="2000" b="0" i="1" kern="100" smtClean="0">
                            <a:latin typeface="Cambria Math" panose="02040503050406030204" charset="0"/>
                            <a:ea typeface="黑体" panose="02010609060101010101" pitchFamily="49" charset="-122"/>
                            <a:cs typeface="宋体" panose="02010600030101010101" pitchFamily="2" charset="-122"/>
                          </a:rPr>
                          <m:t>𝑡</m:t>
                        </m:r>
                      </m:e>
                    </m:d>
                    <m:r>
                      <a:rPr lang="en-US" altLang="zh-CN" sz="2000" b="0" i="1" kern="100" smtClean="0">
                        <a:latin typeface="Cambria Math" panose="02040503050406030204" charset="0"/>
                        <a:ea typeface="黑体" panose="02010609060101010101" pitchFamily="49" charset="-122"/>
                        <a:cs typeface="宋体" panose="02010600030101010101" pitchFamily="2" charset="-122"/>
                      </a:rPr>
                      <m:t>=8</m:t>
                    </m:r>
                  </m:oMath>
                </a14:m>
                <a:r>
                  <a:rPr lang="zh-CN" altLang="en-US" sz="2000" kern="100" dirty="0">
                    <a:latin typeface="宋体" panose="02010600030101010101" pitchFamily="2" charset="-122"/>
                    <a:ea typeface="黑体" panose="02010609060101010101" pitchFamily="49" charset="-122"/>
                    <a:cs typeface="宋体" panose="02010600030101010101" pitchFamily="2" charset="-122"/>
                  </a:rPr>
                  <a:t>的网络流</a:t>
                </a:r>
                <a:endParaRPr lang="zh-CN" sz="2000" kern="100" dirty="0">
                  <a:latin typeface="宋体" panose="02010600030101010101" pitchFamily="2" charset="-122"/>
                  <a:ea typeface="黑体" panose="02010609060101010101" pitchFamily="49" charset="-122"/>
                  <a:cs typeface="宋体" panose="02010600030101010101" pitchFamily="2" charset="-122"/>
                </a:endParaRPr>
              </a:p>
            </p:txBody>
          </p:sp>
        </mc:Choice>
        <mc:Fallback xmlns="">
          <p:sp>
            <p:nvSpPr>
              <p:cNvPr id="10" name="文本框 1"/>
              <p:cNvSpPr txBox="1">
                <a:spLocks noRot="1" noChangeAspect="1" noMove="1" noResize="1" noEditPoints="1" noAdjustHandles="1" noChangeArrowheads="1" noChangeShapeType="1" noTextEdit="1"/>
              </p:cNvSpPr>
              <p:nvPr/>
            </p:nvSpPr>
            <p:spPr>
              <a:xfrm>
                <a:off x="8136834" y="4487181"/>
                <a:ext cx="3631494" cy="2041761"/>
              </a:xfrm>
              <a:prstGeom prst="rect">
                <a:avLst/>
              </a:prstGeom>
              <a:blipFill rotWithShape="1">
                <a:blip r:embed="rId4"/>
                <a:stretch>
                  <a:fillRect l="-16" t="-13" r="14" b="25"/>
                </a:stretch>
              </a:blipFill>
              <a:ln>
                <a:noFill/>
              </a:ln>
            </p:spPr>
            <p:txBody>
              <a:bodyPr/>
              <a:lstStyle/>
              <a:p>
                <a:r>
                  <a:rPr lang="zh-CN" altLang="en-US">
                    <a:noFill/>
                  </a:rPr>
                  <a:t> </a:t>
                </a:r>
              </a:p>
            </p:txBody>
          </p:sp>
        </mc:Fallback>
      </mc:AlternateContent>
      <p:pic>
        <p:nvPicPr>
          <p:cNvPr id="8" name="图片 7"/>
          <p:cNvPicPr/>
          <p:nvPr/>
        </p:nvPicPr>
        <p:blipFill>
          <a:blip r:embed="rId5"/>
          <a:stretch>
            <a:fillRect/>
          </a:stretch>
        </p:blipFill>
        <p:spPr>
          <a:xfrm>
            <a:off x="8301426" y="1975104"/>
            <a:ext cx="2980305" cy="240234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84225" y="1761631"/>
            <a:ext cx="11055325" cy="28713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8.5  </a:t>
            </a:r>
            <a:r>
              <a:rPr lang="zh-CN" altLang="en-US" dirty="0"/>
              <a:t>拓展延伸：网络流</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6" y="1276350"/>
                <a:ext cx="11010366" cy="5057775"/>
              </a:xfrm>
            </p:spPr>
            <p:txBody>
              <a:bodyPr>
                <a:noAutofit/>
              </a:bodyPr>
              <a:lstStyle/>
              <a:p>
                <a:pPr algn="just">
                  <a:lnSpc>
                    <a:spcPct val="110000"/>
                  </a:lnSpc>
                </a:pPr>
                <a:r>
                  <a:rPr lang="zh-CN" altLang="en-US" sz="2400" b="1" dirty="0"/>
                  <a:t>网络流的性质</a:t>
                </a:r>
                <a:endParaRPr lang="en-US" altLang="zh-CN" sz="2400" b="1" dirty="0"/>
              </a:p>
              <a:p>
                <a:pPr marL="457200" indent="-457200" algn="just">
                  <a:lnSpc>
                    <a:spcPct val="110000"/>
                  </a:lnSpc>
                  <a:buFont typeface="+mj-ea"/>
                  <a:buAutoNum type="circleNumDbPlain"/>
                </a:pPr>
                <a:r>
                  <a:rPr lang="zh-CN" altLang="en-US" sz="2400" dirty="0"/>
                  <a:t>对于流网络中的边</a:t>
                </a:r>
                <a14:m>
                  <m:oMath xmlns:m="http://schemas.openxmlformats.org/officeDocument/2006/math">
                    <m:r>
                      <a:rPr lang="en-US" altLang="zh-CN" sz="2400" b="0" i="1" smtClean="0">
                        <a:latin typeface="Cambria Math" panose="02040503050406030204" charset="0"/>
                      </a:rPr>
                      <m:t>(</m:t>
                    </m:r>
                    <m:r>
                      <a:rPr lang="en-US" altLang="zh-CN" sz="2400" b="0" i="1" smtClean="0">
                        <a:latin typeface="Cambria Math" panose="02040503050406030204" charset="0"/>
                      </a:rPr>
                      <m:t>𝑢</m:t>
                    </m:r>
                    <m:r>
                      <a:rPr lang="en-US" altLang="zh-CN" sz="2400" b="0" i="1" smtClean="0">
                        <a:latin typeface="Cambria Math" panose="02040503050406030204" charset="0"/>
                      </a:rPr>
                      <m:t>,</m:t>
                    </m:r>
                    <m:r>
                      <a:rPr lang="en-US" altLang="zh-CN" sz="2400" b="0" i="1" smtClean="0">
                        <a:latin typeface="Cambria Math" panose="02040503050406030204" charset="0"/>
                      </a:rPr>
                      <m:t>𝑣</m:t>
                    </m:r>
                    <m:r>
                      <a:rPr lang="en-US" altLang="zh-CN" sz="2400" b="0" i="1" smtClean="0">
                        <a:latin typeface="Cambria Math" panose="02040503050406030204" charset="0"/>
                      </a:rPr>
                      <m:t>)</m:t>
                    </m:r>
                  </m:oMath>
                </a14:m>
                <a:r>
                  <a:rPr lang="zh-CN" altLang="en-US" sz="2400" dirty="0"/>
                  <a:t>，流量实值函数满足</a:t>
                </a:r>
                <a14:m>
                  <m:oMath xmlns:m="http://schemas.openxmlformats.org/officeDocument/2006/math">
                    <m:r>
                      <a:rPr lang="en-US" altLang="zh-CN" sz="2400" b="0" i="0" smtClean="0">
                        <a:latin typeface="Cambria Math" panose="02040503050406030204" charset="0"/>
                      </a:rPr>
                      <m:t>0</m:t>
                    </m:r>
                    <m:r>
                      <a:rPr lang="en-US" altLang="zh-CN" sz="2400" b="0" i="1" smtClean="0">
                        <a:latin typeface="Cambria Math" panose="02040503050406030204" charset="0"/>
                      </a:rPr>
                      <m:t>≤</m:t>
                    </m:r>
                    <m:r>
                      <a:rPr lang="en-US" altLang="zh-CN" sz="2400" b="0" i="1" smtClean="0">
                        <a:latin typeface="Cambria Math" panose="02040503050406030204"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charset="0"/>
                          </a:rPr>
                          <m:t>𝑢</m:t>
                        </m:r>
                        <m:r>
                          <a:rPr lang="en-US" altLang="zh-CN" sz="2400" b="0" i="1" smtClean="0">
                            <a:latin typeface="Cambria Math" panose="02040503050406030204" charset="0"/>
                          </a:rPr>
                          <m:t>,</m:t>
                        </m:r>
                        <m:r>
                          <a:rPr lang="en-US" altLang="zh-CN" sz="2400" b="0" i="1" smtClean="0">
                            <a:latin typeface="Cambria Math" panose="02040503050406030204" charset="0"/>
                          </a:rPr>
                          <m:t>𝑣</m:t>
                        </m:r>
                      </m:e>
                    </m:d>
                    <m:r>
                      <a:rPr lang="en-US" altLang="zh-CN" sz="2400" b="0" i="1" smtClean="0">
                        <a:latin typeface="Cambria Math" panose="02040503050406030204" charset="0"/>
                      </a:rPr>
                      <m:t>≤</m:t>
                    </m:r>
                    <m:r>
                      <a:rPr lang="en-US" altLang="zh-CN" sz="2400" b="0" i="1" smtClean="0">
                        <a:latin typeface="Cambria Math" panose="02040503050406030204" charset="0"/>
                      </a:rPr>
                      <m:t>𝑐</m:t>
                    </m:r>
                    <m:r>
                      <a:rPr lang="en-US" altLang="zh-CN" sz="2400" b="0" i="1" smtClean="0">
                        <a:latin typeface="Cambria Math" panose="02040503050406030204" charset="0"/>
                      </a:rPr>
                      <m:t>(</m:t>
                    </m:r>
                    <m:r>
                      <a:rPr lang="en-US" altLang="zh-CN" sz="2400" b="0" i="1" smtClean="0">
                        <a:latin typeface="Cambria Math" panose="02040503050406030204" charset="0"/>
                      </a:rPr>
                      <m:t>𝑢</m:t>
                    </m:r>
                    <m:r>
                      <a:rPr lang="en-US" altLang="zh-CN" sz="2400" b="0" i="1" smtClean="0">
                        <a:latin typeface="Cambria Math" panose="02040503050406030204" charset="0"/>
                      </a:rPr>
                      <m:t>,</m:t>
                    </m:r>
                    <m:r>
                      <a:rPr lang="en-US" altLang="zh-CN" sz="2400" b="0" i="1" smtClean="0">
                        <a:latin typeface="Cambria Math" panose="02040503050406030204" charset="0"/>
                      </a:rPr>
                      <m:t>𝑣</m:t>
                    </m:r>
                    <m:r>
                      <a:rPr lang="en-US" altLang="zh-CN" sz="2400" b="0" i="1" smtClean="0">
                        <a:latin typeface="Cambria Math" panose="02040503050406030204" charset="0"/>
                      </a:rPr>
                      <m:t>)</m:t>
                    </m:r>
                  </m:oMath>
                </a14:m>
                <a:r>
                  <a:rPr lang="zh-CN" altLang="en-US" sz="2400" dirty="0"/>
                  <a:t>；</a:t>
                </a:r>
                <a:endParaRPr lang="en-US" altLang="zh-CN" sz="2400" dirty="0"/>
              </a:p>
              <a:p>
                <a:pPr marL="457200" indent="-457200" algn="just">
                  <a:lnSpc>
                    <a:spcPct val="110000"/>
                  </a:lnSpc>
                  <a:buFont typeface="+mj-ea"/>
                  <a:buAutoNum type="circleNumDbPlain"/>
                </a:pPr>
                <a:r>
                  <a:rPr lang="en-US" altLang="zh-CN" sz="2400" b="0" dirty="0"/>
                  <a:t> </a:t>
                </a:r>
                <a14:m>
                  <m:oMath xmlns:m="http://schemas.openxmlformats.org/officeDocument/2006/math">
                    <m:r>
                      <a:rPr lang="en-US" altLang="zh-CN" sz="2400" b="0" i="1" smtClean="0">
                        <a:latin typeface="Cambria Math" panose="02040503050406030204" charset="0"/>
                      </a:rPr>
                      <m:t>𝑓</m:t>
                    </m:r>
                    <m:r>
                      <a:rPr lang="en-US" altLang="zh-CN" sz="2400" b="0" i="1" smtClean="0">
                        <a:latin typeface="Cambria Math" panose="02040503050406030204" charset="0"/>
                      </a:rPr>
                      <m:t>(</m:t>
                    </m:r>
                    <m:r>
                      <a:rPr lang="en-US" altLang="zh-CN" sz="2400" b="0" i="1" smtClean="0">
                        <a:latin typeface="Cambria Math" panose="02040503050406030204" charset="0"/>
                      </a:rPr>
                      <m:t>𝑠</m:t>
                    </m:r>
                    <m:r>
                      <a:rPr lang="en-US" altLang="zh-CN" sz="2400" b="0" i="1" smtClean="0">
                        <a:latin typeface="Cambria Math" panose="02040503050406030204" charset="0"/>
                      </a:rPr>
                      <m:t>,</m:t>
                    </m:r>
                    <m:r>
                      <a:rPr lang="en-US" altLang="zh-CN" sz="2400" b="0" i="1" smtClean="0">
                        <a:latin typeface="Cambria Math" panose="02040503050406030204" charset="0"/>
                      </a:rPr>
                      <m:t>𝑡</m:t>
                    </m:r>
                    <m:r>
                      <a:rPr lang="en-US" altLang="zh-CN" sz="2400" b="0" i="1" smtClean="0">
                        <a:latin typeface="Cambria Math" panose="02040503050406030204" charset="0"/>
                      </a:rPr>
                      <m:t>)</m:t>
                    </m:r>
                    <m:r>
                      <a:rPr lang="zh-CN" altLang="en-US" sz="2400" i="1">
                        <a:latin typeface="Cambria Math" panose="02040503050406030204" charset="0"/>
                      </a:rPr>
                      <m:t>等于</m:t>
                    </m:r>
                  </m:oMath>
                </a14:m>
                <a:r>
                  <a:rPr lang="zh-CN" altLang="en-US" sz="2400" dirty="0"/>
                  <a:t>流出</a:t>
                </a:r>
                <a14:m>
                  <m:oMath xmlns:m="http://schemas.openxmlformats.org/officeDocument/2006/math">
                    <m:r>
                      <a:rPr lang="en-US" altLang="zh-CN" sz="2400" b="0" i="1" dirty="0" smtClean="0">
                        <a:latin typeface="Cambria Math" panose="02040503050406030204" charset="0"/>
                      </a:rPr>
                      <m:t>𝑠</m:t>
                    </m:r>
                  </m:oMath>
                </a14:m>
                <a:r>
                  <a:rPr lang="zh-CN" altLang="en-US" sz="2400" dirty="0"/>
                  <a:t>的流大小，即</a:t>
                </a:r>
                <a14:m>
                  <m:oMath xmlns:m="http://schemas.openxmlformats.org/officeDocument/2006/math">
                    <m:r>
                      <a:rPr lang="en-US" altLang="zh-CN" sz="2400" b="0" i="1" smtClean="0">
                        <a:latin typeface="Cambria Math" panose="02040503050406030204"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charset="0"/>
                          </a:rPr>
                          <m:t>𝑠</m:t>
                        </m:r>
                        <m:r>
                          <a:rPr lang="en-US" altLang="zh-CN" sz="2400" b="0" i="1" smtClean="0">
                            <a:latin typeface="Cambria Math" panose="02040503050406030204" charset="0"/>
                          </a:rPr>
                          <m:t>,</m:t>
                        </m:r>
                        <m:r>
                          <a:rPr lang="en-US" altLang="zh-CN" sz="2400" b="0" i="1" smtClean="0">
                            <a:latin typeface="Cambria Math" panose="02040503050406030204" charset="0"/>
                          </a:rPr>
                          <m:t>𝑡</m:t>
                        </m:r>
                      </m:e>
                    </m:d>
                    <m:r>
                      <a:rPr lang="en-US" altLang="zh-CN" sz="2400" b="0" i="1" smtClean="0">
                        <a:latin typeface="Cambria Math" panose="02040503050406030204" charset="0"/>
                      </a:rPr>
                      <m:t>=</m:t>
                    </m:r>
                    <m:nary>
                      <m:naryPr>
                        <m:chr m:val="∑"/>
                        <m:supHide m:val="on"/>
                        <m:ctrlPr>
                          <a:rPr lang="en-US" altLang="zh-CN" sz="2400" b="0" i="1" smtClean="0">
                            <a:latin typeface="Cambria Math" panose="02040503050406030204" pitchFamily="18" charset="0"/>
                          </a:rPr>
                        </m:ctrlPr>
                      </m:naryPr>
                      <m:sub>
                        <m:d>
                          <m:dPr>
                            <m:ctrlPr>
                              <a:rPr lang="en-US" altLang="zh-CN" sz="2400" b="0" i="1" smtClean="0">
                                <a:latin typeface="Cambria Math" panose="02040503050406030204" pitchFamily="18" charset="0"/>
                              </a:rPr>
                            </m:ctrlPr>
                          </m:dPr>
                          <m:e>
                            <m:r>
                              <a:rPr lang="en-US" altLang="zh-CN" sz="2400" b="0" i="1" smtClean="0">
                                <a:latin typeface="Cambria Math" panose="02040503050406030204" charset="0"/>
                              </a:rPr>
                              <m:t>𝑠</m:t>
                            </m:r>
                            <m:r>
                              <a:rPr lang="en-US" altLang="zh-CN" sz="2400" b="0" i="1" smtClean="0">
                                <a:latin typeface="Cambria Math" panose="02040503050406030204" charset="0"/>
                              </a:rPr>
                              <m:t>,</m:t>
                            </m:r>
                            <m:r>
                              <a:rPr lang="en-US" altLang="zh-CN" sz="2400" b="0" i="1" smtClean="0">
                                <a:latin typeface="Cambria Math" panose="02040503050406030204" charset="0"/>
                              </a:rPr>
                              <m:t>𝑣</m:t>
                            </m:r>
                          </m:e>
                        </m:d>
                        <m:r>
                          <a:rPr lang="en-US" altLang="zh-CN" sz="2400" b="0" i="1" smtClean="0">
                            <a:latin typeface="Cambria Math" panose="02040503050406030204" charset="0"/>
                          </a:rPr>
                          <m:t>∈</m:t>
                        </m:r>
                        <m:r>
                          <a:rPr lang="en-US" altLang="zh-CN" sz="2400" b="0" i="1" smtClean="0">
                            <a:latin typeface="Cambria Math" panose="02040503050406030204" charset="0"/>
                          </a:rPr>
                          <m:t>𝐸</m:t>
                        </m:r>
                      </m:sub>
                      <m:sup/>
                      <m:e>
                        <m:r>
                          <a:rPr lang="en-US" altLang="zh-CN" sz="2400" b="0" i="1" smtClean="0">
                            <a:latin typeface="Cambria Math" panose="02040503050406030204" charset="0"/>
                          </a:rPr>
                          <m:t>𝑓</m:t>
                        </m:r>
                        <m:r>
                          <a:rPr lang="en-US" altLang="zh-CN" sz="2400" b="0" i="1" smtClean="0">
                            <a:latin typeface="Cambria Math" panose="02040503050406030204" charset="0"/>
                          </a:rPr>
                          <m:t>(</m:t>
                        </m:r>
                        <m:r>
                          <a:rPr lang="en-US" altLang="zh-CN" sz="2400" b="0" i="1" smtClean="0">
                            <a:latin typeface="Cambria Math" panose="02040503050406030204" charset="0"/>
                          </a:rPr>
                          <m:t>𝑠</m:t>
                        </m:r>
                        <m:r>
                          <a:rPr lang="en-US" altLang="zh-CN" sz="2400" b="0" i="1" smtClean="0">
                            <a:latin typeface="Cambria Math" panose="02040503050406030204" charset="0"/>
                          </a:rPr>
                          <m:t>,</m:t>
                        </m:r>
                        <m:r>
                          <a:rPr lang="en-US" altLang="zh-CN" sz="2400" b="0" i="1" smtClean="0">
                            <a:latin typeface="Cambria Math" panose="02040503050406030204" charset="0"/>
                          </a:rPr>
                          <m:t>𝑣</m:t>
                        </m:r>
                        <m:r>
                          <a:rPr lang="en-US" altLang="zh-CN" sz="2400" b="0" i="1" smtClean="0">
                            <a:latin typeface="Cambria Math" panose="02040503050406030204" charset="0"/>
                          </a:rPr>
                          <m:t>)</m:t>
                        </m:r>
                      </m:e>
                    </m:nary>
                    <m:r>
                      <a:rPr lang="en-US" altLang="zh-CN" sz="2400" b="0" i="1" smtClean="0">
                        <a:latin typeface="Cambria Math" panose="02040503050406030204" charset="0"/>
                      </a:rPr>
                      <m:t>−</m:t>
                    </m:r>
                    <m:nary>
                      <m:naryPr>
                        <m:chr m:val="∑"/>
                        <m:supHide m:val="on"/>
                        <m:ctrlPr>
                          <a:rPr lang="en-US" altLang="zh-CN" sz="2400" i="1">
                            <a:latin typeface="Cambria Math" panose="02040503050406030204" pitchFamily="18" charset="0"/>
                          </a:rPr>
                        </m:ctrlPr>
                      </m:naryPr>
                      <m:sub>
                        <m:d>
                          <m:dPr>
                            <m:ctrlPr>
                              <a:rPr lang="en-US" altLang="zh-CN" sz="2400" b="0" i="1" smtClean="0">
                                <a:latin typeface="Cambria Math" panose="02040503050406030204" pitchFamily="18" charset="0"/>
                              </a:rPr>
                            </m:ctrlPr>
                          </m:dPr>
                          <m:e>
                            <m:r>
                              <a:rPr lang="en-US" altLang="zh-CN" sz="2400" b="0" i="1" smtClean="0">
                                <a:latin typeface="Cambria Math" panose="02040503050406030204" charset="0"/>
                              </a:rPr>
                              <m:t>𝑣</m:t>
                            </m:r>
                            <m:r>
                              <a:rPr lang="en-US" altLang="zh-CN" sz="2400" b="0" i="1" smtClean="0">
                                <a:latin typeface="Cambria Math" panose="02040503050406030204" charset="0"/>
                              </a:rPr>
                              <m:t>,</m:t>
                            </m:r>
                            <m:r>
                              <a:rPr lang="en-US" altLang="zh-CN" sz="2400" b="0" i="1" smtClean="0">
                                <a:latin typeface="Cambria Math" panose="02040503050406030204" charset="0"/>
                              </a:rPr>
                              <m:t>𝑠</m:t>
                            </m:r>
                          </m:e>
                        </m:d>
                        <m:r>
                          <a:rPr lang="en-US" altLang="zh-CN" sz="2400" b="0" i="1" smtClean="0">
                            <a:latin typeface="Cambria Math" panose="02040503050406030204" charset="0"/>
                          </a:rPr>
                          <m:t>∈</m:t>
                        </m:r>
                        <m:r>
                          <a:rPr lang="en-US" altLang="zh-CN" sz="2400" b="0" i="1" smtClean="0">
                            <a:latin typeface="Cambria Math" panose="02040503050406030204" charset="0"/>
                          </a:rPr>
                          <m:t>𝐸</m:t>
                        </m:r>
                      </m:sub>
                      <m:sup/>
                      <m:e>
                        <m:r>
                          <a:rPr lang="en-US" altLang="zh-CN" sz="2400" i="1">
                            <a:latin typeface="Cambria Math" panose="02040503050406030204" charset="0"/>
                          </a:rPr>
                          <m:t>𝑓</m:t>
                        </m:r>
                        <m:r>
                          <a:rPr lang="en-US" altLang="zh-CN" sz="2400" i="1">
                            <a:latin typeface="Cambria Math" panose="02040503050406030204" charset="0"/>
                          </a:rPr>
                          <m:t>(</m:t>
                        </m:r>
                        <m:r>
                          <a:rPr lang="en-US" altLang="zh-CN" sz="2400" b="0" i="1" smtClean="0">
                            <a:latin typeface="Cambria Math" panose="02040503050406030204" charset="0"/>
                          </a:rPr>
                          <m:t>𝑣</m:t>
                        </m:r>
                        <m:r>
                          <a:rPr lang="en-US" altLang="zh-CN" sz="2400" i="1">
                            <a:latin typeface="Cambria Math" panose="02040503050406030204" charset="0"/>
                          </a:rPr>
                          <m:t>,</m:t>
                        </m:r>
                        <m:r>
                          <a:rPr lang="en-US" altLang="zh-CN" sz="2400" b="0" i="1" smtClean="0">
                            <a:latin typeface="Cambria Math" panose="02040503050406030204" charset="0"/>
                          </a:rPr>
                          <m:t>𝑠</m:t>
                        </m:r>
                        <m:r>
                          <a:rPr lang="en-US" altLang="zh-CN" sz="2400" i="1">
                            <a:latin typeface="Cambria Math" panose="02040503050406030204" charset="0"/>
                          </a:rPr>
                          <m:t>)</m:t>
                        </m:r>
                      </m:e>
                    </m:nary>
                  </m:oMath>
                </a14:m>
                <a:r>
                  <a:rPr lang="zh-CN" altLang="en-US" sz="2400" dirty="0"/>
                  <a:t>；</a:t>
                </a:r>
                <a:endParaRPr lang="en-US" altLang="zh-CN" sz="2400" dirty="0"/>
              </a:p>
              <a:p>
                <a:pPr marL="457200" indent="-457200" algn="just">
                  <a:lnSpc>
                    <a:spcPct val="110000"/>
                  </a:lnSpc>
                  <a:buFont typeface="+mj-ea"/>
                  <a:buAutoNum type="circleNumDbPlain"/>
                </a:pPr>
                <a:r>
                  <a:rPr lang="en-US" altLang="zh-CN" sz="2400" b="0" dirty="0"/>
                  <a:t> </a:t>
                </a:r>
                <a14:m>
                  <m:oMath xmlns:m="http://schemas.openxmlformats.org/officeDocument/2006/math">
                    <m:r>
                      <a:rPr lang="en-US" altLang="zh-CN" sz="2400" b="0" i="1" smtClean="0">
                        <a:latin typeface="Cambria Math" panose="02040503050406030204" charset="0"/>
                      </a:rPr>
                      <m:t>𝑓</m:t>
                    </m:r>
                    <m:r>
                      <a:rPr lang="en-US" altLang="zh-CN" sz="2400" b="0" i="1" smtClean="0">
                        <a:latin typeface="Cambria Math" panose="02040503050406030204" charset="0"/>
                      </a:rPr>
                      <m:t>(</m:t>
                    </m:r>
                    <m:r>
                      <a:rPr lang="en-US" altLang="zh-CN" sz="2400" b="0" i="1" smtClean="0">
                        <a:latin typeface="Cambria Math" panose="02040503050406030204" charset="0"/>
                      </a:rPr>
                      <m:t>𝑠</m:t>
                    </m:r>
                    <m:r>
                      <a:rPr lang="en-US" altLang="zh-CN" sz="2400" b="0" i="1" smtClean="0">
                        <a:latin typeface="Cambria Math" panose="02040503050406030204" charset="0"/>
                      </a:rPr>
                      <m:t>,</m:t>
                    </m:r>
                    <m:r>
                      <a:rPr lang="en-US" altLang="zh-CN" sz="2400" b="0" i="1" smtClean="0">
                        <a:latin typeface="Cambria Math" panose="02040503050406030204" charset="0"/>
                      </a:rPr>
                      <m:t>𝑡</m:t>
                    </m:r>
                    <m:r>
                      <a:rPr lang="en-US" altLang="zh-CN" sz="2400" b="0" i="1" smtClean="0">
                        <a:latin typeface="Cambria Math" panose="02040503050406030204" charset="0"/>
                      </a:rPr>
                      <m:t>)</m:t>
                    </m:r>
                    <m:r>
                      <a:rPr lang="zh-CN" altLang="en-US" sz="2400" i="1">
                        <a:latin typeface="Cambria Math" panose="02040503050406030204" charset="0"/>
                      </a:rPr>
                      <m:t>等于从</m:t>
                    </m:r>
                    <m:r>
                      <a:rPr lang="en-US" altLang="zh-CN" sz="2400" b="0" i="1" smtClean="0">
                        <a:latin typeface="Cambria Math" panose="02040503050406030204" charset="0"/>
                      </a:rPr>
                      <m:t>𝑡</m:t>
                    </m:r>
                  </m:oMath>
                </a14:m>
                <a:r>
                  <a:rPr lang="zh-CN" altLang="en-US" sz="2400" dirty="0"/>
                  <a:t>流出的流大小，即</a:t>
                </a:r>
                <a14:m>
                  <m:oMath xmlns:m="http://schemas.openxmlformats.org/officeDocument/2006/math">
                    <m:r>
                      <a:rPr lang="en-US" altLang="zh-CN" sz="2400" b="0" i="1" smtClean="0">
                        <a:latin typeface="Cambria Math" panose="02040503050406030204"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charset="0"/>
                          </a:rPr>
                          <m:t>𝑠</m:t>
                        </m:r>
                        <m:r>
                          <a:rPr lang="en-US" altLang="zh-CN" sz="2400" b="0" i="1" smtClean="0">
                            <a:latin typeface="Cambria Math" panose="02040503050406030204" charset="0"/>
                          </a:rPr>
                          <m:t>,</m:t>
                        </m:r>
                        <m:r>
                          <a:rPr lang="en-US" altLang="zh-CN" sz="2400" b="0" i="1" smtClean="0">
                            <a:latin typeface="Cambria Math" panose="02040503050406030204" charset="0"/>
                          </a:rPr>
                          <m:t>𝑡</m:t>
                        </m:r>
                      </m:e>
                    </m:d>
                    <m:r>
                      <a:rPr lang="en-US" altLang="zh-CN" sz="2400" b="0" i="1" smtClean="0">
                        <a:latin typeface="Cambria Math" panose="02040503050406030204" charset="0"/>
                      </a:rPr>
                      <m:t>=</m:t>
                    </m:r>
                    <m:nary>
                      <m:naryPr>
                        <m:chr m:val="∑"/>
                        <m:supHide m:val="on"/>
                        <m:ctrlPr>
                          <a:rPr lang="en-US" altLang="zh-CN" sz="2400" b="0" i="1" smtClean="0">
                            <a:latin typeface="Cambria Math" panose="02040503050406030204" pitchFamily="18" charset="0"/>
                          </a:rPr>
                        </m:ctrlPr>
                      </m:naryPr>
                      <m:sub>
                        <m:d>
                          <m:dPr>
                            <m:ctrlPr>
                              <a:rPr lang="en-US" altLang="zh-CN" sz="2400" b="0" i="1" smtClean="0">
                                <a:latin typeface="Cambria Math" panose="02040503050406030204" pitchFamily="18" charset="0"/>
                              </a:rPr>
                            </m:ctrlPr>
                          </m:dPr>
                          <m:e>
                            <m:r>
                              <a:rPr lang="en-US" altLang="zh-CN" sz="2400" b="0" i="1" smtClean="0">
                                <a:latin typeface="Cambria Math" panose="02040503050406030204" charset="0"/>
                              </a:rPr>
                              <m:t>𝑣</m:t>
                            </m:r>
                            <m:r>
                              <a:rPr lang="en-US" altLang="zh-CN" sz="2400" b="0" i="1" smtClean="0">
                                <a:latin typeface="Cambria Math" panose="02040503050406030204" charset="0"/>
                              </a:rPr>
                              <m:t>,</m:t>
                            </m:r>
                            <m:r>
                              <a:rPr lang="en-US" altLang="zh-CN" sz="2400" b="0" i="1" smtClean="0">
                                <a:latin typeface="Cambria Math" panose="02040503050406030204" charset="0"/>
                              </a:rPr>
                              <m:t>𝑡</m:t>
                            </m:r>
                          </m:e>
                        </m:d>
                        <m:r>
                          <a:rPr lang="en-US" altLang="zh-CN" sz="2400" b="0" i="1" smtClean="0">
                            <a:latin typeface="Cambria Math" panose="02040503050406030204" charset="0"/>
                          </a:rPr>
                          <m:t>∈</m:t>
                        </m:r>
                        <m:r>
                          <a:rPr lang="en-US" altLang="zh-CN" sz="2400" b="0" i="1" smtClean="0">
                            <a:latin typeface="Cambria Math" panose="02040503050406030204" charset="0"/>
                          </a:rPr>
                          <m:t>𝐸</m:t>
                        </m:r>
                      </m:sub>
                      <m:sup/>
                      <m:e>
                        <m:r>
                          <a:rPr lang="en-US" altLang="zh-CN" sz="2400" b="0" i="1" smtClean="0">
                            <a:latin typeface="Cambria Math" panose="02040503050406030204" charset="0"/>
                          </a:rPr>
                          <m:t>𝑓</m:t>
                        </m:r>
                        <m:r>
                          <a:rPr lang="en-US" altLang="zh-CN" sz="2400" b="0" i="1" smtClean="0">
                            <a:latin typeface="Cambria Math" panose="02040503050406030204" charset="0"/>
                          </a:rPr>
                          <m:t>(</m:t>
                        </m:r>
                        <m:r>
                          <a:rPr lang="en-US" altLang="zh-CN" sz="2400" b="0" i="1" smtClean="0">
                            <a:latin typeface="Cambria Math" panose="02040503050406030204" charset="0"/>
                          </a:rPr>
                          <m:t>𝑣</m:t>
                        </m:r>
                        <m:r>
                          <a:rPr lang="en-US" altLang="zh-CN" sz="2400" b="0" i="1" smtClean="0">
                            <a:latin typeface="Cambria Math" panose="02040503050406030204" charset="0"/>
                          </a:rPr>
                          <m:t>,</m:t>
                        </m:r>
                        <m:r>
                          <a:rPr lang="en-US" altLang="zh-CN" sz="2400" b="0" i="1" smtClean="0">
                            <a:latin typeface="Cambria Math" panose="02040503050406030204" charset="0"/>
                          </a:rPr>
                          <m:t>𝑡</m:t>
                        </m:r>
                        <m:r>
                          <a:rPr lang="en-US" altLang="zh-CN" sz="2400" b="0" i="1" smtClean="0">
                            <a:latin typeface="Cambria Math" panose="02040503050406030204" charset="0"/>
                          </a:rPr>
                          <m:t>)</m:t>
                        </m:r>
                      </m:e>
                    </m:nary>
                    <m:r>
                      <a:rPr lang="en-US" altLang="zh-CN" sz="2400" b="0" i="1" smtClean="0">
                        <a:latin typeface="Cambria Math" panose="02040503050406030204" charset="0"/>
                      </a:rPr>
                      <m:t>−</m:t>
                    </m:r>
                    <m:nary>
                      <m:naryPr>
                        <m:chr m:val="∑"/>
                        <m:supHide m:val="on"/>
                        <m:ctrlPr>
                          <a:rPr lang="en-US" altLang="zh-CN" sz="2400" i="1">
                            <a:latin typeface="Cambria Math" panose="02040503050406030204" pitchFamily="18" charset="0"/>
                          </a:rPr>
                        </m:ctrlPr>
                      </m:naryPr>
                      <m:sub>
                        <m:d>
                          <m:dPr>
                            <m:ctrlPr>
                              <a:rPr lang="en-US" altLang="zh-CN" sz="2400" b="0" i="1" smtClean="0">
                                <a:latin typeface="Cambria Math" panose="02040503050406030204" pitchFamily="18" charset="0"/>
                              </a:rPr>
                            </m:ctrlPr>
                          </m:dPr>
                          <m:e>
                            <m:r>
                              <a:rPr lang="en-US" altLang="zh-CN" sz="2400" b="0" i="1" smtClean="0">
                                <a:latin typeface="Cambria Math" panose="02040503050406030204" charset="0"/>
                              </a:rPr>
                              <m:t>𝑡</m:t>
                            </m:r>
                            <m:r>
                              <a:rPr lang="en-US" altLang="zh-CN" sz="2400" b="0" i="1" smtClean="0">
                                <a:latin typeface="Cambria Math" panose="02040503050406030204" charset="0"/>
                              </a:rPr>
                              <m:t>,</m:t>
                            </m:r>
                            <m:r>
                              <a:rPr lang="en-US" altLang="zh-CN" sz="2400" b="0" i="1" smtClean="0">
                                <a:latin typeface="Cambria Math" panose="02040503050406030204" charset="0"/>
                              </a:rPr>
                              <m:t>𝑣</m:t>
                            </m:r>
                          </m:e>
                        </m:d>
                        <m:r>
                          <a:rPr lang="en-US" altLang="zh-CN" sz="2400" b="0" i="1" smtClean="0">
                            <a:latin typeface="Cambria Math" panose="02040503050406030204" charset="0"/>
                          </a:rPr>
                          <m:t>∈</m:t>
                        </m:r>
                        <m:r>
                          <a:rPr lang="en-US" altLang="zh-CN" sz="2400" b="0" i="1" smtClean="0">
                            <a:latin typeface="Cambria Math" panose="02040503050406030204" charset="0"/>
                          </a:rPr>
                          <m:t>𝐸</m:t>
                        </m:r>
                      </m:sub>
                      <m:sup/>
                      <m:e>
                        <m:r>
                          <a:rPr lang="en-US" altLang="zh-CN" sz="2400" i="1">
                            <a:latin typeface="Cambria Math" panose="02040503050406030204" charset="0"/>
                          </a:rPr>
                          <m:t>𝑓</m:t>
                        </m:r>
                        <m:r>
                          <a:rPr lang="en-US" altLang="zh-CN" sz="2400" i="1">
                            <a:latin typeface="Cambria Math" panose="02040503050406030204" charset="0"/>
                          </a:rPr>
                          <m:t>(</m:t>
                        </m:r>
                        <m:r>
                          <a:rPr lang="en-US" altLang="zh-CN" sz="2400" b="0" i="1" smtClean="0">
                            <a:latin typeface="Cambria Math" panose="02040503050406030204" charset="0"/>
                          </a:rPr>
                          <m:t>𝑡</m:t>
                        </m:r>
                        <m:r>
                          <a:rPr lang="en-US" altLang="zh-CN" sz="2400" b="0" i="1" smtClean="0">
                            <a:latin typeface="Cambria Math" panose="02040503050406030204" charset="0"/>
                          </a:rPr>
                          <m:t>,</m:t>
                        </m:r>
                        <m:r>
                          <a:rPr lang="en-US" altLang="zh-CN" sz="2400" b="0" i="1" smtClean="0">
                            <a:latin typeface="Cambria Math" panose="02040503050406030204" charset="0"/>
                          </a:rPr>
                          <m:t>𝑣</m:t>
                        </m:r>
                        <m:r>
                          <a:rPr lang="en-US" altLang="zh-CN" sz="2400" i="1">
                            <a:latin typeface="Cambria Math" panose="02040503050406030204" charset="0"/>
                          </a:rPr>
                          <m:t>)</m:t>
                        </m:r>
                      </m:e>
                    </m:nary>
                  </m:oMath>
                </a14:m>
                <a:r>
                  <a:rPr lang="zh-CN" altLang="en-US" sz="2400" dirty="0"/>
                  <a:t>；</a:t>
                </a:r>
                <a:endParaRPr lang="en-US" altLang="zh-CN" sz="2400" dirty="0"/>
              </a:p>
              <a:p>
                <a:pPr marL="457200" indent="-457200" algn="just">
                  <a:lnSpc>
                    <a:spcPct val="110000"/>
                  </a:lnSpc>
                  <a:buFont typeface="+mj-ea"/>
                  <a:buAutoNum type="circleNumDbPlain"/>
                </a:pPr>
                <a:r>
                  <a:rPr lang="zh-CN" altLang="en-US" sz="2400" dirty="0"/>
                  <a:t>对于每条边</a:t>
                </a:r>
                <a14:m>
                  <m:oMath xmlns:m="http://schemas.openxmlformats.org/officeDocument/2006/math">
                    <m:r>
                      <a:rPr lang="en-US" altLang="zh-CN" sz="2400" b="0" i="1" smtClean="0">
                        <a:latin typeface="Cambria Math" panose="02040503050406030204" charset="0"/>
                      </a:rPr>
                      <m:t>(</m:t>
                    </m:r>
                    <m:r>
                      <a:rPr lang="en-US" altLang="zh-CN" sz="2400" b="0" i="1" smtClean="0">
                        <a:latin typeface="Cambria Math" panose="02040503050406030204" charset="0"/>
                      </a:rPr>
                      <m:t>𝑢</m:t>
                    </m:r>
                    <m:r>
                      <a:rPr lang="en-US" altLang="zh-CN" sz="2400" b="0" i="1" smtClean="0">
                        <a:latin typeface="Cambria Math" panose="02040503050406030204" charset="0"/>
                      </a:rPr>
                      <m:t>,</m:t>
                    </m:r>
                    <m:r>
                      <a:rPr lang="en-US" altLang="zh-CN" sz="2400" b="0" i="1" smtClean="0">
                        <a:latin typeface="Cambria Math" panose="02040503050406030204" charset="0"/>
                      </a:rPr>
                      <m:t>𝑣</m:t>
                    </m:r>
                    <m:r>
                      <a:rPr lang="en-US" altLang="zh-CN" sz="2400" b="0" i="1" smtClean="0">
                        <a:latin typeface="Cambria Math" panose="02040503050406030204" charset="0"/>
                      </a:rPr>
                      <m:t>)</m:t>
                    </m:r>
                  </m:oMath>
                </a14:m>
                <a:r>
                  <a:rPr lang="zh-CN" altLang="en-US" sz="2400" dirty="0"/>
                  <a:t>，输出的流量等于输入的流量，即</a:t>
                </a:r>
                <a14:m>
                  <m:oMath xmlns:m="http://schemas.openxmlformats.org/officeDocument/2006/math">
                    <m:nary>
                      <m:naryPr>
                        <m:chr m:val="∑"/>
                        <m:supHide m:val="on"/>
                        <m:ctrlPr>
                          <a:rPr lang="en-US" altLang="zh-CN" sz="2400" b="0" i="1" smtClean="0">
                            <a:latin typeface="Cambria Math" panose="02040503050406030204" pitchFamily="18" charset="0"/>
                          </a:rPr>
                        </m:ctrlPr>
                      </m:naryPr>
                      <m:sub>
                        <m:d>
                          <m:dPr>
                            <m:ctrlPr>
                              <a:rPr lang="en-US" altLang="zh-CN" sz="2400" b="0" i="1" smtClean="0">
                                <a:latin typeface="Cambria Math" panose="02040503050406030204" pitchFamily="18" charset="0"/>
                              </a:rPr>
                            </m:ctrlPr>
                          </m:dPr>
                          <m:e>
                            <m:r>
                              <m:rPr>
                                <m:brk m:alnAt="7"/>
                              </m:rPr>
                              <a:rPr lang="en-US" altLang="zh-CN" sz="2400" b="0" i="1" smtClean="0">
                                <a:latin typeface="Cambria Math" panose="02040503050406030204" charset="0"/>
                              </a:rPr>
                              <m:t>𝑤</m:t>
                            </m:r>
                            <m:r>
                              <a:rPr lang="en-US" altLang="zh-CN" sz="2400" b="0" i="1" smtClean="0">
                                <a:latin typeface="Cambria Math" panose="02040503050406030204" charset="0"/>
                              </a:rPr>
                              <m:t>,</m:t>
                            </m:r>
                            <m:r>
                              <a:rPr lang="en-US" altLang="zh-CN" sz="2400" b="0" i="1" smtClean="0">
                                <a:latin typeface="Cambria Math" panose="02040503050406030204" charset="0"/>
                              </a:rPr>
                              <m:t>𝑢</m:t>
                            </m:r>
                          </m:e>
                        </m:d>
                        <m:r>
                          <a:rPr lang="en-US" altLang="zh-CN" sz="2400" b="0" i="1" smtClean="0">
                            <a:latin typeface="Cambria Math" panose="02040503050406030204" charset="0"/>
                          </a:rPr>
                          <m:t>∈</m:t>
                        </m:r>
                        <m:r>
                          <a:rPr lang="en-US" altLang="zh-CN" sz="2400" b="0" i="1" smtClean="0">
                            <a:latin typeface="Cambria Math" panose="02040503050406030204" charset="0"/>
                          </a:rPr>
                          <m:t>𝐸</m:t>
                        </m:r>
                      </m:sub>
                      <m:sup/>
                      <m:e>
                        <m:r>
                          <a:rPr lang="en-US" altLang="zh-CN" sz="2400" b="0" i="1" smtClean="0">
                            <a:latin typeface="Cambria Math" panose="02040503050406030204" charset="0"/>
                          </a:rPr>
                          <m:t>𝑓</m:t>
                        </m:r>
                        <m:r>
                          <a:rPr lang="en-US" altLang="zh-CN" sz="2400" b="0" i="1" smtClean="0">
                            <a:latin typeface="Cambria Math" panose="02040503050406030204" charset="0"/>
                          </a:rPr>
                          <m:t>(</m:t>
                        </m:r>
                        <m:r>
                          <a:rPr lang="en-US" altLang="zh-CN" sz="2400" b="0" i="1" smtClean="0">
                            <a:latin typeface="Cambria Math" panose="02040503050406030204" charset="0"/>
                          </a:rPr>
                          <m:t>𝑤</m:t>
                        </m:r>
                        <m:r>
                          <a:rPr lang="en-US" altLang="zh-CN" sz="2400" b="0" i="1" smtClean="0">
                            <a:latin typeface="Cambria Math" panose="02040503050406030204" charset="0"/>
                          </a:rPr>
                          <m:t>,</m:t>
                        </m:r>
                        <m:r>
                          <a:rPr lang="en-US" altLang="zh-CN" sz="2400" b="0" i="1" smtClean="0">
                            <a:latin typeface="Cambria Math" panose="02040503050406030204" charset="0"/>
                          </a:rPr>
                          <m:t>𝑢</m:t>
                        </m:r>
                        <m:r>
                          <a:rPr lang="en-US" altLang="zh-CN" sz="2400" b="0" i="1" smtClean="0">
                            <a:latin typeface="Cambria Math" panose="02040503050406030204" charset="0"/>
                          </a:rPr>
                          <m:t>)</m:t>
                        </m:r>
                      </m:e>
                    </m:nary>
                    <m:r>
                      <a:rPr lang="en-US" altLang="zh-CN" sz="2400" b="0" i="1" smtClean="0">
                        <a:latin typeface="Cambria Math" panose="02040503050406030204" charset="0"/>
                      </a:rPr>
                      <m:t>=</m:t>
                    </m:r>
                    <m:nary>
                      <m:naryPr>
                        <m:chr m:val="∑"/>
                        <m:supHide m:val="on"/>
                        <m:ctrlPr>
                          <a:rPr lang="en-US" altLang="zh-CN" sz="2400" b="0" i="1" smtClean="0">
                            <a:latin typeface="Cambria Math" panose="02040503050406030204" pitchFamily="18" charset="0"/>
                          </a:rPr>
                        </m:ctrlPr>
                      </m:naryPr>
                      <m:sub>
                        <m:d>
                          <m:dPr>
                            <m:ctrlPr>
                              <a:rPr lang="en-US" altLang="zh-CN" sz="2400" b="0" i="1" smtClean="0">
                                <a:latin typeface="Cambria Math" panose="02040503050406030204" pitchFamily="18" charset="0"/>
                              </a:rPr>
                            </m:ctrlPr>
                          </m:dPr>
                          <m:e>
                            <m:r>
                              <m:rPr>
                                <m:brk m:alnAt="7"/>
                              </m:rPr>
                              <a:rPr lang="en-US" altLang="zh-CN" sz="2400" b="0" i="1" smtClean="0">
                                <a:latin typeface="Cambria Math" panose="02040503050406030204" charset="0"/>
                              </a:rPr>
                              <m:t>𝑣</m:t>
                            </m:r>
                            <m:r>
                              <a:rPr lang="en-US" altLang="zh-CN" sz="2400" b="0" i="1" smtClean="0">
                                <a:latin typeface="Cambria Math" panose="02040503050406030204" charset="0"/>
                              </a:rPr>
                              <m:t>,</m:t>
                            </m:r>
                            <m:r>
                              <a:rPr lang="en-US" altLang="zh-CN" sz="2400" b="0" i="1" smtClean="0">
                                <a:latin typeface="Cambria Math" panose="02040503050406030204" charset="0"/>
                              </a:rPr>
                              <m:t>𝑤</m:t>
                            </m:r>
                          </m:e>
                        </m:d>
                        <m:r>
                          <a:rPr lang="en-US" altLang="zh-CN" sz="2400" b="0" i="1" smtClean="0">
                            <a:latin typeface="Cambria Math" panose="02040503050406030204" charset="0"/>
                          </a:rPr>
                          <m:t>∈</m:t>
                        </m:r>
                        <m:r>
                          <a:rPr lang="en-US" altLang="zh-CN" sz="2400" b="0" i="1" smtClean="0">
                            <a:latin typeface="Cambria Math" panose="02040503050406030204" charset="0"/>
                          </a:rPr>
                          <m:t>𝐸</m:t>
                        </m:r>
                      </m:sub>
                      <m:sup/>
                      <m:e>
                        <m:r>
                          <a:rPr lang="en-US" altLang="zh-CN" sz="2400" b="0" i="1" smtClean="0">
                            <a:latin typeface="Cambria Math" panose="02040503050406030204" charset="0"/>
                          </a:rPr>
                          <m:t>𝑓</m:t>
                        </m:r>
                        <m:r>
                          <a:rPr lang="en-US" altLang="zh-CN" sz="2400" b="0" i="1" smtClean="0">
                            <a:latin typeface="Cambria Math" panose="02040503050406030204" charset="0"/>
                          </a:rPr>
                          <m:t>(</m:t>
                        </m:r>
                        <m:r>
                          <a:rPr lang="en-US" altLang="zh-CN" sz="2400" b="0" i="1" smtClean="0">
                            <a:latin typeface="Cambria Math" panose="02040503050406030204" charset="0"/>
                          </a:rPr>
                          <m:t>𝑣</m:t>
                        </m:r>
                        <m:r>
                          <a:rPr lang="en-US" altLang="zh-CN" sz="2400" b="0" i="1" smtClean="0">
                            <a:latin typeface="Cambria Math" panose="02040503050406030204" charset="0"/>
                          </a:rPr>
                          <m:t>,</m:t>
                        </m:r>
                        <m:r>
                          <a:rPr lang="en-US" altLang="zh-CN" sz="2400" b="0" i="1" smtClean="0">
                            <a:latin typeface="Cambria Math" panose="02040503050406030204" charset="0"/>
                          </a:rPr>
                          <m:t>𝑤</m:t>
                        </m:r>
                        <m:r>
                          <a:rPr lang="en-US" altLang="zh-CN" sz="2400" b="0" i="1" smtClean="0">
                            <a:latin typeface="Cambria Math" panose="02040503050406030204" charset="0"/>
                          </a:rPr>
                          <m:t>)</m:t>
                        </m:r>
                      </m:e>
                    </m:nary>
                  </m:oMath>
                </a14:m>
                <a:r>
                  <a:rPr lang="zh-CN" altLang="en-US" sz="2400" dirty="0"/>
                  <a:t>。</a:t>
                </a:r>
                <a:endParaRPr lang="en-US" altLang="zh-CN" sz="2400" dirty="0"/>
              </a:p>
              <a:p>
                <a:pPr marL="457200" indent="-457200" algn="just">
                  <a:lnSpc>
                    <a:spcPct val="110000"/>
                  </a:lnSpc>
                  <a:buFont typeface="+mj-ea"/>
                  <a:buAutoNum type="circleNumDbPlain"/>
                </a:pPr>
                <a:endParaRPr lang="en-US" altLang="zh-CN" sz="2400" dirty="0"/>
              </a:p>
              <a:p>
                <a:pPr algn="just">
                  <a:lnSpc>
                    <a:spcPct val="150000"/>
                  </a:lnSpc>
                </a:pPr>
                <a:r>
                  <a:rPr lang="zh-CN" altLang="en-US" sz="2400" dirty="0"/>
                  <a:t>直观上，性质①限制了边的流量不能超过容量，性质②和③规定网络流的大小等于从</a:t>
                </a:r>
                <a:r>
                  <a:rPr lang="en-US" altLang="zh-CN" sz="2400" dirty="0"/>
                  <a:t>s</a:t>
                </a:r>
                <a:r>
                  <a:rPr lang="zh-CN" altLang="en-US" sz="2400" dirty="0"/>
                  <a:t>流入的流量和从</a:t>
                </a:r>
                <a:r>
                  <a:rPr lang="en-US" altLang="zh-CN" sz="2400" dirty="0"/>
                  <a:t>t</a:t>
                </a:r>
                <a:r>
                  <a:rPr lang="zh-CN" altLang="en-US" sz="2400" dirty="0"/>
                  <a:t>流出的流量，性质④规定边的流入和流出流量守恒。</a:t>
                </a:r>
                <a:endParaRPr lang="en-US" altLang="zh-CN" sz="2400" dirty="0"/>
              </a:p>
              <a:p>
                <a:pPr marL="457200" indent="-457200" algn="just">
                  <a:lnSpc>
                    <a:spcPct val="110000"/>
                  </a:lnSpc>
                  <a:buFont typeface="+mj-ea"/>
                  <a:buAutoNum type="circleNumDbPlain"/>
                </a:pPr>
                <a:endParaRPr lang="en-US" altLang="zh-CN" sz="2400" dirty="0"/>
              </a:p>
              <a:p>
                <a:pPr algn="just">
                  <a:lnSpc>
                    <a:spcPct val="110000"/>
                  </a:lnSpc>
                </a:pPr>
                <a:endParaRPr lang="en-US" altLang="zh-CN" sz="2400" dirty="0"/>
              </a:p>
              <a:p>
                <a:pPr algn="just">
                  <a:lnSpc>
                    <a:spcPct val="110000"/>
                  </a:lnSpc>
                </a:pPr>
                <a:endParaRPr lang="en-US" altLang="zh-CN" sz="2400" dirty="0"/>
              </a:p>
              <a:p>
                <a:pPr marL="457200" indent="-457200" algn="just">
                  <a:lnSpc>
                    <a:spcPct val="110000"/>
                  </a:lnSpc>
                  <a:buFont typeface="+mj-ea"/>
                  <a:buAutoNum type="circleNumDbPlain"/>
                </a:pPr>
                <a:endParaRPr lang="en-US" altLang="zh-CN" sz="2400" dirty="0"/>
              </a:p>
              <a:p>
                <a:pPr algn="just">
                  <a:lnSpc>
                    <a:spcPct val="100000"/>
                  </a:lnSpc>
                </a:pPr>
                <a:endParaRPr lang="en-US" altLang="zh-CN" sz="2400" dirty="0"/>
              </a:p>
            </p:txBody>
          </p:sp>
        </mc:Choice>
        <mc:Fallback xmlns="">
          <p:sp>
            <p:nvSpPr>
              <p:cNvPr id="5" name="内容占位符 4"/>
              <p:cNvSpPr>
                <a:spLocks noRot="1" noChangeAspect="1" noMove="1" noResize="1" noEditPoints="1" noAdjustHandles="1" noChangeArrowheads="1" noChangeShapeType="1" noTextEdit="1"/>
              </p:cNvSpPr>
              <p:nvPr>
                <p:ph idx="11"/>
              </p:nvPr>
            </p:nvSpPr>
            <p:spPr>
              <a:xfrm>
                <a:off x="584226" y="1276350"/>
                <a:ext cx="11010366" cy="5057775"/>
              </a:xfrm>
              <a:blipFill rotWithShape="1">
                <a:blip r:embed="rId3"/>
                <a:stretch>
                  <a:fillRect r="1" b="-52103"/>
                </a:stretch>
              </a:blipFill>
            </p:spPr>
            <p:txBody>
              <a:bodyPr/>
              <a:lstStyle/>
              <a:p>
                <a:r>
                  <a:rPr lang="zh-CN" altLang="en-US">
                    <a:noFill/>
                  </a:rPr>
                  <a:t> </a:t>
                </a:r>
              </a:p>
            </p:txBody>
          </p:sp>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最大流与最小割</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6" y="1276350"/>
                <a:ext cx="11010366" cy="5057775"/>
              </a:xfrm>
            </p:spPr>
            <p:txBody>
              <a:bodyPr>
                <a:noAutofit/>
              </a:bodyPr>
              <a:lstStyle/>
              <a:p>
                <a:pPr algn="just">
                  <a:lnSpc>
                    <a:spcPct val="110000"/>
                  </a:lnSpc>
                </a:pPr>
                <a:r>
                  <a:rPr lang="zh-CN" altLang="en-US" sz="2400" b="1" u="sng" dirty="0"/>
                  <a:t>最大流</a:t>
                </a:r>
                <a:r>
                  <a:rPr lang="en-US" altLang="zh-CN" sz="2400" b="1" dirty="0"/>
                  <a:t>    </a:t>
                </a:r>
                <a:r>
                  <a:rPr lang="zh-CN" altLang="en-US" sz="2400" dirty="0"/>
                  <a:t>流网络</a:t>
                </a:r>
                <a14:m>
                  <m:oMath xmlns:m="http://schemas.openxmlformats.org/officeDocument/2006/math">
                    <m:r>
                      <m:rPr>
                        <m:sty m:val="p"/>
                      </m:rPr>
                      <a:rPr lang="en-US" altLang="zh-CN" sz="2400" i="1" dirty="0">
                        <a:latin typeface="Cambria Math" panose="02040503050406030204" charset="0"/>
                      </a:rPr>
                      <m:t>G</m:t>
                    </m:r>
                  </m:oMath>
                </a14:m>
                <a:r>
                  <a:rPr lang="zh-CN" altLang="en-US" sz="2400" dirty="0"/>
                  <a:t>中流量最大的网络流称为</a:t>
                </a:r>
                <a14:m>
                  <m:oMath xmlns:m="http://schemas.openxmlformats.org/officeDocument/2006/math">
                    <m:r>
                      <m:rPr>
                        <m:sty m:val="p"/>
                      </m:rPr>
                      <a:rPr lang="en-US" altLang="zh-CN" sz="2400" i="1" dirty="0">
                        <a:latin typeface="Cambria Math" panose="02040503050406030204" charset="0"/>
                      </a:rPr>
                      <m:t>G</m:t>
                    </m:r>
                    <m:r>
                      <a:rPr lang="zh-CN" altLang="en-US" sz="2400" i="1" dirty="0" smtClean="0">
                        <a:latin typeface="Cambria Math" panose="02040503050406030204" charset="0"/>
                      </a:rPr>
                      <m:t>的</m:t>
                    </m:r>
                  </m:oMath>
                </a14:m>
                <a:r>
                  <a:rPr lang="zh-CN" altLang="en-US" sz="2400" dirty="0"/>
                  <a:t>最大流。</a:t>
                </a:r>
                <a:endParaRPr lang="en-US" altLang="zh-CN" sz="2400" dirty="0"/>
              </a:p>
              <a:p>
                <a:pPr algn="just">
                  <a:lnSpc>
                    <a:spcPct val="110000"/>
                  </a:lnSpc>
                </a:pPr>
                <a:r>
                  <a:rPr lang="zh-CN" altLang="en-US" sz="2400" b="1" u="sng" dirty="0"/>
                  <a:t>割（边割集）</a:t>
                </a:r>
                <a:r>
                  <a:rPr lang="en-US" altLang="zh-CN" sz="2400" b="1" dirty="0"/>
                  <a:t>    </a:t>
                </a:r>
                <a:r>
                  <a:rPr lang="zh-CN" altLang="en-US" sz="2400" dirty="0"/>
                  <a:t>流网络</a:t>
                </a:r>
                <a14:m>
                  <m:oMath xmlns:m="http://schemas.openxmlformats.org/officeDocument/2006/math">
                    <m:r>
                      <m:rPr>
                        <m:sty m:val="p"/>
                      </m:rPr>
                      <a:rPr lang="en-US" altLang="zh-CN" sz="2400" i="1" dirty="0">
                        <a:latin typeface="Cambria Math" panose="02040503050406030204" charset="0"/>
                      </a:rPr>
                      <m:t>G</m:t>
                    </m:r>
                  </m:oMath>
                </a14:m>
                <a:r>
                  <a:rPr lang="zh-CN" altLang="en-US" sz="2400" dirty="0"/>
                  <a:t>中，一个</a:t>
                </a:r>
                <a:r>
                  <a:rPr lang="zh-CN" altLang="en-US" sz="2400" dirty="0">
                    <a:effectLst>
                      <a:outerShdw blurRad="38100" dist="38100" dir="2700000" algn="tl">
                        <a:srgbClr val="000000">
                          <a:alpha val="43137"/>
                        </a:srgbClr>
                      </a:outerShdw>
                    </a:effectLst>
                  </a:rPr>
                  <a:t>割</a:t>
                </a:r>
                <a14:m>
                  <m:oMath xmlns:m="http://schemas.openxmlformats.org/officeDocument/2006/math">
                    <m:r>
                      <m:rPr>
                        <m:sty m:val="p"/>
                      </m:rPr>
                      <a:rPr lang="en-US" altLang="zh-CN" sz="2400" i="1" dirty="0">
                        <a:latin typeface="Cambria Math" panose="02040503050406030204" charset="0"/>
                      </a:rPr>
                      <m:t>F</m:t>
                    </m:r>
                  </m:oMath>
                </a14:m>
                <a:r>
                  <a:rPr lang="zh-CN" altLang="en-US" sz="2400" dirty="0"/>
                  <a:t>是一个边的集合，从</a:t>
                </a:r>
                <a14:m>
                  <m:oMath xmlns:m="http://schemas.openxmlformats.org/officeDocument/2006/math">
                    <m:r>
                      <m:rPr>
                        <m:sty m:val="p"/>
                      </m:rPr>
                      <a:rPr lang="en-US" altLang="zh-CN" sz="2400" i="1" dirty="0">
                        <a:latin typeface="Cambria Math" panose="02040503050406030204" charset="0"/>
                      </a:rPr>
                      <m:t>G</m:t>
                    </m:r>
                    <m:r>
                      <a:rPr lang="zh-CN" altLang="en-US" sz="2400" i="1" dirty="0" smtClean="0">
                        <a:latin typeface="Cambria Math" panose="02040503050406030204" charset="0"/>
                      </a:rPr>
                      <m:t>中</m:t>
                    </m:r>
                  </m:oMath>
                </a14:m>
                <a:r>
                  <a:rPr lang="zh-CN" altLang="en-US" sz="2400" dirty="0"/>
                  <a:t>删除</a:t>
                </a:r>
                <a14:m>
                  <m:oMath xmlns:m="http://schemas.openxmlformats.org/officeDocument/2006/math">
                    <m:r>
                      <m:rPr>
                        <m:sty m:val="p"/>
                      </m:rPr>
                      <a:rPr lang="en-US" altLang="zh-CN" sz="2400" i="1" dirty="0">
                        <a:latin typeface="Cambria Math" panose="02040503050406030204" charset="0"/>
                      </a:rPr>
                      <m:t>F</m:t>
                    </m:r>
                    <m:r>
                      <a:rPr lang="zh-CN" altLang="en-US" sz="2400" i="1" dirty="0" smtClean="0">
                        <a:latin typeface="Cambria Math" panose="02040503050406030204" charset="0"/>
                      </a:rPr>
                      <m:t>包含</m:t>
                    </m:r>
                  </m:oMath>
                </a14:m>
                <a:r>
                  <a:rPr lang="zh-CN" altLang="en-US" sz="2400" dirty="0"/>
                  <a:t>的所有边后，图变得不连通。</a:t>
                </a:r>
                <a:r>
                  <a:rPr lang="zh-CN" altLang="en-US" sz="2400" dirty="0">
                    <a:effectLst>
                      <a:outerShdw blurRad="38100" dist="38100" dir="2700000" algn="tl">
                        <a:srgbClr val="000000">
                          <a:alpha val="43137"/>
                        </a:srgbClr>
                      </a:outerShdw>
                    </a:effectLst>
                  </a:rPr>
                  <a:t>割的权值</a:t>
                </a:r>
                <a:r>
                  <a:rPr lang="zh-CN" altLang="en-US" sz="2400" dirty="0"/>
                  <a:t>是割中包含所有边的容量上限之和。</a:t>
                </a:r>
                <a:endParaRPr lang="en-US" altLang="zh-CN" sz="2400" dirty="0"/>
              </a:p>
              <a:p>
                <a:pPr algn="just">
                  <a:lnSpc>
                    <a:spcPct val="110000"/>
                  </a:lnSpc>
                </a:pPr>
                <a:r>
                  <a:rPr lang="zh-CN" altLang="en-US" sz="2400" b="1" u="sng" dirty="0"/>
                  <a:t>最小割</a:t>
                </a:r>
                <a:r>
                  <a:rPr lang="zh-CN" altLang="en-US" sz="2400" dirty="0"/>
                  <a:t>    给点具有源点</a:t>
                </a:r>
                <a14:m>
                  <m:oMath xmlns:m="http://schemas.openxmlformats.org/officeDocument/2006/math">
                    <m:r>
                      <a:rPr lang="en-US" altLang="zh-CN" sz="2400" b="0" i="1" smtClean="0">
                        <a:latin typeface="Cambria Math" panose="02040503050406030204" charset="0"/>
                      </a:rPr>
                      <m:t>𝑠</m:t>
                    </m:r>
                    <m:r>
                      <a:rPr lang="zh-CN" altLang="en-US" sz="2400" i="1">
                        <a:latin typeface="Cambria Math" panose="02040503050406030204" charset="0"/>
                      </a:rPr>
                      <m:t>和</m:t>
                    </m:r>
                    <m:r>
                      <a:rPr lang="zh-CN" altLang="en-US" sz="2400" i="1" smtClean="0">
                        <a:latin typeface="Cambria Math" panose="02040503050406030204" charset="0"/>
                      </a:rPr>
                      <m:t>汇点</m:t>
                    </m:r>
                    <m:r>
                      <a:rPr lang="en-US" altLang="zh-CN" sz="2400" b="0" i="1" smtClean="0">
                        <a:latin typeface="Cambria Math" panose="02040503050406030204" charset="0"/>
                      </a:rPr>
                      <m:t>𝑡</m:t>
                    </m:r>
                  </m:oMath>
                </a14:m>
                <a:r>
                  <a:rPr lang="zh-CN" altLang="en-US" sz="2400" dirty="0"/>
                  <a:t>的流网络，其最小割是指使得</a:t>
                </a:r>
                <a14:m>
                  <m:oMath xmlns:m="http://schemas.openxmlformats.org/officeDocument/2006/math">
                    <m:r>
                      <a:rPr lang="en-US" altLang="zh-CN" sz="2400" b="0" i="1" smtClean="0">
                        <a:latin typeface="Cambria Math" panose="02040503050406030204" charset="0"/>
                      </a:rPr>
                      <m:t>𝑠</m:t>
                    </m:r>
                  </m:oMath>
                </a14:m>
                <a:r>
                  <a:rPr lang="zh-CN" altLang="en-US" sz="2400" dirty="0"/>
                  <a:t>和</a:t>
                </a:r>
                <a14:m>
                  <m:oMath xmlns:m="http://schemas.openxmlformats.org/officeDocument/2006/math">
                    <m:r>
                      <a:rPr lang="en-US" altLang="zh-CN" sz="2400" b="0" i="1" dirty="0" smtClean="0">
                        <a:latin typeface="Cambria Math" panose="02040503050406030204" charset="0"/>
                      </a:rPr>
                      <m:t>𝑡</m:t>
                    </m:r>
                  </m:oMath>
                </a14:m>
                <a:r>
                  <a:rPr lang="zh-CN" altLang="en-US" sz="2400" dirty="0"/>
                  <a:t>不连通的所有边割集中具有最小权值的边割集。</a:t>
                </a:r>
                <a:endParaRPr lang="en-US" altLang="zh-CN" sz="2400" dirty="0"/>
              </a:p>
              <a:p>
                <a:pPr algn="just">
                  <a:lnSpc>
                    <a:spcPct val="110000"/>
                  </a:lnSpc>
                </a:pPr>
                <a:endParaRPr lang="en-US" altLang="zh-CN" sz="2400" dirty="0"/>
              </a:p>
              <a:p>
                <a:pPr algn="just">
                  <a:lnSpc>
                    <a:spcPct val="110000"/>
                  </a:lnSpc>
                </a:pPr>
                <a:endParaRPr lang="en-US" altLang="zh-CN" sz="2400" dirty="0"/>
              </a:p>
              <a:p>
                <a:pPr algn="just">
                  <a:lnSpc>
                    <a:spcPct val="110000"/>
                  </a:lnSpc>
                </a:pPr>
                <a:endParaRPr lang="en-US" altLang="zh-CN" sz="2400" dirty="0"/>
              </a:p>
              <a:p>
                <a:pPr marL="457200" indent="-457200" algn="just">
                  <a:lnSpc>
                    <a:spcPct val="110000"/>
                  </a:lnSpc>
                  <a:buFont typeface="+mj-ea"/>
                  <a:buAutoNum type="circleNumDbPlain"/>
                </a:pPr>
                <a:endParaRPr lang="en-US" altLang="zh-CN" sz="2400" dirty="0"/>
              </a:p>
              <a:p>
                <a:pPr algn="just">
                  <a:lnSpc>
                    <a:spcPct val="100000"/>
                  </a:lnSpc>
                </a:pPr>
                <a:endParaRPr lang="en-US" altLang="zh-CN" sz="2400" dirty="0"/>
              </a:p>
            </p:txBody>
          </p:sp>
        </mc:Choice>
        <mc:Fallback xmlns="">
          <p:sp>
            <p:nvSpPr>
              <p:cNvPr id="5" name="内容占位符 4"/>
              <p:cNvSpPr>
                <a:spLocks noRot="1" noChangeAspect="1" noMove="1" noResize="1" noEditPoints="1" noAdjustHandles="1" noChangeArrowheads="1" noChangeShapeType="1" noTextEdit="1"/>
              </p:cNvSpPr>
              <p:nvPr>
                <p:ph idx="11"/>
              </p:nvPr>
            </p:nvSpPr>
            <p:spPr>
              <a:xfrm>
                <a:off x="584226" y="1276350"/>
                <a:ext cx="11010366" cy="5057775"/>
              </a:xfrm>
              <a:blipFill rotWithShape="1">
                <a:blip r:embed="rId3"/>
                <a:stretch>
                  <a:fillRect r="1"/>
                </a:stretch>
              </a:blipFill>
            </p:spPr>
            <p:txBody>
              <a:bodyPr/>
              <a:lstStyle/>
              <a:p>
                <a:r>
                  <a:rPr lang="zh-CN" altLang="en-US">
                    <a:noFill/>
                  </a:rPr>
                  <a:t> </a:t>
                </a:r>
              </a:p>
            </p:txBody>
          </p:sp>
        </mc:Fallback>
      </mc:AlternateContent>
      <p:pic>
        <p:nvPicPr>
          <p:cNvPr id="9" name="图片 8"/>
          <p:cNvPicPr>
            <a:picLocks noChangeAspect="1"/>
          </p:cNvPicPr>
          <p:nvPr/>
        </p:nvPicPr>
        <p:blipFill rotWithShape="1">
          <a:blip r:embed="rId4"/>
          <a:srcRect l="2046" t="5593" r="5663" b="10004"/>
          <a:stretch>
            <a:fillRect/>
          </a:stretch>
        </p:blipFill>
        <p:spPr>
          <a:xfrm>
            <a:off x="711586" y="3552315"/>
            <a:ext cx="5625205" cy="2850466"/>
          </a:xfrm>
          <a:prstGeom prst="rect">
            <a:avLst/>
          </a:prstGeom>
        </p:spPr>
      </p:pic>
      <p:sp>
        <p:nvSpPr>
          <p:cNvPr id="10" name="文本框 1"/>
          <p:cNvSpPr txBox="1"/>
          <p:nvPr/>
        </p:nvSpPr>
        <p:spPr>
          <a:xfrm>
            <a:off x="6528321" y="5258943"/>
            <a:ext cx="4078719" cy="782574"/>
          </a:xfrm>
          <a:prstGeom prst="rect">
            <a:avLst/>
          </a:prstGeom>
          <a:solidFill>
            <a:srgbClr val="FFFFFF"/>
          </a:solidFill>
          <a:ln>
            <a:noFill/>
          </a:ln>
        </p:spPr>
        <p:txBody>
          <a:bodyPr wrap="square" lIns="0" tIns="0" rIns="0" bIns="0" upright="1"/>
          <a:lstStyle/>
          <a:p>
            <a:r>
              <a:rPr lang="zh-CN" altLang="en-US" sz="2000" kern="100" dirty="0">
                <a:latin typeface="宋体" panose="02010600030101010101" pitchFamily="2" charset="-122"/>
                <a:ea typeface="黑体" panose="02010609060101010101" pitchFamily="49" charset="-122"/>
                <a:cs typeface="宋体" panose="02010600030101010101" pitchFamily="2" charset="-122"/>
              </a:rPr>
              <a:t>割示例，红色边构成权值为</a:t>
            </a:r>
            <a:r>
              <a:rPr lang="en-US" altLang="zh-CN" sz="2000" kern="100" dirty="0">
                <a:latin typeface="宋体" panose="02010600030101010101" pitchFamily="2" charset="-122"/>
                <a:ea typeface="黑体" panose="02010609060101010101" pitchFamily="49" charset="-122"/>
                <a:cs typeface="宋体" panose="02010600030101010101" pitchFamily="2" charset="-122"/>
              </a:rPr>
              <a:t>11</a:t>
            </a:r>
            <a:r>
              <a:rPr lang="zh-CN" altLang="en-US" sz="2000" kern="100" dirty="0">
                <a:latin typeface="宋体" panose="02010600030101010101" pitchFamily="2" charset="-122"/>
                <a:ea typeface="黑体" panose="02010609060101010101" pitchFamily="49" charset="-122"/>
                <a:cs typeface="宋体" panose="02010600030101010101" pitchFamily="2" charset="-122"/>
              </a:rPr>
              <a:t>的边割集，蓝色边构成权值为</a:t>
            </a:r>
            <a:r>
              <a:rPr lang="en-US" altLang="zh-CN" sz="2000" kern="100" dirty="0">
                <a:latin typeface="宋体" panose="02010600030101010101" pitchFamily="2" charset="-122"/>
                <a:ea typeface="黑体" panose="02010609060101010101" pitchFamily="49" charset="-122"/>
                <a:cs typeface="宋体" panose="02010600030101010101" pitchFamily="2" charset="-122"/>
              </a:rPr>
              <a:t>10</a:t>
            </a:r>
            <a:r>
              <a:rPr lang="zh-CN" altLang="en-US" sz="2000" kern="100" dirty="0">
                <a:latin typeface="宋体" panose="02010600030101010101" pitchFamily="2" charset="-122"/>
                <a:ea typeface="黑体" panose="02010609060101010101" pitchFamily="49" charset="-122"/>
                <a:cs typeface="宋体" panose="02010600030101010101" pitchFamily="2" charset="-122"/>
              </a:rPr>
              <a:t>的边割集</a:t>
            </a:r>
            <a:endParaRPr lang="zh-CN" sz="2000" kern="100" dirty="0">
              <a:latin typeface="宋体" panose="02010600030101010101" pitchFamily="2" charset="-122"/>
              <a:ea typeface="黑体" panose="02010609060101010101" pitchFamily="49" charset="-122"/>
              <a:cs typeface="宋体" panose="0201060003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55028" y="1200503"/>
            <a:ext cx="11055325" cy="154281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最大流与最小割</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6" y="1276350"/>
                <a:ext cx="11010366" cy="5057775"/>
              </a:xfrm>
            </p:spPr>
            <p:txBody>
              <a:bodyPr>
                <a:noAutofit/>
              </a:bodyPr>
              <a:lstStyle/>
              <a:p>
                <a:pPr>
                  <a:lnSpc>
                    <a:spcPct val="110000"/>
                  </a:lnSpc>
                </a:pPr>
                <a:r>
                  <a:rPr lang="zh-CN" altLang="en-US" sz="2400" b="1" dirty="0"/>
                  <a:t>引理</a:t>
                </a:r>
                <a:r>
                  <a:rPr lang="zh-CN" altLang="en-US" sz="2400" dirty="0"/>
                  <a:t>    设</a:t>
                </a:r>
                <a14:m>
                  <m:oMath xmlns:m="http://schemas.openxmlformats.org/officeDocument/2006/math">
                    <m:r>
                      <m:rPr>
                        <m:sty m:val="p"/>
                      </m:rPr>
                      <a:rPr lang="en-US" altLang="zh-CN" sz="2400" i="1" dirty="0">
                        <a:latin typeface="Cambria Math" panose="02040503050406030204" charset="0"/>
                      </a:rPr>
                      <m:t>C</m:t>
                    </m:r>
                  </m:oMath>
                </a14:m>
                <a:r>
                  <a:rPr lang="zh-CN" altLang="en-US" sz="2400" dirty="0"/>
                  <a:t>是流网络</a:t>
                </a:r>
                <a14:m>
                  <m:oMath xmlns:m="http://schemas.openxmlformats.org/officeDocument/2006/math">
                    <m:r>
                      <m:rPr>
                        <m:sty m:val="p"/>
                      </m:rPr>
                      <a:rPr lang="en-US" altLang="zh-CN" sz="2400" i="1" dirty="0">
                        <a:latin typeface="Cambria Math" panose="02040503050406030204" charset="0"/>
                      </a:rPr>
                      <m:t>G</m:t>
                    </m:r>
                    <m:r>
                      <a:rPr lang="zh-CN" altLang="en-US" sz="2400" i="1" dirty="0" smtClean="0">
                        <a:latin typeface="Cambria Math" panose="02040503050406030204" charset="0"/>
                      </a:rPr>
                      <m:t>上</m:t>
                    </m:r>
                  </m:oMath>
                </a14:m>
                <a:r>
                  <a:rPr lang="zh-CN" altLang="en-US" sz="2400" dirty="0"/>
                  <a:t>的最小割，其权值为</a:t>
                </a:r>
                <a14:m>
                  <m:oMath xmlns:m="http://schemas.openxmlformats.org/officeDocument/2006/math">
                    <m:r>
                      <m:rPr>
                        <m:sty m:val="p"/>
                      </m:rPr>
                      <a:rPr lang="en-US" altLang="zh-CN" sz="2400" i="1" dirty="0">
                        <a:latin typeface="Cambria Math" panose="02040503050406030204" charset="0"/>
                      </a:rPr>
                      <m:t>c</m:t>
                    </m:r>
                  </m:oMath>
                </a14:m>
                <a:r>
                  <a:rPr lang="zh-CN" altLang="en-US" sz="2400" dirty="0"/>
                  <a:t>，则对任意流</a:t>
                </a:r>
                <a14:m>
                  <m:oMath xmlns:m="http://schemas.openxmlformats.org/officeDocument/2006/math">
                    <m:r>
                      <m:rPr>
                        <m:sty m:val="p"/>
                      </m:rPr>
                      <a:rPr lang="en-US" altLang="zh-CN" sz="2400" i="1" dirty="0">
                        <a:latin typeface="Cambria Math" panose="02040503050406030204" charset="0"/>
                      </a:rPr>
                      <m:t>f</m:t>
                    </m:r>
                  </m:oMath>
                </a14:m>
                <a:r>
                  <a:rPr lang="zh-CN" altLang="en-US" sz="2400" dirty="0"/>
                  <a:t>有</a:t>
                </a:r>
                <a14:m>
                  <m:oMath xmlns:m="http://schemas.openxmlformats.org/officeDocument/2006/math">
                    <m:r>
                      <m:rPr>
                        <m:sty m:val="p"/>
                      </m:rPr>
                      <a:rPr lang="en-US" altLang="zh-CN" sz="2400" i="1" dirty="0">
                        <a:latin typeface="Cambria Math" panose="02040503050406030204" charset="0"/>
                      </a:rPr>
                      <m:t>f</m:t>
                    </m:r>
                    <m:r>
                      <a:rPr lang="en-US" altLang="zh-CN" sz="2400" b="0" i="1" dirty="0" smtClean="0">
                        <a:latin typeface="Cambria Math" panose="02040503050406030204" charset="0"/>
                      </a:rPr>
                      <m:t>≤</m:t>
                    </m:r>
                    <m:r>
                      <m:rPr>
                        <m:sty m:val="p"/>
                      </m:rPr>
                      <a:rPr lang="en-US" altLang="zh-CN" sz="2400" i="1" dirty="0">
                        <a:latin typeface="Cambria Math" panose="02040503050406030204" charset="0"/>
                      </a:rPr>
                      <m:t>c</m:t>
                    </m:r>
                    <m:r>
                      <a:rPr lang="zh-CN" altLang="en-US" sz="2400" i="1" dirty="0" smtClean="0">
                        <a:latin typeface="Cambria Math" panose="02040503050406030204" charset="0"/>
                      </a:rPr>
                      <m:t>。</m:t>
                    </m:r>
                  </m:oMath>
                </a14:m>
                <a:endParaRPr lang="en-US" altLang="zh-CN" sz="2400" dirty="0"/>
              </a:p>
              <a:p>
                <a:pPr>
                  <a:lnSpc>
                    <a:spcPct val="110000"/>
                  </a:lnSpc>
                </a:pPr>
                <a:r>
                  <a:rPr lang="zh-CN" altLang="en-US" sz="2400" b="1" dirty="0">
                    <a:solidFill>
                      <a:srgbClr val="002060"/>
                    </a:solidFill>
                  </a:rPr>
                  <a:t>证明：</a:t>
                </a:r>
                <a:r>
                  <a:rPr lang="zh-CN" altLang="en-US" sz="2400" dirty="0"/>
                  <a:t>假设流</a:t>
                </a:r>
                <a14:m>
                  <m:oMath xmlns:m="http://schemas.openxmlformats.org/officeDocument/2006/math">
                    <m:r>
                      <m:rPr>
                        <m:sty m:val="p"/>
                      </m:rPr>
                      <a:rPr lang="en-US" altLang="zh-CN" sz="2400" i="1" dirty="0">
                        <a:latin typeface="Cambria Math" panose="02040503050406030204" charset="0"/>
                      </a:rPr>
                      <m:t>f</m:t>
                    </m:r>
                    <m:r>
                      <a:rPr lang="en-US" altLang="zh-CN" sz="2400" b="0" i="1" dirty="0" smtClean="0">
                        <a:latin typeface="Cambria Math" panose="02040503050406030204" charset="0"/>
                      </a:rPr>
                      <m:t>&gt;</m:t>
                    </m:r>
                    <m:r>
                      <m:rPr>
                        <m:sty m:val="p"/>
                      </m:rPr>
                      <a:rPr lang="en-US" altLang="zh-CN" sz="2400" i="1" dirty="0">
                        <a:latin typeface="Cambria Math" panose="02040503050406030204" charset="0"/>
                      </a:rPr>
                      <m:t>c</m:t>
                    </m:r>
                  </m:oMath>
                </a14:m>
                <a:r>
                  <a:rPr lang="zh-CN" altLang="en-US" sz="2400" dirty="0"/>
                  <a:t>，说明除了最小割，还存在额外的路径使得流从</a:t>
                </a:r>
                <a14:m>
                  <m:oMath xmlns:m="http://schemas.openxmlformats.org/officeDocument/2006/math">
                    <m:r>
                      <a:rPr lang="en-US" altLang="zh-CN" sz="2400" b="0" i="1" smtClean="0">
                        <a:latin typeface="Cambria Math" panose="02040503050406030204" charset="0"/>
                      </a:rPr>
                      <m:t>𝑠</m:t>
                    </m:r>
                    <m:r>
                      <a:rPr lang="zh-CN" altLang="en-US" sz="2400" i="1">
                        <a:latin typeface="Cambria Math" panose="02040503050406030204" charset="0"/>
                      </a:rPr>
                      <m:t>流向</m:t>
                    </m:r>
                    <m:r>
                      <a:rPr lang="en-US" altLang="zh-CN" sz="2400" b="0" i="1" smtClean="0">
                        <a:latin typeface="Cambria Math" panose="02040503050406030204" charset="0"/>
                      </a:rPr>
                      <m:t>𝑡</m:t>
                    </m:r>
                  </m:oMath>
                </a14:m>
                <a:r>
                  <a:rPr lang="zh-CN" altLang="en-US" sz="2400" dirty="0"/>
                  <a:t>，与</a:t>
                </a:r>
                <a14:m>
                  <m:oMath xmlns:m="http://schemas.openxmlformats.org/officeDocument/2006/math">
                    <m:r>
                      <a:rPr lang="en-US" altLang="zh-CN" sz="2400" b="0" i="1" smtClean="0">
                        <a:latin typeface="Cambria Math" panose="02040503050406030204" charset="0"/>
                      </a:rPr>
                      <m:t>𝑠</m:t>
                    </m:r>
                  </m:oMath>
                </a14:m>
                <a:r>
                  <a:rPr lang="zh-CN" altLang="en-US" sz="2400" dirty="0"/>
                  <a:t>和</a:t>
                </a:r>
                <a14:m>
                  <m:oMath xmlns:m="http://schemas.openxmlformats.org/officeDocument/2006/math">
                    <m:r>
                      <a:rPr lang="en-US" altLang="zh-CN" sz="2400" b="0" i="1" dirty="0" smtClean="0">
                        <a:latin typeface="Cambria Math" panose="02040503050406030204" charset="0"/>
                      </a:rPr>
                      <m:t>𝑡</m:t>
                    </m:r>
                  </m:oMath>
                </a14:m>
                <a:r>
                  <a:rPr lang="zh-CN" altLang="en-US" sz="2400" dirty="0"/>
                  <a:t>不连通矛盾。</a:t>
                </a:r>
                <a:endParaRPr lang="en-US" altLang="zh-CN" sz="2400" dirty="0"/>
              </a:p>
              <a:p>
                <a:pPr>
                  <a:lnSpc>
                    <a:spcPct val="110000"/>
                  </a:lnSpc>
                </a:pPr>
                <a:r>
                  <a:rPr lang="zh-CN" altLang="en-US" sz="2400" b="1" dirty="0"/>
                  <a:t>最大流最小割定理</a:t>
                </a:r>
                <a:r>
                  <a:rPr lang="zh-CN" altLang="en-US" sz="2400" dirty="0"/>
                  <a:t>    对于任意流网络</a:t>
                </a:r>
                <a14:m>
                  <m:oMath xmlns:m="http://schemas.openxmlformats.org/officeDocument/2006/math">
                    <m:r>
                      <m:rPr>
                        <m:sty m:val="p"/>
                      </m:rPr>
                      <a:rPr lang="en-US" altLang="zh-CN" sz="2400" i="1" dirty="0">
                        <a:latin typeface="Cambria Math" panose="02040503050406030204" charset="0"/>
                      </a:rPr>
                      <m:t>G</m:t>
                    </m:r>
                    <m:r>
                      <a:rPr lang="zh-CN" altLang="en-US" sz="2400" i="1" dirty="0" smtClean="0">
                        <a:latin typeface="Cambria Math" panose="02040503050406030204" charset="0"/>
                      </a:rPr>
                      <m:t>，</m:t>
                    </m:r>
                  </m:oMath>
                </a14:m>
                <a:r>
                  <a:rPr lang="zh-CN" altLang="en-US" sz="2400" dirty="0"/>
                  <a:t>其最大流等于最小割。</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marL="457200" indent="-457200">
                  <a:lnSpc>
                    <a:spcPct val="110000"/>
                  </a:lnSpc>
                  <a:buFont typeface="+mj-ea"/>
                  <a:buAutoNum type="circleNumDbPlain"/>
                </a:pPr>
                <a:endParaRPr lang="en-US" altLang="zh-CN" sz="2400" dirty="0"/>
              </a:p>
              <a:p>
                <a:pPr>
                  <a:lnSpc>
                    <a:spcPct val="100000"/>
                  </a:lnSpc>
                </a:pPr>
                <a:endParaRPr lang="en-US" altLang="zh-CN" sz="2400" dirty="0"/>
              </a:p>
            </p:txBody>
          </p:sp>
        </mc:Choice>
        <mc:Fallback xmlns="">
          <p:sp>
            <p:nvSpPr>
              <p:cNvPr id="5" name="内容占位符 4"/>
              <p:cNvSpPr>
                <a:spLocks noRot="1" noChangeAspect="1" noMove="1" noResize="1" noEditPoints="1" noAdjustHandles="1" noChangeArrowheads="1" noChangeShapeType="1" noTextEdit="1"/>
              </p:cNvSpPr>
              <p:nvPr>
                <p:ph idx="11"/>
              </p:nvPr>
            </p:nvSpPr>
            <p:spPr>
              <a:xfrm>
                <a:off x="584226" y="1276350"/>
                <a:ext cx="11010366" cy="5057775"/>
              </a:xfrm>
              <a:blipFill rotWithShape="1">
                <a:blip r:embed="rId3"/>
                <a:stretch>
                  <a:fillRect r="1" b="-615"/>
                </a:stretch>
              </a:blipFill>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767597" y="3495491"/>
            <a:ext cx="5898380" cy="2962688"/>
          </a:xfrm>
          <a:prstGeom prst="rect">
            <a:avLst/>
          </a:prstGeom>
        </p:spPr>
      </p:pic>
      <p:sp>
        <p:nvSpPr>
          <p:cNvPr id="8" name="文本框 1"/>
          <p:cNvSpPr txBox="1"/>
          <p:nvPr/>
        </p:nvSpPr>
        <p:spPr>
          <a:xfrm>
            <a:off x="6528321" y="5258943"/>
            <a:ext cx="4078719" cy="782574"/>
          </a:xfrm>
          <a:prstGeom prst="rect">
            <a:avLst/>
          </a:prstGeom>
          <a:solidFill>
            <a:srgbClr val="FFFFFF"/>
          </a:solidFill>
          <a:ln>
            <a:noFill/>
          </a:ln>
        </p:spPr>
        <p:txBody>
          <a:bodyPr wrap="square" lIns="0" tIns="0" rIns="0" bIns="0" upright="1"/>
          <a:lstStyle/>
          <a:p>
            <a:r>
              <a:rPr lang="zh-CN" altLang="en-US" sz="2000" kern="100" dirty="0">
                <a:latin typeface="宋体" panose="02010600030101010101" pitchFamily="2" charset="-122"/>
                <a:ea typeface="黑体" panose="02010609060101010101" pitchFamily="49" charset="-122"/>
                <a:cs typeface="宋体" panose="02010600030101010101" pitchFamily="2" charset="-122"/>
              </a:rPr>
              <a:t>最小割示例，蓝色边构成权值为</a:t>
            </a:r>
            <a:r>
              <a:rPr lang="en-US" altLang="zh-CN" sz="2000" kern="100" dirty="0">
                <a:latin typeface="宋体" panose="02010600030101010101" pitchFamily="2" charset="-122"/>
                <a:ea typeface="黑体" panose="02010609060101010101" pitchFamily="49" charset="-122"/>
                <a:cs typeface="宋体" panose="02010600030101010101" pitchFamily="2" charset="-122"/>
              </a:rPr>
              <a:t>10</a:t>
            </a:r>
            <a:r>
              <a:rPr lang="zh-CN" altLang="en-US" sz="2000" kern="100" dirty="0">
                <a:latin typeface="宋体" panose="02010600030101010101" pitchFamily="2" charset="-122"/>
                <a:ea typeface="黑体" panose="02010609060101010101" pitchFamily="49" charset="-122"/>
                <a:cs typeface="宋体" panose="02010600030101010101" pitchFamily="2" charset="-122"/>
              </a:rPr>
              <a:t>的最小割，该流网络的最大流也为</a:t>
            </a:r>
            <a:r>
              <a:rPr lang="en-US" altLang="zh-CN" sz="2000" kern="100" dirty="0">
                <a:latin typeface="宋体" panose="02010600030101010101" pitchFamily="2" charset="-122"/>
                <a:ea typeface="黑体" panose="02010609060101010101" pitchFamily="49" charset="-122"/>
                <a:cs typeface="宋体" panose="02010600030101010101" pitchFamily="2" charset="-122"/>
              </a:rPr>
              <a:t>10</a:t>
            </a:r>
            <a:endParaRPr lang="zh-CN" sz="2000" kern="100" dirty="0">
              <a:latin typeface="宋体" panose="02010600030101010101" pitchFamily="2" charset="-122"/>
              <a:ea typeface="黑体" panose="02010609060101010101" pitchFamily="49" charset="-122"/>
              <a:cs typeface="宋体" panose="02010600030101010101" pitchFamily="2" charset="-122"/>
            </a:endParaRPr>
          </a:p>
        </p:txBody>
      </p:sp>
      <p:sp>
        <p:nvSpPr>
          <p:cNvPr id="9" name="标题 1"/>
          <p:cNvSpPr txBox="1"/>
          <p:nvPr/>
        </p:nvSpPr>
        <p:spPr>
          <a:xfrm>
            <a:off x="990600" y="717348"/>
            <a:ext cx="10515600" cy="51895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600" b="1" kern="1200">
                <a:solidFill>
                  <a:schemeClr val="tx1"/>
                </a:solidFill>
                <a:latin typeface="华文中宋" panose="02010600040101010101" pitchFamily="2" charset="-122"/>
                <a:ea typeface="华文中宋" panose="02010600040101010101" pitchFamily="2" charset="-122"/>
                <a:cs typeface="+mj-cs"/>
              </a:defRPr>
            </a:lvl1pPr>
          </a:lstStyle>
          <a:p>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网络流例题</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6" y="1276350"/>
            <a:ext cx="11010366" cy="5057775"/>
          </a:xfrm>
        </p:spPr>
        <p:txBody>
          <a:bodyPr>
            <a:noAutofit/>
          </a:bodyPr>
          <a:lstStyle/>
          <a:p>
            <a:pPr>
              <a:lnSpc>
                <a:spcPct val="110000"/>
              </a:lnSpc>
            </a:pPr>
            <a:r>
              <a:rPr lang="zh-CN" altLang="en-US" sz="2400" b="1" dirty="0"/>
              <a:t>例题    </a:t>
            </a:r>
            <a:r>
              <a:rPr lang="zh-CN" altLang="zh-CN" sz="2400" dirty="0"/>
              <a:t>在中超足球联赛中，假设当前胜率排在前</a:t>
            </a:r>
            <a:r>
              <a:rPr lang="en-US" altLang="zh-CN" sz="2400" dirty="0"/>
              <a:t>4</a:t>
            </a:r>
            <a:r>
              <a:rPr lang="zh-CN" altLang="zh-CN" sz="2400" dirty="0"/>
              <a:t>的四支球队为广州恒大、北京国安、山东鲁能、上海申花。他们的胜负场数，以及还未完成的比赛场数如下表所示</a:t>
            </a:r>
            <a:r>
              <a:rPr lang="zh-CN" altLang="en-US" sz="2400" dirty="0"/>
              <a:t>。如何判断某支队伍（如山东鲁能）是否还有夺冠的可能？</a:t>
            </a:r>
            <a:endParaRPr lang="en-US" altLang="zh-CN"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r>
              <a:rPr lang="zh-CN" altLang="en-US" sz="2400" dirty="0"/>
              <a:t>例如，山东鲁能若在剩余的</a:t>
            </a:r>
            <a:r>
              <a:rPr lang="en-US" altLang="zh-CN" sz="2400" dirty="0"/>
              <a:t>7</a:t>
            </a:r>
            <a:r>
              <a:rPr lang="zh-CN" altLang="en-US" sz="2400" dirty="0"/>
              <a:t>场比赛中全胜，而广州恒大在剩余的</a:t>
            </a:r>
            <a:r>
              <a:rPr lang="en-US" altLang="zh-CN" sz="2400" dirty="0"/>
              <a:t>7</a:t>
            </a:r>
            <a:r>
              <a:rPr lang="zh-CN" altLang="en-US" sz="2400" dirty="0"/>
              <a:t>场比赛中全败，则山东鲁能仍然有夺冠的可能。</a:t>
            </a:r>
            <a:endParaRPr lang="en-US" altLang="zh-CN" sz="2400" dirty="0"/>
          </a:p>
          <a:p>
            <a:pPr marL="457200" indent="-457200">
              <a:lnSpc>
                <a:spcPct val="110000"/>
              </a:lnSpc>
              <a:buFont typeface="+mj-ea"/>
              <a:buAutoNum type="circleNumDbPlain"/>
            </a:pPr>
            <a:endParaRPr lang="en-US" altLang="zh-CN" sz="2400" dirty="0"/>
          </a:p>
          <a:p>
            <a:pPr>
              <a:lnSpc>
                <a:spcPct val="100000"/>
              </a:lnSpc>
            </a:pPr>
            <a:endParaRPr lang="en-US" altLang="zh-CN" sz="2400" dirty="0"/>
          </a:p>
        </p:txBody>
      </p:sp>
      <p:graphicFrame>
        <p:nvGraphicFramePr>
          <p:cNvPr id="6" name="表格 5"/>
          <p:cNvGraphicFramePr>
            <a:graphicFrameLocks noGrp="1"/>
          </p:cNvGraphicFramePr>
          <p:nvPr/>
        </p:nvGraphicFramePr>
        <p:xfrm>
          <a:off x="831609" y="2779776"/>
          <a:ext cx="10515600" cy="2185415"/>
        </p:xfrm>
        <a:graphic>
          <a:graphicData uri="http://schemas.openxmlformats.org/drawingml/2006/table">
            <a:tbl>
              <a:tblPr firstRow="1" firstCol="1" bandRow="1">
                <a:tableStyleId>{5C22544A-7EE6-4342-B048-85BDC9FD1C3A}</a:tableStyleId>
              </a:tblPr>
              <a:tblGrid>
                <a:gridCol w="1314450">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gridCol w="1314450">
                  <a:extLst>
                    <a:ext uri="{9D8B030D-6E8A-4147-A177-3AD203B41FA5}">
                      <a16:colId xmlns:a16="http://schemas.microsoft.com/office/drawing/2014/main" val="20002"/>
                    </a:ext>
                  </a:extLst>
                </a:gridCol>
                <a:gridCol w="1314450">
                  <a:extLst>
                    <a:ext uri="{9D8B030D-6E8A-4147-A177-3AD203B41FA5}">
                      <a16:colId xmlns:a16="http://schemas.microsoft.com/office/drawing/2014/main" val="20003"/>
                    </a:ext>
                  </a:extLst>
                </a:gridCol>
                <a:gridCol w="1314450">
                  <a:extLst>
                    <a:ext uri="{9D8B030D-6E8A-4147-A177-3AD203B41FA5}">
                      <a16:colId xmlns:a16="http://schemas.microsoft.com/office/drawing/2014/main" val="20004"/>
                    </a:ext>
                  </a:extLst>
                </a:gridCol>
                <a:gridCol w="1314450">
                  <a:extLst>
                    <a:ext uri="{9D8B030D-6E8A-4147-A177-3AD203B41FA5}">
                      <a16:colId xmlns:a16="http://schemas.microsoft.com/office/drawing/2014/main" val="20005"/>
                    </a:ext>
                  </a:extLst>
                </a:gridCol>
                <a:gridCol w="1314450">
                  <a:extLst>
                    <a:ext uri="{9D8B030D-6E8A-4147-A177-3AD203B41FA5}">
                      <a16:colId xmlns:a16="http://schemas.microsoft.com/office/drawing/2014/main" val="20006"/>
                    </a:ext>
                  </a:extLst>
                </a:gridCol>
                <a:gridCol w="1314450">
                  <a:extLst>
                    <a:ext uri="{9D8B030D-6E8A-4147-A177-3AD203B41FA5}">
                      <a16:colId xmlns:a16="http://schemas.microsoft.com/office/drawing/2014/main" val="20007"/>
                    </a:ext>
                  </a:extLst>
                </a:gridCol>
              </a:tblGrid>
              <a:tr h="437083">
                <a:tc>
                  <a:txBody>
                    <a:bodyPr/>
                    <a:lstStyle/>
                    <a:p>
                      <a:pPr algn="ctr">
                        <a:lnSpc>
                          <a:spcPts val="2200"/>
                        </a:lnSpc>
                      </a:pPr>
                      <a:r>
                        <a:rPr lang="zh-CN" sz="2000" kern="100">
                          <a:effectLst/>
                        </a:rPr>
                        <a:t>球队</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zh-CN" sz="2000" kern="100" dirty="0">
                          <a:effectLst/>
                        </a:rPr>
                        <a:t>胜</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zh-CN" sz="2000" kern="100">
                          <a:effectLst/>
                        </a:rPr>
                        <a:t>负</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zh-CN" sz="2000" kern="100">
                          <a:effectLst/>
                        </a:rPr>
                        <a:t>余</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zh-CN" sz="2000" kern="100">
                          <a:effectLst/>
                        </a:rPr>
                        <a:t>广州恒大</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zh-CN" sz="2000" kern="100" dirty="0">
                          <a:effectLst/>
                        </a:rPr>
                        <a:t>北京国安</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zh-CN" sz="2000" kern="100">
                          <a:effectLst/>
                        </a:rPr>
                        <a:t>上海申花</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zh-CN" sz="2000" kern="100" dirty="0">
                          <a:effectLst/>
                        </a:rPr>
                        <a:t>山东鲁能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37083">
                <a:tc>
                  <a:txBody>
                    <a:bodyPr/>
                    <a:lstStyle/>
                    <a:p>
                      <a:pPr algn="ctr">
                        <a:lnSpc>
                          <a:spcPts val="2200"/>
                        </a:lnSpc>
                      </a:pPr>
                      <a:r>
                        <a:rPr lang="zh-CN" sz="2000" kern="100">
                          <a:effectLst/>
                        </a:rPr>
                        <a:t>广州恒大</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dirty="0">
                          <a:effectLst/>
                        </a:rPr>
                        <a:t>24</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10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7</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2</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2</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37083">
                <a:tc>
                  <a:txBody>
                    <a:bodyPr/>
                    <a:lstStyle/>
                    <a:p>
                      <a:pPr algn="ctr">
                        <a:lnSpc>
                          <a:spcPts val="2200"/>
                        </a:lnSpc>
                      </a:pPr>
                      <a:r>
                        <a:rPr lang="zh-CN" sz="2000" kern="100">
                          <a:effectLst/>
                        </a:rPr>
                        <a:t>北京国安</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22</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dirty="0">
                          <a:effectLst/>
                        </a:rPr>
                        <a:t>12</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7</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dirty="0">
                          <a:effectLst/>
                        </a:rPr>
                        <a:t>2</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2</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37083">
                <a:tc>
                  <a:txBody>
                    <a:bodyPr/>
                    <a:lstStyle/>
                    <a:p>
                      <a:pPr algn="ctr">
                        <a:lnSpc>
                          <a:spcPts val="2200"/>
                        </a:lnSpc>
                      </a:pPr>
                      <a:r>
                        <a:rPr lang="zh-CN" sz="2000" kern="100">
                          <a:effectLst/>
                        </a:rPr>
                        <a:t>上海申花</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19</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dirty="0">
                          <a:effectLst/>
                        </a:rPr>
                        <a:t>16</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7</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dirty="0">
                          <a:effectLst/>
                        </a:rPr>
                        <a:t>2</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2</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37083">
                <a:tc>
                  <a:txBody>
                    <a:bodyPr/>
                    <a:lstStyle/>
                    <a:p>
                      <a:pPr algn="ctr">
                        <a:lnSpc>
                          <a:spcPts val="2200"/>
                        </a:lnSpc>
                      </a:pPr>
                      <a:r>
                        <a:rPr lang="zh-CN" sz="2000" kern="100">
                          <a:effectLst/>
                        </a:rPr>
                        <a:t>山东鲁能</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18</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dirty="0">
                          <a:effectLst/>
                        </a:rPr>
                        <a:t>17</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dirty="0">
                          <a:effectLst/>
                        </a:rPr>
                        <a:t>7</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2</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2</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dirty="0">
                          <a:effectLst/>
                        </a:rPr>
                        <a:t>0</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网络流例题：问题建模</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6" y="1276350"/>
                <a:ext cx="11010366" cy="5057775"/>
              </a:xfrm>
            </p:spPr>
            <p:txBody>
              <a:bodyPr>
                <a:noAutofit/>
              </a:bodyPr>
              <a:lstStyle/>
              <a:p>
                <a:pPr>
                  <a:lnSpc>
                    <a:spcPct val="110000"/>
                  </a:lnSpc>
                </a:pPr>
                <a14:m>
                  <m:oMath xmlns:m="http://schemas.openxmlformats.org/officeDocument/2006/math">
                    <m:r>
                      <a:rPr lang="en-US" altLang="zh-CN" sz="2400" b="0" i="1" smtClean="0">
                        <a:latin typeface="Cambria Math" panose="02040503050406030204" charset="0"/>
                      </a:rPr>
                      <m:t>𝑤</m:t>
                    </m:r>
                    <m:r>
                      <a:rPr lang="en-US" altLang="zh-CN" sz="2400" b="0" i="1" smtClean="0">
                        <a:latin typeface="Cambria Math" panose="02040503050406030204" charset="0"/>
                      </a:rPr>
                      <m:t>(</m:t>
                    </m:r>
                    <m:r>
                      <a:rPr lang="en-US" altLang="zh-CN" sz="2400" b="0" i="1" smtClean="0">
                        <a:latin typeface="Cambria Math" panose="02040503050406030204" charset="0"/>
                      </a:rPr>
                      <m:t>𝑖</m:t>
                    </m:r>
                    <m:r>
                      <a:rPr lang="en-US" altLang="zh-CN" sz="2400" b="0" i="1" smtClean="0">
                        <a:latin typeface="Cambria Math" panose="02040503050406030204" charset="0"/>
                      </a:rPr>
                      <m:t>)</m:t>
                    </m:r>
                  </m:oMath>
                </a14:m>
                <a:r>
                  <a:rPr lang="zh-CN" altLang="en-US" sz="2400" dirty="0"/>
                  <a:t>：队伍</a:t>
                </a:r>
                <a14:m>
                  <m:oMath xmlns:m="http://schemas.openxmlformats.org/officeDocument/2006/math">
                    <m:r>
                      <a:rPr lang="en-US" altLang="zh-CN" sz="2400" b="0" i="1" smtClean="0">
                        <a:latin typeface="Cambria Math" panose="02040503050406030204" charset="0"/>
                      </a:rPr>
                      <m:t>𝑖</m:t>
                    </m:r>
                  </m:oMath>
                </a14:m>
                <a:r>
                  <a:rPr lang="zh-CN" altLang="en-US" sz="2400" dirty="0"/>
                  <a:t>已经取得胜利的比赛场数</a:t>
                </a:r>
                <a:endParaRPr lang="en-US" altLang="zh-CN" sz="2400" dirty="0"/>
              </a:p>
              <a:p>
                <a:pPr>
                  <a:lnSpc>
                    <a:spcPct val="110000"/>
                  </a:lnSpc>
                </a:pPr>
                <a14:m>
                  <m:oMath xmlns:m="http://schemas.openxmlformats.org/officeDocument/2006/math">
                    <m:r>
                      <a:rPr lang="en-US" altLang="zh-CN" sz="2400" b="0" i="1" smtClean="0">
                        <a:latin typeface="Cambria Math" panose="02040503050406030204" charset="0"/>
                      </a:rPr>
                      <m:t>𝑔</m:t>
                    </m:r>
                    <m:r>
                      <a:rPr lang="en-US" altLang="zh-CN" sz="2400" b="0" i="1" smtClean="0">
                        <a:latin typeface="Cambria Math" panose="02040503050406030204" charset="0"/>
                      </a:rPr>
                      <m:t>(</m:t>
                    </m:r>
                    <m:r>
                      <a:rPr lang="en-US" altLang="zh-CN" sz="2400" b="0" i="1" smtClean="0">
                        <a:latin typeface="Cambria Math" panose="02040503050406030204" charset="0"/>
                      </a:rPr>
                      <m:t>𝑖</m:t>
                    </m:r>
                    <m:r>
                      <a:rPr lang="en-US" altLang="zh-CN" sz="2400" b="0" i="1" smtClean="0">
                        <a:latin typeface="Cambria Math" panose="02040503050406030204" charset="0"/>
                      </a:rPr>
                      <m:t>)</m:t>
                    </m:r>
                  </m:oMath>
                </a14:m>
                <a:r>
                  <a:rPr lang="zh-CN" altLang="en-US" sz="2400" dirty="0"/>
                  <a:t>：队伍</a:t>
                </a:r>
                <a14:m>
                  <m:oMath xmlns:m="http://schemas.openxmlformats.org/officeDocument/2006/math">
                    <m:r>
                      <a:rPr lang="en-US" altLang="zh-CN" sz="2400" b="0" i="1" smtClean="0">
                        <a:latin typeface="Cambria Math" panose="02040503050406030204" charset="0"/>
                      </a:rPr>
                      <m:t>𝑖</m:t>
                    </m:r>
                  </m:oMath>
                </a14:m>
                <a:r>
                  <a:rPr lang="zh-CN" altLang="en-US" sz="2400" dirty="0"/>
                  <a:t>剩余的比赛场数</a:t>
                </a:r>
                <a:endParaRPr lang="en-US" altLang="zh-CN" sz="2400" dirty="0"/>
              </a:p>
              <a:p>
                <a:pPr>
                  <a:lnSpc>
                    <a:spcPct val="110000"/>
                  </a:lnSpc>
                </a:pPr>
                <a14:m>
                  <m:oMath xmlns:m="http://schemas.openxmlformats.org/officeDocument/2006/math">
                    <m:r>
                      <a:rPr lang="en-US" altLang="zh-CN" sz="2400" b="0" i="1" smtClean="0">
                        <a:latin typeface="Cambria Math" panose="02040503050406030204" charset="0"/>
                      </a:rPr>
                      <m:t>𝑔</m:t>
                    </m:r>
                    <m:r>
                      <a:rPr lang="en-US" altLang="zh-CN" sz="2400" b="0" i="1" smtClean="0">
                        <a:latin typeface="Cambria Math" panose="02040503050406030204" charset="0"/>
                      </a:rPr>
                      <m:t>(</m:t>
                    </m:r>
                    <m:r>
                      <a:rPr lang="en-US" altLang="zh-CN" sz="2400" b="0" i="1" smtClean="0">
                        <a:latin typeface="Cambria Math" panose="02040503050406030204" charset="0"/>
                      </a:rPr>
                      <m:t>𝑖</m:t>
                    </m:r>
                    <m:r>
                      <a:rPr lang="en-US" altLang="zh-CN" sz="2400" b="0" i="1" smtClean="0">
                        <a:latin typeface="Cambria Math" panose="02040503050406030204" charset="0"/>
                      </a:rPr>
                      <m:t>,</m:t>
                    </m:r>
                    <m:r>
                      <a:rPr lang="en-US" altLang="zh-CN" sz="2400" b="0" i="1" smtClean="0">
                        <a:latin typeface="Cambria Math" panose="02040503050406030204" charset="0"/>
                      </a:rPr>
                      <m:t>𝑗</m:t>
                    </m:r>
                    <m:r>
                      <a:rPr lang="en-US" altLang="zh-CN" sz="2400" b="0" i="1" smtClean="0">
                        <a:latin typeface="Cambria Math" panose="02040503050406030204" charset="0"/>
                      </a:rPr>
                      <m:t>)</m:t>
                    </m:r>
                  </m:oMath>
                </a14:m>
                <a:r>
                  <a:rPr lang="zh-CN" altLang="en-US" sz="2400" dirty="0"/>
                  <a:t>：队伍</a:t>
                </a:r>
                <a14:m>
                  <m:oMath xmlns:m="http://schemas.openxmlformats.org/officeDocument/2006/math">
                    <m:r>
                      <a:rPr lang="en-US" altLang="zh-CN" sz="2400" b="0" i="1" smtClean="0">
                        <a:latin typeface="Cambria Math" panose="02040503050406030204" charset="0"/>
                      </a:rPr>
                      <m:t>𝑖</m:t>
                    </m:r>
                  </m:oMath>
                </a14:m>
                <a:r>
                  <a:rPr lang="zh-CN" altLang="en-US" sz="2400" dirty="0"/>
                  <a:t>和队伍</a:t>
                </a:r>
                <a14:m>
                  <m:oMath xmlns:m="http://schemas.openxmlformats.org/officeDocument/2006/math">
                    <m:r>
                      <a:rPr lang="en-US" altLang="zh-CN" sz="2400" b="0" i="1" smtClean="0">
                        <a:latin typeface="Cambria Math" panose="02040503050406030204" charset="0"/>
                      </a:rPr>
                      <m:t>𝑗</m:t>
                    </m:r>
                  </m:oMath>
                </a14:m>
                <a:r>
                  <a:rPr lang="zh-CN" altLang="en-US" sz="2400" dirty="0"/>
                  <a:t>剩余的比赛场数</a:t>
                </a:r>
                <a:endParaRPr lang="en-US" altLang="zh-CN" sz="2400" dirty="0"/>
              </a:p>
              <a:p>
                <a:pPr>
                  <a:lnSpc>
                    <a:spcPct val="110000"/>
                  </a:lnSpc>
                </a:pPr>
                <a14:m>
                  <m:oMath xmlns:m="http://schemas.openxmlformats.org/officeDocument/2006/math">
                    <m:r>
                      <a:rPr lang="en-US" altLang="zh-CN" sz="2400" b="0" i="1" smtClean="0">
                        <a:latin typeface="Cambria Math" panose="02040503050406030204" charset="0"/>
                      </a:rPr>
                      <m:t>𝑥</m:t>
                    </m:r>
                    <m:r>
                      <a:rPr lang="en-US" altLang="zh-CN" sz="2400" b="0" i="1" smtClean="0">
                        <a:latin typeface="Cambria Math" panose="02040503050406030204" charset="0"/>
                      </a:rPr>
                      <m:t>(</m:t>
                    </m:r>
                    <m:r>
                      <a:rPr lang="en-US" altLang="zh-CN" sz="2400" b="0" i="1" smtClean="0">
                        <a:latin typeface="Cambria Math" panose="02040503050406030204" charset="0"/>
                      </a:rPr>
                      <m:t>𝑖</m:t>
                    </m:r>
                    <m:r>
                      <a:rPr lang="en-US" altLang="zh-CN" sz="2400" b="0" i="1" smtClean="0">
                        <a:latin typeface="Cambria Math" panose="02040503050406030204" charset="0"/>
                      </a:rPr>
                      <m:t>,</m:t>
                    </m:r>
                    <m:r>
                      <a:rPr lang="en-US" altLang="zh-CN" sz="2400" b="0" i="1" smtClean="0">
                        <a:latin typeface="Cambria Math" panose="02040503050406030204" charset="0"/>
                      </a:rPr>
                      <m:t>𝑗</m:t>
                    </m:r>
                    <m:r>
                      <a:rPr lang="en-US" altLang="zh-CN" sz="2400" b="0" i="1" smtClean="0">
                        <a:latin typeface="Cambria Math" panose="02040503050406030204" charset="0"/>
                      </a:rPr>
                      <m:t>)</m:t>
                    </m:r>
                  </m:oMath>
                </a14:m>
                <a:r>
                  <a:rPr lang="zh-CN" altLang="en-US" sz="2400" dirty="0"/>
                  <a:t>：队伍</a:t>
                </a:r>
                <a14:m>
                  <m:oMath xmlns:m="http://schemas.openxmlformats.org/officeDocument/2006/math">
                    <m:r>
                      <a:rPr lang="en-US" altLang="zh-CN" sz="2400" b="0" i="1" smtClean="0">
                        <a:latin typeface="Cambria Math" panose="02040503050406030204" charset="0"/>
                      </a:rPr>
                      <m:t>𝑖</m:t>
                    </m:r>
                  </m:oMath>
                </a14:m>
                <a:r>
                  <a:rPr lang="zh-CN" altLang="en-US" sz="2400" dirty="0"/>
                  <a:t>和队伍</a:t>
                </a:r>
                <a14:m>
                  <m:oMath xmlns:m="http://schemas.openxmlformats.org/officeDocument/2006/math">
                    <m:r>
                      <a:rPr lang="en-US" altLang="zh-CN" sz="2400" b="0" i="1" smtClean="0">
                        <a:latin typeface="Cambria Math" panose="02040503050406030204" charset="0"/>
                      </a:rPr>
                      <m:t>𝑗</m:t>
                    </m:r>
                    <m:r>
                      <a:rPr lang="zh-CN" altLang="en-US" sz="2400" i="1">
                        <a:latin typeface="Cambria Math" panose="02040503050406030204" charset="0"/>
                      </a:rPr>
                      <m:t>在</m:t>
                    </m:r>
                  </m:oMath>
                </a14:m>
                <a:r>
                  <a:rPr lang="zh-CN" altLang="en-US" sz="2400" dirty="0"/>
                  <a:t>剩余的</a:t>
                </a:r>
                <a14:m>
                  <m:oMath xmlns:m="http://schemas.openxmlformats.org/officeDocument/2006/math">
                    <m:r>
                      <a:rPr lang="en-US" altLang="zh-CN" sz="2400" i="1">
                        <a:latin typeface="Cambria Math" panose="02040503050406030204" charset="0"/>
                      </a:rPr>
                      <m:t>𝑔</m:t>
                    </m:r>
                    <m:r>
                      <a:rPr lang="en-US" altLang="zh-CN" sz="2400" i="1">
                        <a:latin typeface="Cambria Math" panose="02040503050406030204" charset="0"/>
                      </a:rPr>
                      <m:t>(</m:t>
                    </m:r>
                    <m:r>
                      <a:rPr lang="en-US" altLang="zh-CN" sz="2400" i="1">
                        <a:latin typeface="Cambria Math" panose="02040503050406030204" charset="0"/>
                      </a:rPr>
                      <m:t>𝑖</m:t>
                    </m:r>
                    <m:r>
                      <a:rPr lang="en-US" altLang="zh-CN" sz="2400" i="1">
                        <a:latin typeface="Cambria Math" panose="02040503050406030204" charset="0"/>
                      </a:rPr>
                      <m:t>,</m:t>
                    </m:r>
                    <m:r>
                      <a:rPr lang="en-US" altLang="zh-CN" sz="2400" i="1">
                        <a:latin typeface="Cambria Math" panose="02040503050406030204" charset="0"/>
                      </a:rPr>
                      <m:t>𝑗</m:t>
                    </m:r>
                    <m:r>
                      <a:rPr lang="en-US" altLang="zh-CN" sz="2400" i="1">
                        <a:latin typeface="Cambria Math" panose="02040503050406030204" charset="0"/>
                      </a:rPr>
                      <m:t>)</m:t>
                    </m:r>
                  </m:oMath>
                </a14:m>
                <a:r>
                  <a:rPr lang="zh-CN" altLang="en-US" sz="2400" dirty="0"/>
                  <a:t>场比赛中，队伍</a:t>
                </a:r>
                <a14:m>
                  <m:oMath xmlns:m="http://schemas.openxmlformats.org/officeDocument/2006/math">
                    <m:r>
                      <a:rPr lang="en-US" altLang="zh-CN" sz="2400" b="0" i="1" smtClean="0">
                        <a:latin typeface="Cambria Math" panose="02040503050406030204" charset="0"/>
                      </a:rPr>
                      <m:t>𝑖</m:t>
                    </m:r>
                  </m:oMath>
                </a14:m>
                <a:r>
                  <a:rPr lang="zh-CN" altLang="en-US" sz="2400" dirty="0"/>
                  <a:t>获胜的次数</a:t>
                </a:r>
                <a:endParaRPr lang="en-US" altLang="zh-CN" sz="2400" dirty="0"/>
              </a:p>
              <a:p>
                <a:pPr>
                  <a:lnSpc>
                    <a:spcPct val="110000"/>
                  </a:lnSpc>
                </a:pPr>
                <a:r>
                  <a:rPr lang="zh-CN" altLang="en-US" sz="2400" dirty="0"/>
                  <a:t>令</a:t>
                </a:r>
                <a14:m>
                  <m:oMath xmlns:m="http://schemas.openxmlformats.org/officeDocument/2006/math">
                    <m:r>
                      <a:rPr lang="en-US" altLang="zh-CN" sz="2400" b="0" i="1" smtClean="0">
                        <a:latin typeface="Cambria Math" panose="02040503050406030204" charset="0"/>
                      </a:rPr>
                      <m:t>𝑇</m:t>
                    </m:r>
                  </m:oMath>
                </a14:m>
                <a:r>
                  <a:rPr lang="zh-CN" altLang="en-US" sz="2400" dirty="0"/>
                  <a:t>代表全体队伍，则队伍</a:t>
                </a:r>
                <a14:m>
                  <m:oMath xmlns:m="http://schemas.openxmlformats.org/officeDocument/2006/math">
                    <m:r>
                      <a:rPr lang="en-US" altLang="zh-CN" sz="2400" b="0" i="1" smtClean="0">
                        <a:latin typeface="Cambria Math" panose="02040503050406030204" charset="0"/>
                      </a:rPr>
                      <m:t>𝑘</m:t>
                    </m:r>
                  </m:oMath>
                </a14:m>
                <a:r>
                  <a:rPr lang="zh-CN" altLang="en-US" sz="2400" dirty="0"/>
                  <a:t>可能夺冠的条件是：</a:t>
                </a:r>
                <a:endParaRPr lang="en-US" altLang="zh-CN" sz="2400" dirty="0"/>
              </a:p>
              <a:p>
                <a:pPr>
                  <a:lnSpc>
                    <a:spcPct val="110000"/>
                  </a:lnSpc>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charset="0"/>
                        </a:rPr>
                        <m:t>∀</m:t>
                      </m:r>
                      <m:r>
                        <a:rPr lang="en-US" altLang="zh-CN" sz="2400" b="0" i="1" dirty="0" smtClean="0">
                          <a:latin typeface="Cambria Math" panose="02040503050406030204" charset="0"/>
                        </a:rPr>
                        <m:t>𝑖</m:t>
                      </m:r>
                      <m:r>
                        <a:rPr lang="en-US" altLang="zh-CN" sz="2400" b="0" i="1" dirty="0" smtClean="0">
                          <a:latin typeface="Cambria Math" panose="02040503050406030204" charset="0"/>
                        </a:rPr>
                        <m:t>∈</m:t>
                      </m:r>
                      <m:r>
                        <a:rPr lang="en-US" altLang="zh-CN" sz="2400" b="0" i="1" dirty="0" smtClean="0">
                          <a:latin typeface="Cambria Math" panose="02040503050406030204" charset="0"/>
                        </a:rPr>
                        <m:t>𝑇</m:t>
                      </m:r>
                      <m:r>
                        <a:rPr lang="en-US" altLang="zh-CN" sz="2400" b="0" i="1" dirty="0" smtClean="0">
                          <a:latin typeface="Cambria Math" panose="02040503050406030204" charset="0"/>
                        </a:rPr>
                        <m:t>−</m:t>
                      </m:r>
                      <m:d>
                        <m:dPr>
                          <m:begChr m:val="{"/>
                          <m:endChr m:val="}"/>
                          <m:ctrlPr>
                            <a:rPr lang="en-US" altLang="zh-CN" sz="2400" b="0" i="1" dirty="0" smtClean="0">
                              <a:latin typeface="Cambria Math" panose="02040503050406030204" pitchFamily="18" charset="0"/>
                            </a:rPr>
                          </m:ctrlPr>
                        </m:dPr>
                        <m:e>
                          <m:r>
                            <a:rPr lang="en-US" altLang="zh-CN" sz="2400" b="0" i="1" dirty="0" smtClean="0">
                              <a:latin typeface="Cambria Math" panose="02040503050406030204" charset="0"/>
                            </a:rPr>
                            <m:t>𝑘</m:t>
                          </m:r>
                        </m:e>
                      </m:d>
                      <m:r>
                        <a:rPr lang="en-US" altLang="zh-CN" sz="2400" b="0" i="1" dirty="0" smtClean="0">
                          <a:latin typeface="Cambria Math" panose="02040503050406030204" charset="0"/>
                        </a:rPr>
                        <m:t>,  </m:t>
                      </m:r>
                      <m:r>
                        <a:rPr lang="en-US" altLang="zh-CN" sz="2400" b="0" i="1" smtClean="0">
                          <a:latin typeface="Cambria Math" panose="02040503050406030204" charset="0"/>
                        </a:rPr>
                        <m:t>𝑤</m:t>
                      </m:r>
                      <m:d>
                        <m:dPr>
                          <m:ctrlPr>
                            <a:rPr lang="en-US" altLang="zh-CN" sz="2400" b="0" i="1" smtClean="0">
                              <a:latin typeface="Cambria Math" panose="02040503050406030204" pitchFamily="18" charset="0"/>
                            </a:rPr>
                          </m:ctrlPr>
                        </m:dPr>
                        <m:e>
                          <m:r>
                            <a:rPr lang="en-US" altLang="zh-CN" sz="2400" b="0" i="1" smtClean="0">
                              <a:latin typeface="Cambria Math" panose="02040503050406030204" charset="0"/>
                            </a:rPr>
                            <m:t>𝑘</m:t>
                          </m:r>
                        </m:e>
                      </m:d>
                      <m:r>
                        <a:rPr lang="en-US" altLang="zh-CN" sz="2400" b="0" i="1" smtClean="0">
                          <a:latin typeface="Cambria Math" panose="02040503050406030204" charset="0"/>
                        </a:rPr>
                        <m:t>+</m:t>
                      </m:r>
                      <m:r>
                        <a:rPr lang="en-US" altLang="zh-CN" sz="2400" b="0" i="1" smtClean="0">
                          <a:latin typeface="Cambria Math" panose="02040503050406030204" charset="0"/>
                        </a:rPr>
                        <m:t>𝑔</m:t>
                      </m:r>
                      <m:d>
                        <m:dPr>
                          <m:ctrlPr>
                            <a:rPr lang="en-US" altLang="zh-CN" sz="2400" b="0" i="1" smtClean="0">
                              <a:latin typeface="Cambria Math" panose="02040503050406030204" pitchFamily="18" charset="0"/>
                            </a:rPr>
                          </m:ctrlPr>
                        </m:dPr>
                        <m:e>
                          <m:r>
                            <a:rPr lang="en-US" altLang="zh-CN" sz="2400" b="0" i="1" smtClean="0">
                              <a:latin typeface="Cambria Math" panose="02040503050406030204" charset="0"/>
                            </a:rPr>
                            <m:t>𝑘</m:t>
                          </m:r>
                        </m:e>
                      </m:d>
                      <m:r>
                        <a:rPr lang="en-US" altLang="zh-CN" sz="2400" b="0" i="1" smtClean="0">
                          <a:latin typeface="Cambria Math" panose="02040503050406030204" charset="0"/>
                        </a:rPr>
                        <m:t>≥</m:t>
                      </m:r>
                      <m:r>
                        <a:rPr lang="en-US" altLang="zh-CN" sz="2400" b="0" i="1" smtClean="0">
                          <a:latin typeface="Cambria Math" panose="02040503050406030204" charset="0"/>
                        </a:rPr>
                        <m:t>𝑤</m:t>
                      </m:r>
                      <m:d>
                        <m:dPr>
                          <m:ctrlPr>
                            <a:rPr lang="en-US" altLang="zh-CN" sz="2400" b="0" i="1" smtClean="0">
                              <a:latin typeface="Cambria Math" panose="02040503050406030204" pitchFamily="18" charset="0"/>
                            </a:rPr>
                          </m:ctrlPr>
                        </m:dPr>
                        <m:e>
                          <m:r>
                            <a:rPr lang="en-US" altLang="zh-CN" sz="2400" b="0" i="1" smtClean="0">
                              <a:latin typeface="Cambria Math" panose="02040503050406030204" charset="0"/>
                            </a:rPr>
                            <m:t>𝑖</m:t>
                          </m:r>
                        </m:e>
                      </m:d>
                      <m:r>
                        <a:rPr lang="en-US" altLang="zh-CN" sz="2400" b="0" i="1" smtClean="0">
                          <a:latin typeface="Cambria Math" panose="02040503050406030204" charset="0"/>
                        </a:rPr>
                        <m:t>+</m:t>
                      </m:r>
                      <m:nary>
                        <m:naryPr>
                          <m:chr m:val="∑"/>
                          <m:supHide m:val="on"/>
                          <m:ctrlPr>
                            <a:rPr lang="en-US" altLang="zh-CN" sz="2400" b="0" i="1" smtClean="0">
                              <a:latin typeface="Cambria Math" panose="02040503050406030204" pitchFamily="18" charset="0"/>
                            </a:rPr>
                          </m:ctrlPr>
                        </m:naryPr>
                        <m:sub>
                          <m:r>
                            <a:rPr lang="en-US" altLang="zh-CN" sz="2400" b="0" i="1" smtClean="0">
                              <a:latin typeface="Cambria Math" panose="02040503050406030204" charset="0"/>
                            </a:rPr>
                            <m:t>𝑗</m:t>
                          </m:r>
                          <m:r>
                            <a:rPr lang="en-US" altLang="zh-CN" sz="2400" b="0" i="1" smtClean="0">
                              <a:latin typeface="Cambria Math" panose="02040503050406030204" charset="0"/>
                            </a:rPr>
                            <m:t>∈</m:t>
                          </m:r>
                          <m:r>
                            <a:rPr lang="en-US" altLang="zh-CN" sz="2400" b="0" i="1" smtClean="0">
                              <a:latin typeface="Cambria Math" panose="02040503050406030204" charset="0"/>
                            </a:rPr>
                            <m:t>𝑇</m:t>
                          </m:r>
                          <m:r>
                            <a:rPr lang="en-US" altLang="zh-CN" sz="2400" b="0" i="1" smtClean="0">
                              <a:latin typeface="Cambria Math" panose="02040503050406030204" charset="0"/>
                            </a:rPr>
                            <m:t>−{</m:t>
                          </m:r>
                          <m:r>
                            <a:rPr lang="en-US" altLang="zh-CN" sz="2400" b="0" i="1" smtClean="0">
                              <a:latin typeface="Cambria Math" panose="02040503050406030204" charset="0"/>
                            </a:rPr>
                            <m:t>𝑘</m:t>
                          </m:r>
                          <m:r>
                            <a:rPr lang="en-US" altLang="zh-CN" sz="2400" b="0" i="1" smtClean="0">
                              <a:latin typeface="Cambria Math" panose="02040503050406030204" charset="0"/>
                            </a:rPr>
                            <m:t>}</m:t>
                          </m:r>
                        </m:sub>
                        <m:sup/>
                        <m:e>
                          <m:r>
                            <a:rPr lang="en-US" altLang="zh-CN" sz="2400" b="0" i="1" smtClean="0">
                              <a:latin typeface="Cambria Math" panose="02040503050406030204" charset="0"/>
                            </a:rPr>
                            <m:t>𝑥</m:t>
                          </m:r>
                          <m:r>
                            <a:rPr lang="en-US" altLang="zh-CN" sz="2400" b="0" i="1" smtClean="0">
                              <a:latin typeface="Cambria Math" panose="02040503050406030204" charset="0"/>
                            </a:rPr>
                            <m:t>(</m:t>
                          </m:r>
                          <m:r>
                            <a:rPr lang="en-US" altLang="zh-CN" sz="2400" b="0" i="1" smtClean="0">
                              <a:latin typeface="Cambria Math" panose="02040503050406030204" charset="0"/>
                            </a:rPr>
                            <m:t>𝑖</m:t>
                          </m:r>
                          <m:r>
                            <a:rPr lang="en-US" altLang="zh-CN" sz="2400" b="0" i="1" smtClean="0">
                              <a:latin typeface="Cambria Math" panose="02040503050406030204" charset="0"/>
                            </a:rPr>
                            <m:t>,</m:t>
                          </m:r>
                          <m:r>
                            <a:rPr lang="en-US" altLang="zh-CN" sz="2400" b="0" i="1" smtClean="0">
                              <a:latin typeface="Cambria Math" panose="02040503050406030204" charset="0"/>
                            </a:rPr>
                            <m:t>𝑗</m:t>
                          </m:r>
                          <m:r>
                            <a:rPr lang="en-US" altLang="zh-CN" sz="2400" b="0" i="1" smtClean="0">
                              <a:latin typeface="Cambria Math" panose="02040503050406030204" charset="0"/>
                            </a:rPr>
                            <m:t>)</m:t>
                          </m:r>
                        </m:e>
                      </m:nary>
                    </m:oMath>
                  </m:oMathPara>
                </a14:m>
                <a:endParaRPr lang="en-US" altLang="zh-CN" sz="2400" dirty="0"/>
              </a:p>
              <a:p>
                <a:pPr>
                  <a:lnSpc>
                    <a:spcPct val="150000"/>
                  </a:lnSpc>
                </a:pPr>
                <a:r>
                  <a:rPr lang="zh-CN" altLang="en-US" sz="2400" dirty="0"/>
                  <a:t>上述不等式假设队伍</a:t>
                </a:r>
                <a14:m>
                  <m:oMath xmlns:m="http://schemas.openxmlformats.org/officeDocument/2006/math">
                    <m:r>
                      <a:rPr lang="en-US" altLang="zh-CN" sz="2400" b="0" i="1" smtClean="0">
                        <a:latin typeface="Cambria Math" panose="02040503050406030204" charset="0"/>
                      </a:rPr>
                      <m:t>𝑘</m:t>
                    </m:r>
                  </m:oMath>
                </a14:m>
                <a:r>
                  <a:rPr lang="zh-CN" altLang="en-US" sz="2400" dirty="0"/>
                  <a:t>在接下来的比赛中全部获胜，此时问题转化为：能否寻找一种</a:t>
                </a:r>
                <a14:m>
                  <m:oMath xmlns:m="http://schemas.openxmlformats.org/officeDocument/2006/math">
                    <m:r>
                      <a:rPr lang="en-US" altLang="zh-CN" sz="2400" b="0" i="1" smtClean="0">
                        <a:latin typeface="Cambria Math" panose="02040503050406030204" charset="0"/>
                      </a:rPr>
                      <m:t>𝑥</m:t>
                    </m:r>
                    <m:r>
                      <a:rPr lang="en-US" altLang="zh-CN" sz="2400" b="0" i="1" smtClean="0">
                        <a:latin typeface="Cambria Math" panose="02040503050406030204" charset="0"/>
                      </a:rPr>
                      <m:t>(</m:t>
                    </m:r>
                    <m:r>
                      <a:rPr lang="en-US" altLang="zh-CN" sz="2400" b="0" i="1" smtClean="0">
                        <a:latin typeface="Cambria Math" panose="02040503050406030204" charset="0"/>
                      </a:rPr>
                      <m:t>𝑖</m:t>
                    </m:r>
                    <m:r>
                      <a:rPr lang="en-US" altLang="zh-CN" sz="2400" b="0" i="1" smtClean="0">
                        <a:latin typeface="Cambria Math" panose="02040503050406030204" charset="0"/>
                      </a:rPr>
                      <m:t>,</m:t>
                    </m:r>
                    <m:r>
                      <a:rPr lang="en-US" altLang="zh-CN" sz="2400" b="0" i="1" smtClean="0">
                        <a:latin typeface="Cambria Math" panose="02040503050406030204" charset="0"/>
                      </a:rPr>
                      <m:t>𝑗</m:t>
                    </m:r>
                    <m:r>
                      <a:rPr lang="en-US" altLang="zh-CN" sz="2400" b="0" i="1" smtClean="0">
                        <a:latin typeface="Cambria Math" panose="02040503050406030204" charset="0"/>
                      </a:rPr>
                      <m:t>)</m:t>
                    </m:r>
                  </m:oMath>
                </a14:m>
                <a:r>
                  <a:rPr lang="zh-CN" altLang="en-US" sz="2400" dirty="0"/>
                  <a:t>的赋值方案，使得上述不等式成立。</a:t>
                </a:r>
                <a:endParaRPr lang="en-US" altLang="zh-CN" sz="2400" dirty="0"/>
              </a:p>
              <a:p>
                <a:pPr>
                  <a:lnSpc>
                    <a:spcPct val="100000"/>
                  </a:lnSpc>
                </a:pPr>
                <a:endParaRPr lang="en-US" altLang="zh-CN" sz="2400" dirty="0"/>
              </a:p>
            </p:txBody>
          </p:sp>
        </mc:Choice>
        <mc:Fallback xmlns="">
          <p:sp>
            <p:nvSpPr>
              <p:cNvPr id="5" name="内容占位符 4"/>
              <p:cNvSpPr>
                <a:spLocks noRot="1" noChangeAspect="1" noMove="1" noResize="1" noEditPoints="1" noAdjustHandles="1" noChangeArrowheads="1" noChangeShapeType="1" noTextEdit="1"/>
              </p:cNvSpPr>
              <p:nvPr>
                <p:ph idx="11"/>
              </p:nvPr>
            </p:nvSpPr>
            <p:spPr>
              <a:xfrm>
                <a:off x="584226" y="1276350"/>
                <a:ext cx="11010366" cy="5057775"/>
              </a:xfrm>
              <a:blipFill rotWithShape="1">
                <a:blip r:embed="rId3"/>
                <a:stretch>
                  <a:fillRect r="1" b="-3980"/>
                </a:stretch>
              </a:blipFill>
            </p:spPr>
            <p:txBody>
              <a:bodyPr/>
              <a:lstStyle/>
              <a:p>
                <a:r>
                  <a:rPr lang="zh-CN" altLang="en-US">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954270" y="1233228"/>
            <a:ext cx="6719570" cy="85973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8.2   </a:t>
            </a:r>
            <a:r>
              <a:rPr lang="zh-CN" altLang="en-US" dirty="0"/>
              <a:t>最短路径问题</a:t>
            </a:r>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4954270" y="1221740"/>
                <a:ext cx="6685280" cy="5057775"/>
              </a:xfrm>
            </p:spPr>
            <p:txBody>
              <a:bodyPr>
                <a:normAutofit fontScale="92500"/>
              </a:bodyPr>
              <a:lstStyle/>
              <a:p>
                <a:pPr>
                  <a:lnSpc>
                    <a:spcPct val="110000"/>
                  </a:lnSpc>
                </a:pPr>
                <a:r>
                  <a:rPr lang="zh-CN" altLang="en-US" sz="2400" b="1" dirty="0">
                    <a:sym typeface="+mn-ea"/>
                  </a:rPr>
                  <a:t>问题</a:t>
                </a:r>
                <a:r>
                  <a:rPr lang="zh-CN" altLang="en-US" sz="2400" dirty="0">
                    <a:sym typeface="+mn-ea"/>
                  </a:rPr>
                  <a:t>：</a:t>
                </a:r>
                <a:r>
                  <a:rPr lang="zh-CN" altLang="en-US" sz="2400" dirty="0" smtClean="0">
                    <a:sym typeface="+mn-ea"/>
                  </a:rPr>
                  <a:t>在左图所</a:t>
                </a:r>
                <a:r>
                  <a:rPr lang="zh-CN" altLang="en-US" sz="2400" dirty="0">
                    <a:sym typeface="+mn-ea"/>
                  </a:rPr>
                  <a:t>示的交通网络中找一条从北京到上海的最短路径，如何计算这条最短路径？</a:t>
                </a:r>
              </a:p>
              <a:p>
                <a:pPr>
                  <a:lnSpc>
                    <a:spcPct val="110000"/>
                  </a:lnSpc>
                </a:pPr>
                <a:r>
                  <a:rPr lang="zh-CN" altLang="en-US" sz="2400" b="1" dirty="0">
                    <a:sym typeface="+mn-ea"/>
                  </a:rPr>
                  <a:t>定义</a:t>
                </a:r>
                <a:r>
                  <a:rPr lang="zh-CN" altLang="en-US" sz="2400" dirty="0">
                    <a:sym typeface="+mn-ea"/>
                  </a:rPr>
                  <a:t>：在最短路径问题中，给定一个带有权值的有向图 </a:t>
                </a:r>
                <a14:m>
                  <m:oMath xmlns:m="http://schemas.openxmlformats.org/officeDocument/2006/math">
                    <m:r>
                      <a:rPr lang="en-US" altLang="zh-CN" sz="2400" i="1" dirty="0">
                        <a:latin typeface="Cambria Math" panose="02040503050406030204" charset="0"/>
                        <a:cs typeface="Cambria Math" panose="02040503050406030204" charset="0"/>
                        <a:sym typeface="+mn-ea"/>
                      </a:rPr>
                      <m:t>𝐺</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𝑉</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𝐸</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，令</a:t>
                </a:r>
                <a14:m>
                  <m:oMath xmlns:m="http://schemas.openxmlformats.org/officeDocument/2006/math">
                    <m:r>
                      <a:rPr lang="en-US" altLang="zh-CN" sz="2400" i="1" dirty="0">
                        <a:latin typeface="Cambria Math" panose="02040503050406030204" charset="0"/>
                        <a:cs typeface="Cambria Math" panose="02040503050406030204" charset="0"/>
                        <a:sym typeface="+mn-ea"/>
                      </a:rPr>
                      <m:t>𝑤</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𝑢</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𝑣</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表示边</a:t>
                </a:r>
                <a14:m>
                  <m:oMath xmlns:m="http://schemas.openxmlformats.org/officeDocument/2006/math">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𝑢</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𝑣</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的权值。图中一条路径</a:t>
                </a:r>
                <a14:m>
                  <m:oMath xmlns:m="http://schemas.openxmlformats.org/officeDocument/2006/math">
                    <m:r>
                      <a:rPr lang="en-US" altLang="zh-CN" sz="2400" i="1" dirty="0">
                        <a:latin typeface="Cambria Math" panose="02040503050406030204" charset="0"/>
                        <a:cs typeface="Cambria Math" panose="02040503050406030204" charset="0"/>
                        <a:sym typeface="+mn-ea"/>
                      </a:rPr>
                      <m:t>𝑝</m:t>
                    </m:r>
                    <m:r>
                      <a:rPr lang="en-US" altLang="zh-CN" sz="2400" i="1" dirty="0">
                        <a:latin typeface="Cambria Math" panose="02040503050406030204" charset="0"/>
                        <a:cs typeface="Cambria Math" panose="02040503050406030204" charset="0"/>
                        <a:sym typeface="+mn-ea"/>
                      </a:rPr>
                      <m:t>=&lt;</m:t>
                    </m:r>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0</m:t>
                        </m:r>
                      </m:sub>
                    </m:sSub>
                    <m:r>
                      <a:rPr lang="en-US" altLang="zh-CN" sz="2400" i="1" dirty="0">
                        <a:latin typeface="Cambria Math" panose="02040503050406030204" charset="0"/>
                        <a:cs typeface="Cambria Math" panose="02040503050406030204" charset="0"/>
                        <a:sym typeface="+mn-ea"/>
                      </a:rPr>
                      <m:t>,</m:t>
                    </m:r>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1</m:t>
                        </m:r>
                      </m:sub>
                    </m:sSub>
                    <m:r>
                      <a:rPr lang="en-US" altLang="zh-CN" sz="2400" i="1" dirty="0">
                        <a:latin typeface="Cambria Math" panose="02040503050406030204" charset="0"/>
                        <a:cs typeface="Cambria Math" panose="02040503050406030204" charset="0"/>
                        <a:sym typeface="+mn-ea"/>
                      </a:rPr>
                      <m:t>,...,</m:t>
                    </m:r>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𝑘</m:t>
                        </m:r>
                      </m:sub>
                    </m:sSub>
                    <m:r>
                      <a:rPr lang="en-US" altLang="zh-CN" sz="2400" i="1" dirty="0">
                        <a:latin typeface="Cambria Math" panose="02040503050406030204" charset="0"/>
                        <a:cs typeface="Cambria Math" panose="02040503050406030204" charset="0"/>
                        <a:sym typeface="+mn-ea"/>
                      </a:rPr>
                      <m:t>&gt;</m:t>
                    </m:r>
                  </m:oMath>
                </a14:m>
                <a:r>
                  <a:rPr lang="zh-CN" altLang="en-US" sz="2400" dirty="0">
                    <a:sym typeface="+mn-ea"/>
                  </a:rPr>
                  <a:t>的权值</a:t>
                </a:r>
                <a14:m>
                  <m:oMath xmlns:m="http://schemas.openxmlformats.org/officeDocument/2006/math">
                    <m:r>
                      <a:rPr lang="en-US" altLang="zh-CN" sz="2400" i="1" dirty="0">
                        <a:latin typeface="Cambria Math" panose="02040503050406030204" charset="0"/>
                        <a:cs typeface="Cambria Math" panose="02040503050406030204" charset="0"/>
                        <a:sym typeface="+mn-ea"/>
                      </a:rPr>
                      <m:t>𝑤</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𝑝</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是构成该路径的所有边的权值之和，在所有的从顶点</a:t>
                </a:r>
                <a14:m>
                  <m:oMath xmlns:m="http://schemas.openxmlformats.org/officeDocument/2006/math">
                    <m:r>
                      <a:rPr lang="en-US" altLang="zh-CN" sz="2400" i="1" dirty="0">
                        <a:latin typeface="Cambria Math" panose="02040503050406030204" charset="0"/>
                        <a:cs typeface="Cambria Math" panose="02040503050406030204" charset="0"/>
                        <a:sym typeface="+mn-ea"/>
                      </a:rPr>
                      <m:t>𝑢</m:t>
                    </m:r>
                  </m:oMath>
                </a14:m>
                <a:r>
                  <a:rPr lang="zh-CN" altLang="en-US" sz="2400" dirty="0">
                    <a:sym typeface="+mn-ea"/>
                  </a:rPr>
                  <a:t>到顶点</a:t>
                </a:r>
                <a14:m>
                  <m:oMath xmlns:m="http://schemas.openxmlformats.org/officeDocument/2006/math">
                    <m:r>
                      <a:rPr lang="en-US" altLang="zh-CN" sz="2400" i="1" dirty="0">
                        <a:latin typeface="Cambria Math" panose="02040503050406030204" charset="0"/>
                        <a:cs typeface="Cambria Math" panose="02040503050406030204" charset="0"/>
                        <a:sym typeface="+mn-ea"/>
                      </a:rPr>
                      <m:t>𝑣</m:t>
                    </m:r>
                  </m:oMath>
                </a14:m>
                <a:r>
                  <a:rPr lang="zh-CN" altLang="en-US" sz="2400" dirty="0">
                    <a:sym typeface="+mn-ea"/>
                  </a:rPr>
                  <a:t>的路径当中，权值最小的那条路径称之为从</a:t>
                </a:r>
                <a14:m>
                  <m:oMath xmlns:m="http://schemas.openxmlformats.org/officeDocument/2006/math">
                    <m:r>
                      <a:rPr lang="en-US" altLang="zh-CN" sz="2400" i="1" dirty="0">
                        <a:latin typeface="Cambria Math" panose="02040503050406030204" charset="0"/>
                        <a:cs typeface="Cambria Math" panose="02040503050406030204" charset="0"/>
                        <a:sym typeface="+mn-ea"/>
                      </a:rPr>
                      <m:t>𝑢</m:t>
                    </m:r>
                  </m:oMath>
                </a14:m>
                <a:r>
                  <a:rPr lang="zh-CN" altLang="en-US" sz="2400" dirty="0">
                    <a:sym typeface="+mn-ea"/>
                  </a:rPr>
                  <a:t>到</a:t>
                </a:r>
                <a14:m>
                  <m:oMath xmlns:m="http://schemas.openxmlformats.org/officeDocument/2006/math">
                    <m:r>
                      <a:rPr lang="en-US" altLang="zh-CN" sz="2400" i="1" dirty="0">
                        <a:latin typeface="Cambria Math" panose="02040503050406030204" charset="0"/>
                        <a:cs typeface="Cambria Math" panose="02040503050406030204" charset="0"/>
                        <a:sym typeface="+mn-ea"/>
                      </a:rPr>
                      <m:t>𝑣</m:t>
                    </m:r>
                  </m:oMath>
                </a14:m>
                <a:r>
                  <a:rPr lang="zh-CN" altLang="en-US" sz="2400" dirty="0">
                    <a:sym typeface="+mn-ea"/>
                  </a:rPr>
                  <a:t>的最短路径。</a:t>
                </a:r>
              </a:p>
              <a:p>
                <a:pPr>
                  <a:lnSpc>
                    <a:spcPct val="110000"/>
                  </a:lnSpc>
                </a:pPr>
                <a:r>
                  <a:rPr lang="zh-CN" altLang="en-US" sz="2400" b="1" dirty="0">
                    <a:sym typeface="+mn-ea"/>
                  </a:rPr>
                  <a:t>总结</a:t>
                </a:r>
                <a:r>
                  <a:rPr lang="zh-CN" altLang="en-US" sz="2400" dirty="0">
                    <a:sym typeface="+mn-ea"/>
                  </a:rPr>
                  <a:t>：给定加权图</a:t>
                </a:r>
                <a14:m>
                  <m:oMath xmlns:m="http://schemas.openxmlformats.org/officeDocument/2006/math">
                    <m:r>
                      <a:rPr lang="en-US" altLang="zh-CN" sz="2400" i="1" dirty="0">
                        <a:latin typeface="Cambria Math" panose="02040503050406030204" charset="0"/>
                        <a:cs typeface="Cambria Math" panose="02040503050406030204" charset="0"/>
                        <a:sym typeface="+mn-ea"/>
                      </a:rPr>
                      <m:t>𝐺</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𝑉</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𝐸</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，以及源点</a:t>
                </a:r>
                <a14:m>
                  <m:oMath xmlns:m="http://schemas.openxmlformats.org/officeDocument/2006/math">
                    <m:r>
                      <a:rPr lang="en-US" altLang="zh-CN" sz="2400" i="1" dirty="0">
                        <a:latin typeface="Cambria Math" panose="02040503050406030204" charset="0"/>
                        <a:cs typeface="Cambria Math" panose="02040503050406030204" charset="0"/>
                        <a:sym typeface="+mn-ea"/>
                      </a:rPr>
                      <m:t>𝑠</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𝑉</m:t>
                    </m:r>
                  </m:oMath>
                </a14:m>
                <a:r>
                  <a:rPr lang="zh-CN" altLang="en-US" sz="2400" dirty="0">
                    <a:sym typeface="+mn-ea"/>
                  </a:rPr>
                  <a:t>，对于所有的其他顶点</a:t>
                </a:r>
                <a14:m>
                  <m:oMath xmlns:m="http://schemas.openxmlformats.org/officeDocument/2006/math">
                    <m:r>
                      <a:rPr lang="en-US" altLang="zh-CN" sz="2400" i="1" dirty="0">
                        <a:latin typeface="Cambria Math" panose="02040503050406030204" charset="0"/>
                        <a:cs typeface="Cambria Math" panose="02040503050406030204" charset="0"/>
                        <a:sym typeface="+mn-ea"/>
                      </a:rPr>
                      <m:t>𝑣</m:t>
                    </m:r>
                  </m:oMath>
                </a14:m>
                <a:r>
                  <a:rPr lang="zh-CN" altLang="en-US" sz="2400" dirty="0">
                    <a:sym typeface="+mn-ea"/>
                  </a:rPr>
                  <a:t>，</a:t>
                </a:r>
                <a14:m>
                  <m:oMath xmlns:m="http://schemas.openxmlformats.org/officeDocument/2006/math">
                    <m:r>
                      <a:rPr lang="en-US" altLang="zh-CN" sz="2400" i="1" dirty="0">
                        <a:latin typeface="Cambria Math" panose="02040503050406030204" charset="0"/>
                        <a:cs typeface="Cambria Math" panose="02040503050406030204" charset="0"/>
                        <a:sym typeface="+mn-ea"/>
                      </a:rPr>
                      <m:t>𝑠</m:t>
                    </m:r>
                  </m:oMath>
                </a14:m>
                <a:r>
                  <a:rPr lang="zh-CN" altLang="en-US" sz="2400" dirty="0">
                    <a:sym typeface="+mn-ea"/>
                  </a:rPr>
                  <a:t>到</a:t>
                </a:r>
                <a14:m>
                  <m:oMath xmlns:m="http://schemas.openxmlformats.org/officeDocument/2006/math">
                    <m:r>
                      <a:rPr lang="en-US" altLang="zh-CN" sz="2400" i="1" dirty="0">
                        <a:latin typeface="Cambria Math" panose="02040503050406030204" charset="0"/>
                        <a:cs typeface="Cambria Math" panose="02040503050406030204" charset="0"/>
                        <a:sym typeface="+mn-ea"/>
                      </a:rPr>
                      <m:t>𝑣</m:t>
                    </m:r>
                  </m:oMath>
                </a14:m>
                <a:r>
                  <a:rPr lang="zh-CN" altLang="en-US" sz="2400" dirty="0">
                    <a:sym typeface="+mn-ea"/>
                  </a:rPr>
                  <a:t>的最短路径有多长？该路径由哪些边组成？</a:t>
                </a:r>
              </a:p>
              <a:p>
                <a:pPr>
                  <a:lnSpc>
                    <a:spcPct val="110000"/>
                  </a:lnSpc>
                </a:pPr>
                <a:endParaRPr lang="en-US" altLang="zh-CN" sz="1800" dirty="0"/>
              </a:p>
              <a:p>
                <a:pPr>
                  <a:lnSpc>
                    <a:spcPct val="110000"/>
                  </a:lnSpc>
                </a:pPr>
                <a:endParaRPr lang="zh-CN" altLang="zh-CN" sz="2400" dirty="0"/>
              </a:p>
              <a:p>
                <a:pPr>
                  <a:lnSpc>
                    <a:spcPct val="110000"/>
                  </a:lnSpc>
                </a:pPr>
                <a:endParaRPr lang="zh-CN" altLang="zh-CN" sz="2400" dirty="0"/>
              </a:p>
              <a:p>
                <a:pPr>
                  <a:lnSpc>
                    <a:spcPct val="110000"/>
                  </a:lnSpc>
                </a:pPr>
                <a:endParaRPr lang="en-US" altLang="zh-CN" sz="2400" dirty="0"/>
              </a:p>
            </p:txBody>
          </p:sp>
        </mc:Choice>
        <mc:Fallback xmlns="">
          <p:sp>
            <p:nvSpPr>
              <p:cNvPr id="5" name="内容占位符 4"/>
              <p:cNvSpPr>
                <a:spLocks noRot="1" noChangeAspect="1" noMove="1" noResize="1" noEditPoints="1" noAdjustHandles="1" noChangeArrowheads="1" noChangeShapeType="1" noTextEdit="1"/>
              </p:cNvSpPr>
              <p:nvPr>
                <p:ph idx="11"/>
              </p:nvPr>
            </p:nvSpPr>
            <p:spPr>
              <a:xfrm>
                <a:off x="4954270" y="1221740"/>
                <a:ext cx="6685280" cy="5057775"/>
              </a:xfrm>
              <a:blipFill rotWithShape="1">
                <a:blip r:embed="rId4"/>
                <a:stretch>
                  <a:fillRect b="-23540"/>
                </a:stretch>
              </a:blipFill>
            </p:spPr>
            <p:txBody>
              <a:bodyPr/>
              <a:lstStyle/>
              <a:p>
                <a:r>
                  <a:rPr lang="zh-CN" altLang="en-US">
                    <a:noFill/>
                  </a:rPr>
                  <a:t> </a:t>
                </a:r>
              </a:p>
            </p:txBody>
          </p:sp>
        </mc:Fallback>
      </mc:AlternateContent>
      <p:grpSp>
        <p:nvGrpSpPr>
          <p:cNvPr id="687711766" name="组合 1"/>
          <p:cNvGrpSpPr/>
          <p:nvPr/>
        </p:nvGrpSpPr>
        <p:grpSpPr>
          <a:xfrm>
            <a:off x="212725" y="1409065"/>
            <a:ext cx="4815205" cy="4679119"/>
            <a:chOff x="0" y="0"/>
            <a:chExt cx="3601085" cy="3308824"/>
          </a:xfrm>
        </p:grpSpPr>
        <p:pic>
          <p:nvPicPr>
            <p:cNvPr id="610" name="图片 610"/>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39505" y="0"/>
              <a:ext cx="2878455" cy="2997200"/>
            </a:xfrm>
            <a:prstGeom prst="rect">
              <a:avLst/>
            </a:prstGeom>
          </p:spPr>
        </p:pic>
        <p:sp>
          <p:nvSpPr>
            <p:cNvPr id="611" name="文本框 611"/>
            <p:cNvSpPr txBox="1"/>
            <p:nvPr>
              <p:custDataLst>
                <p:tags r:id="rId2"/>
              </p:custDataLst>
            </p:nvPr>
          </p:nvSpPr>
          <p:spPr>
            <a:xfrm>
              <a:off x="0" y="3091180"/>
              <a:ext cx="3601085" cy="217644"/>
            </a:xfrm>
            <a:prstGeom prst="rect">
              <a:avLst/>
            </a:prstGeom>
            <a:solidFill>
              <a:prstClr val="white"/>
            </a:solidFill>
            <a:ln>
              <a:noFill/>
            </a:ln>
          </p:spPr>
          <p:txBody>
            <a:bodyPr rot="0" spcFirstLastPara="0" vertOverflow="overflow" horzOverflow="overflow" vert="horz" wrap="square" lIns="0" tIns="0" rIns="0" bIns="0" numCol="1" spcCol="0" rtlCol="0" fromWordArt="0" anchor="t" anchorCtr="0" forceAA="0" compatLnSpc="1">
              <a:spAutoFit/>
            </a:bodyPr>
            <a:lstStyle/>
            <a:p>
              <a:pPr algn="ctr">
                <a:lnSpc>
                  <a:spcPct val="100000"/>
                </a:lnSpc>
              </a:pPr>
              <a:r>
                <a:rPr lang="en-US" altLang="zh-CN" sz="2000" kern="100" dirty="0" smtClean="0">
                  <a:latin typeface="黑体" panose="02010609060101010101" pitchFamily="49" charset="-122"/>
                  <a:ea typeface="黑体" panose="02010609060101010101" pitchFamily="49" charset="-122"/>
                  <a:cs typeface="Times New Roman" panose="02020603050405020304"/>
                  <a:sym typeface="Times New Roman" panose="02020603050405020304"/>
                </a:rPr>
                <a:t>交通网络示意图</a:t>
              </a:r>
              <a:endParaRPr lang="en-US" altLang="zh-CN" sz="2000" kern="100" dirty="0">
                <a:latin typeface="黑体" panose="02010609060101010101" pitchFamily="49" charset="-122"/>
                <a:ea typeface="黑体" panose="02010609060101010101" pitchFamily="49" charset="-122"/>
                <a:cs typeface="Times New Roman" panose="02020603050405020304"/>
                <a:sym typeface="Times New Roman" panose="02020603050405020304"/>
              </a:endParaRPr>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网络流例题：问题建模</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6" y="1276350"/>
                <a:ext cx="10964646" cy="5057775"/>
              </a:xfrm>
            </p:spPr>
            <p:txBody>
              <a:bodyPr>
                <a:noAutofit/>
              </a:bodyPr>
              <a:lstStyle/>
              <a:p>
                <a:pPr algn="just">
                  <a:lnSpc>
                    <a:spcPct val="110000"/>
                  </a:lnSpc>
                </a:pPr>
                <a:r>
                  <a:rPr lang="zh-CN" altLang="en-US" sz="2200" dirty="0"/>
                  <a:t>令</a:t>
                </a:r>
                <a14:m>
                  <m:oMath xmlns:m="http://schemas.openxmlformats.org/officeDocument/2006/math">
                    <m:r>
                      <a:rPr lang="en-US" altLang="zh-CN" sz="2200" b="0" i="1" smtClean="0">
                        <a:latin typeface="Cambria Math" panose="02040503050406030204" charset="0"/>
                      </a:rPr>
                      <m:t>𝑇</m:t>
                    </m:r>
                  </m:oMath>
                </a14:m>
                <a:r>
                  <a:rPr lang="zh-CN" altLang="en-US" sz="2200" dirty="0"/>
                  <a:t>代表全体队伍，则队伍</a:t>
                </a:r>
                <a14:m>
                  <m:oMath xmlns:m="http://schemas.openxmlformats.org/officeDocument/2006/math">
                    <m:r>
                      <a:rPr lang="en-US" altLang="zh-CN" sz="2200" b="0" i="1" smtClean="0">
                        <a:latin typeface="Cambria Math" panose="02040503050406030204" charset="0"/>
                      </a:rPr>
                      <m:t>𝑘</m:t>
                    </m:r>
                  </m:oMath>
                </a14:m>
                <a:r>
                  <a:rPr lang="zh-CN" altLang="en-US" sz="2200" dirty="0"/>
                  <a:t>可能夺冠的条件是：</a:t>
                </a:r>
                <a:endParaRPr lang="en-US" altLang="zh-CN" sz="2200" dirty="0"/>
              </a:p>
              <a:p>
                <a:pPr algn="just">
                  <a:lnSpc>
                    <a:spcPct val="110000"/>
                  </a:lnSpc>
                </a:pPr>
                <a14:m>
                  <m:oMathPara xmlns:m="http://schemas.openxmlformats.org/officeDocument/2006/math">
                    <m:oMathParaPr>
                      <m:jc m:val="centerGroup"/>
                    </m:oMathParaPr>
                    <m:oMath xmlns:m="http://schemas.openxmlformats.org/officeDocument/2006/math">
                      <m:r>
                        <a:rPr lang="en-US" altLang="zh-CN" sz="2200" i="1" dirty="0" smtClean="0">
                          <a:latin typeface="Cambria Math" panose="02040503050406030204" charset="0"/>
                        </a:rPr>
                        <m:t>∀</m:t>
                      </m:r>
                      <m:r>
                        <a:rPr lang="en-US" altLang="zh-CN" sz="2200" b="0" i="1" dirty="0" smtClean="0">
                          <a:latin typeface="Cambria Math" panose="02040503050406030204" charset="0"/>
                        </a:rPr>
                        <m:t>𝑖</m:t>
                      </m:r>
                      <m:r>
                        <a:rPr lang="en-US" altLang="zh-CN" sz="2200" b="0" i="1" dirty="0" smtClean="0">
                          <a:latin typeface="Cambria Math" panose="02040503050406030204" charset="0"/>
                        </a:rPr>
                        <m:t>∈</m:t>
                      </m:r>
                      <m:r>
                        <a:rPr lang="en-US" altLang="zh-CN" sz="2200" b="0" i="1" dirty="0" smtClean="0">
                          <a:latin typeface="Cambria Math" panose="02040503050406030204" charset="0"/>
                        </a:rPr>
                        <m:t>𝑇</m:t>
                      </m:r>
                      <m:r>
                        <a:rPr lang="en-US" altLang="zh-CN" sz="2200" b="0" i="1" dirty="0" smtClean="0">
                          <a:latin typeface="Cambria Math" panose="02040503050406030204" charset="0"/>
                        </a:rPr>
                        <m:t>−</m:t>
                      </m:r>
                      <m:d>
                        <m:dPr>
                          <m:begChr m:val="{"/>
                          <m:endChr m:val="}"/>
                          <m:ctrlPr>
                            <a:rPr lang="en-US" altLang="zh-CN" sz="2200" b="0" i="1" dirty="0" smtClean="0">
                              <a:latin typeface="Cambria Math" panose="02040503050406030204" pitchFamily="18" charset="0"/>
                            </a:rPr>
                          </m:ctrlPr>
                        </m:dPr>
                        <m:e>
                          <m:r>
                            <a:rPr lang="en-US" altLang="zh-CN" sz="2200" b="0" i="1" dirty="0" smtClean="0">
                              <a:latin typeface="Cambria Math" panose="02040503050406030204" charset="0"/>
                            </a:rPr>
                            <m:t>𝑘</m:t>
                          </m:r>
                        </m:e>
                      </m:d>
                      <m:r>
                        <a:rPr lang="en-US" altLang="zh-CN" sz="2200" b="0" i="1" dirty="0" smtClean="0">
                          <a:latin typeface="Cambria Math" panose="02040503050406030204" charset="0"/>
                        </a:rPr>
                        <m:t>,  </m:t>
                      </m:r>
                      <m:r>
                        <a:rPr lang="en-US" altLang="zh-CN" sz="2200" b="0" i="1" smtClean="0">
                          <a:latin typeface="Cambria Math" panose="02040503050406030204" charset="0"/>
                        </a:rPr>
                        <m:t>𝑤</m:t>
                      </m:r>
                      <m:d>
                        <m:dPr>
                          <m:ctrlPr>
                            <a:rPr lang="en-US" altLang="zh-CN" sz="2200" b="0" i="1" smtClean="0">
                              <a:latin typeface="Cambria Math" panose="02040503050406030204" pitchFamily="18" charset="0"/>
                            </a:rPr>
                          </m:ctrlPr>
                        </m:dPr>
                        <m:e>
                          <m:r>
                            <a:rPr lang="en-US" altLang="zh-CN" sz="2200" b="0" i="1" smtClean="0">
                              <a:latin typeface="Cambria Math" panose="02040503050406030204" charset="0"/>
                            </a:rPr>
                            <m:t>𝑘</m:t>
                          </m:r>
                        </m:e>
                      </m:d>
                      <m:r>
                        <a:rPr lang="en-US" altLang="zh-CN" sz="2200" b="0" i="1" smtClean="0">
                          <a:latin typeface="Cambria Math" panose="02040503050406030204" charset="0"/>
                        </a:rPr>
                        <m:t>+</m:t>
                      </m:r>
                      <m:r>
                        <a:rPr lang="en-US" altLang="zh-CN" sz="2200" b="0" i="1" smtClean="0">
                          <a:latin typeface="Cambria Math" panose="02040503050406030204" charset="0"/>
                        </a:rPr>
                        <m:t>𝑔</m:t>
                      </m:r>
                      <m:d>
                        <m:dPr>
                          <m:ctrlPr>
                            <a:rPr lang="en-US" altLang="zh-CN" sz="2200" b="0" i="1" smtClean="0">
                              <a:latin typeface="Cambria Math" panose="02040503050406030204" pitchFamily="18" charset="0"/>
                            </a:rPr>
                          </m:ctrlPr>
                        </m:dPr>
                        <m:e>
                          <m:r>
                            <a:rPr lang="en-US" altLang="zh-CN" sz="2200" b="0" i="1" smtClean="0">
                              <a:latin typeface="Cambria Math" panose="02040503050406030204" charset="0"/>
                            </a:rPr>
                            <m:t>𝑘</m:t>
                          </m:r>
                        </m:e>
                      </m:d>
                      <m:r>
                        <a:rPr lang="en-US" altLang="zh-CN" sz="2200" b="0" i="1" smtClean="0">
                          <a:latin typeface="Cambria Math" panose="02040503050406030204" charset="0"/>
                        </a:rPr>
                        <m:t>≥</m:t>
                      </m:r>
                      <m:r>
                        <a:rPr lang="en-US" altLang="zh-CN" sz="2200" b="0" i="1" smtClean="0">
                          <a:latin typeface="Cambria Math" panose="02040503050406030204" charset="0"/>
                        </a:rPr>
                        <m:t>𝑤</m:t>
                      </m:r>
                      <m:d>
                        <m:dPr>
                          <m:ctrlPr>
                            <a:rPr lang="en-US" altLang="zh-CN" sz="2200" b="0" i="1" smtClean="0">
                              <a:latin typeface="Cambria Math" panose="02040503050406030204" pitchFamily="18" charset="0"/>
                            </a:rPr>
                          </m:ctrlPr>
                        </m:dPr>
                        <m:e>
                          <m:r>
                            <a:rPr lang="en-US" altLang="zh-CN" sz="2200" b="0" i="1" smtClean="0">
                              <a:latin typeface="Cambria Math" panose="02040503050406030204" charset="0"/>
                            </a:rPr>
                            <m:t>𝑖</m:t>
                          </m:r>
                        </m:e>
                      </m:d>
                      <m:r>
                        <a:rPr lang="en-US" altLang="zh-CN" sz="2200" b="0" i="1" smtClean="0">
                          <a:latin typeface="Cambria Math" panose="02040503050406030204" charset="0"/>
                        </a:rPr>
                        <m:t>+</m:t>
                      </m:r>
                      <m:nary>
                        <m:naryPr>
                          <m:chr m:val="∑"/>
                          <m:supHide m:val="on"/>
                          <m:ctrlPr>
                            <a:rPr lang="en-US" altLang="zh-CN" sz="2200" b="0" i="1" smtClean="0">
                              <a:latin typeface="Cambria Math" panose="02040503050406030204" pitchFamily="18" charset="0"/>
                            </a:rPr>
                          </m:ctrlPr>
                        </m:naryPr>
                        <m:sub>
                          <m:r>
                            <a:rPr lang="en-US" altLang="zh-CN" sz="2200" b="0" i="1" smtClean="0">
                              <a:latin typeface="Cambria Math" panose="02040503050406030204" charset="0"/>
                            </a:rPr>
                            <m:t>𝑗</m:t>
                          </m:r>
                          <m:r>
                            <a:rPr lang="en-US" altLang="zh-CN" sz="2200" b="0" i="1" smtClean="0">
                              <a:latin typeface="Cambria Math" panose="02040503050406030204" charset="0"/>
                            </a:rPr>
                            <m:t>∈</m:t>
                          </m:r>
                          <m:r>
                            <a:rPr lang="en-US" altLang="zh-CN" sz="2200" b="0" i="1" smtClean="0">
                              <a:latin typeface="Cambria Math" panose="02040503050406030204" charset="0"/>
                            </a:rPr>
                            <m:t>𝑇</m:t>
                          </m:r>
                          <m:r>
                            <a:rPr lang="en-US" altLang="zh-CN" sz="2200" b="0" i="1" smtClean="0">
                              <a:latin typeface="Cambria Math" panose="02040503050406030204" charset="0"/>
                            </a:rPr>
                            <m:t>−{</m:t>
                          </m:r>
                          <m:r>
                            <a:rPr lang="en-US" altLang="zh-CN" sz="2200" b="0" i="1" smtClean="0">
                              <a:latin typeface="Cambria Math" panose="02040503050406030204" charset="0"/>
                            </a:rPr>
                            <m:t>𝑘</m:t>
                          </m:r>
                          <m:r>
                            <a:rPr lang="en-US" altLang="zh-CN" sz="2200" b="0" i="1" smtClean="0">
                              <a:latin typeface="Cambria Math" panose="02040503050406030204" charset="0"/>
                            </a:rPr>
                            <m:t>}</m:t>
                          </m:r>
                        </m:sub>
                        <m:sup/>
                        <m:e>
                          <m:r>
                            <a:rPr lang="en-US" altLang="zh-CN" sz="2200" b="0" i="1" smtClean="0">
                              <a:latin typeface="Cambria Math" panose="02040503050406030204" charset="0"/>
                            </a:rPr>
                            <m:t>𝑥</m:t>
                          </m:r>
                          <m:r>
                            <a:rPr lang="en-US" altLang="zh-CN" sz="2200" b="0" i="1" smtClean="0">
                              <a:latin typeface="Cambria Math" panose="02040503050406030204" charset="0"/>
                            </a:rPr>
                            <m:t>(</m:t>
                          </m:r>
                          <m:r>
                            <a:rPr lang="en-US" altLang="zh-CN" sz="2200" b="0" i="1" smtClean="0">
                              <a:latin typeface="Cambria Math" panose="02040503050406030204" charset="0"/>
                            </a:rPr>
                            <m:t>𝑖</m:t>
                          </m:r>
                          <m:r>
                            <a:rPr lang="en-US" altLang="zh-CN" sz="2200" b="0" i="1" smtClean="0">
                              <a:latin typeface="Cambria Math" panose="02040503050406030204" charset="0"/>
                            </a:rPr>
                            <m:t>,</m:t>
                          </m:r>
                          <m:r>
                            <a:rPr lang="en-US" altLang="zh-CN" sz="2200" b="0" i="1" smtClean="0">
                              <a:latin typeface="Cambria Math" panose="02040503050406030204" charset="0"/>
                            </a:rPr>
                            <m:t>𝑗</m:t>
                          </m:r>
                          <m:r>
                            <a:rPr lang="en-US" altLang="zh-CN" sz="2200" b="0" i="1" smtClean="0">
                              <a:latin typeface="Cambria Math" panose="02040503050406030204" charset="0"/>
                            </a:rPr>
                            <m:t>)</m:t>
                          </m:r>
                        </m:e>
                      </m:nary>
                    </m:oMath>
                  </m:oMathPara>
                </a14:m>
                <a:endParaRPr lang="en-US" altLang="zh-CN" sz="2200" dirty="0"/>
              </a:p>
              <a:p>
                <a:pPr algn="just">
                  <a:lnSpc>
                    <a:spcPct val="150000"/>
                  </a:lnSpc>
                </a:pPr>
                <a:r>
                  <a:rPr lang="zh-CN" altLang="en-US" sz="2200" dirty="0"/>
                  <a:t>注意上述不等式中，</a:t>
                </a:r>
                <a14:m>
                  <m:oMath xmlns:m="http://schemas.openxmlformats.org/officeDocument/2006/math">
                    <m:r>
                      <a:rPr lang="en-US" altLang="zh-CN" sz="2200" b="0" i="1" smtClean="0">
                        <a:latin typeface="Cambria Math" panose="02040503050406030204" charset="0"/>
                      </a:rPr>
                      <m:t>𝑤</m:t>
                    </m:r>
                    <m:r>
                      <a:rPr lang="en-US" altLang="zh-CN" sz="2200" b="0" i="1" smtClean="0">
                        <a:latin typeface="Cambria Math" panose="02040503050406030204" charset="0"/>
                      </a:rPr>
                      <m:t>(</m:t>
                    </m:r>
                    <m:r>
                      <a:rPr lang="en-US" altLang="zh-CN" sz="2200" b="0" i="1" smtClean="0">
                        <a:latin typeface="Cambria Math" panose="02040503050406030204" charset="0"/>
                      </a:rPr>
                      <m:t>𝑘</m:t>
                    </m:r>
                    <m:r>
                      <a:rPr lang="en-US" altLang="zh-CN" sz="2200" b="0" i="1" smtClean="0">
                        <a:latin typeface="Cambria Math" panose="02040503050406030204" charset="0"/>
                      </a:rPr>
                      <m:t>)</m:t>
                    </m:r>
                  </m:oMath>
                </a14:m>
                <a:r>
                  <a:rPr lang="zh-CN" altLang="en-US" sz="2200" dirty="0"/>
                  <a:t>和</a:t>
                </a:r>
                <a14:m>
                  <m:oMath xmlns:m="http://schemas.openxmlformats.org/officeDocument/2006/math">
                    <m:r>
                      <a:rPr lang="en-US" altLang="zh-CN" sz="2200" b="0" i="1" dirty="0" smtClean="0">
                        <a:latin typeface="Cambria Math" panose="02040503050406030204" charset="0"/>
                      </a:rPr>
                      <m:t>𝑔</m:t>
                    </m:r>
                    <m:r>
                      <a:rPr lang="en-US" altLang="zh-CN" sz="2200" b="0" i="1" dirty="0" smtClean="0">
                        <a:latin typeface="Cambria Math" panose="02040503050406030204" charset="0"/>
                      </a:rPr>
                      <m:t>(</m:t>
                    </m:r>
                    <m:r>
                      <a:rPr lang="en-US" altLang="zh-CN" sz="2200" b="0" i="1" dirty="0" smtClean="0">
                        <a:latin typeface="Cambria Math" panose="02040503050406030204" charset="0"/>
                      </a:rPr>
                      <m:t>𝑘</m:t>
                    </m:r>
                    <m:r>
                      <a:rPr lang="en-US" altLang="zh-CN" sz="2200" b="0" i="1" dirty="0" smtClean="0">
                        <a:latin typeface="Cambria Math" panose="02040503050406030204" charset="0"/>
                      </a:rPr>
                      <m:t>)</m:t>
                    </m:r>
                  </m:oMath>
                </a14:m>
                <a:r>
                  <a:rPr lang="zh-CN" altLang="en-US" sz="2200" dirty="0"/>
                  <a:t>为常量，</a:t>
                </a:r>
                <a14:m>
                  <m:oMath xmlns:m="http://schemas.openxmlformats.org/officeDocument/2006/math">
                    <m:r>
                      <a:rPr lang="en-US" altLang="zh-CN" sz="2200" b="0" i="1" smtClean="0">
                        <a:latin typeface="Cambria Math" panose="02040503050406030204" charset="0"/>
                      </a:rPr>
                      <m:t>𝑖</m:t>
                    </m:r>
                  </m:oMath>
                </a14:m>
                <a:r>
                  <a:rPr lang="zh-CN" altLang="en-US" sz="2200" dirty="0"/>
                  <a:t>和</a:t>
                </a:r>
                <a14:m>
                  <m:oMath xmlns:m="http://schemas.openxmlformats.org/officeDocument/2006/math">
                    <m:r>
                      <a:rPr lang="en-US" altLang="zh-CN" sz="2200" b="0" i="1" dirty="0" smtClean="0">
                        <a:latin typeface="Cambria Math" panose="02040503050406030204" charset="0"/>
                      </a:rPr>
                      <m:t>𝑥</m:t>
                    </m:r>
                    <m:r>
                      <a:rPr lang="en-US" altLang="zh-CN" sz="2200" b="0" i="1" dirty="0" smtClean="0">
                        <a:latin typeface="Cambria Math" panose="02040503050406030204" charset="0"/>
                      </a:rPr>
                      <m:t>(</m:t>
                    </m:r>
                    <m:r>
                      <a:rPr lang="en-US" altLang="zh-CN" sz="2200" b="0" i="1" dirty="0" smtClean="0">
                        <a:latin typeface="Cambria Math" panose="02040503050406030204" charset="0"/>
                      </a:rPr>
                      <m:t>𝑖</m:t>
                    </m:r>
                    <m:r>
                      <a:rPr lang="en-US" altLang="zh-CN" sz="2200" b="0" i="1" dirty="0" smtClean="0">
                        <a:latin typeface="Cambria Math" panose="02040503050406030204" charset="0"/>
                      </a:rPr>
                      <m:t>,</m:t>
                    </m:r>
                    <m:r>
                      <a:rPr lang="en-US" altLang="zh-CN" sz="2200" b="0" i="1" dirty="0" smtClean="0">
                        <a:latin typeface="Cambria Math" panose="02040503050406030204" charset="0"/>
                      </a:rPr>
                      <m:t>𝑗</m:t>
                    </m:r>
                    <m:r>
                      <a:rPr lang="en-US" altLang="zh-CN" sz="2200" b="0" i="1" dirty="0" smtClean="0">
                        <a:latin typeface="Cambria Math" panose="02040503050406030204" charset="0"/>
                      </a:rPr>
                      <m:t>)</m:t>
                    </m:r>
                  </m:oMath>
                </a14:m>
                <a:r>
                  <a:rPr lang="zh-CN" altLang="en-US" sz="2200" dirty="0"/>
                  <a:t>为变量，即队伍</a:t>
                </a:r>
                <a14:m>
                  <m:oMath xmlns:m="http://schemas.openxmlformats.org/officeDocument/2006/math">
                    <m:r>
                      <a:rPr lang="en-US" altLang="zh-CN" sz="2200" b="0" i="1" smtClean="0">
                        <a:latin typeface="Cambria Math" panose="02040503050406030204" charset="0"/>
                      </a:rPr>
                      <m:t>𝑖</m:t>
                    </m:r>
                  </m:oMath>
                </a14:m>
                <a:r>
                  <a:rPr lang="zh-CN" altLang="en-US" sz="2200" dirty="0"/>
                  <a:t>的获胜场数和队伍</a:t>
                </a:r>
                <a14:m>
                  <m:oMath xmlns:m="http://schemas.openxmlformats.org/officeDocument/2006/math">
                    <m:r>
                      <a:rPr lang="en-US" altLang="zh-CN" sz="2200" b="0" i="1" smtClean="0">
                        <a:latin typeface="Cambria Math" panose="02040503050406030204" charset="0"/>
                      </a:rPr>
                      <m:t>𝑖</m:t>
                    </m:r>
                  </m:oMath>
                </a14:m>
                <a:r>
                  <a:rPr lang="zh-CN" altLang="en-US" sz="2200" dirty="0"/>
                  <a:t>胜队伍</a:t>
                </a:r>
                <a14:m>
                  <m:oMath xmlns:m="http://schemas.openxmlformats.org/officeDocument/2006/math">
                    <m:r>
                      <a:rPr lang="en-US" altLang="zh-CN" sz="2200" b="0" i="1" smtClean="0">
                        <a:latin typeface="Cambria Math" panose="02040503050406030204" charset="0"/>
                      </a:rPr>
                      <m:t>𝑗</m:t>
                    </m:r>
                  </m:oMath>
                </a14:m>
                <a:r>
                  <a:rPr lang="zh-CN" altLang="en-US" sz="2200" dirty="0"/>
                  <a:t>的场数。利用网络流建模该不等式：对于每个</a:t>
                </a:r>
                <a14:m>
                  <m:oMath xmlns:m="http://schemas.openxmlformats.org/officeDocument/2006/math">
                    <m:r>
                      <a:rPr lang="en-US" altLang="zh-CN" sz="2200" b="0" i="1" smtClean="0">
                        <a:latin typeface="Cambria Math" panose="02040503050406030204" charset="0"/>
                      </a:rPr>
                      <m:t>𝑖</m:t>
                    </m:r>
                    <m:r>
                      <a:rPr lang="en-US" altLang="zh-CN" sz="2200" b="0" i="1" smtClean="0">
                        <a:latin typeface="Cambria Math" panose="02040503050406030204" charset="0"/>
                      </a:rPr>
                      <m:t>∈</m:t>
                    </m:r>
                    <m:r>
                      <a:rPr lang="en-US" altLang="zh-CN" sz="2200" b="0" i="1" smtClean="0">
                        <a:latin typeface="Cambria Math" panose="02040503050406030204" charset="0"/>
                      </a:rPr>
                      <m:t>𝑇</m:t>
                    </m:r>
                    <m:r>
                      <a:rPr lang="en-US" altLang="zh-CN" sz="2200" b="0" i="1" smtClean="0">
                        <a:latin typeface="Cambria Math" panose="02040503050406030204" charset="0"/>
                      </a:rPr>
                      <m:t>−{</m:t>
                    </m:r>
                    <m:r>
                      <a:rPr lang="en-US" altLang="zh-CN" sz="2200" b="0" i="1" smtClean="0">
                        <a:latin typeface="Cambria Math" panose="02040503050406030204" charset="0"/>
                      </a:rPr>
                      <m:t>𝑘</m:t>
                    </m:r>
                    <m:r>
                      <a:rPr lang="en-US" altLang="zh-CN" sz="2200" b="0" i="1" smtClean="0">
                        <a:latin typeface="Cambria Math" panose="02040503050406030204" charset="0"/>
                      </a:rPr>
                      <m:t>}</m:t>
                    </m:r>
                  </m:oMath>
                </a14:m>
                <a:r>
                  <a:rPr lang="zh-CN" altLang="en-US" sz="2200" dirty="0"/>
                  <a:t>和每个</a:t>
                </a:r>
                <a14:m>
                  <m:oMath xmlns:m="http://schemas.openxmlformats.org/officeDocument/2006/math">
                    <m:d>
                      <m:dPr>
                        <m:ctrlPr>
                          <a:rPr lang="en-US" altLang="zh-CN" sz="2200" b="0" i="1" smtClean="0">
                            <a:latin typeface="Cambria Math" panose="02040503050406030204" pitchFamily="18" charset="0"/>
                          </a:rPr>
                        </m:ctrlPr>
                      </m:dPr>
                      <m:e>
                        <m:r>
                          <a:rPr lang="en-US" altLang="zh-CN" sz="2200" b="0" i="1" smtClean="0">
                            <a:latin typeface="Cambria Math" panose="02040503050406030204" charset="0"/>
                          </a:rPr>
                          <m:t>𝑖</m:t>
                        </m:r>
                        <m:r>
                          <a:rPr lang="en-US" altLang="zh-CN" sz="2200" b="0" i="1" smtClean="0">
                            <a:latin typeface="Cambria Math" panose="02040503050406030204" charset="0"/>
                          </a:rPr>
                          <m:t>,</m:t>
                        </m:r>
                        <m:r>
                          <a:rPr lang="en-US" altLang="zh-CN" sz="2200" b="0" i="1" smtClean="0">
                            <a:latin typeface="Cambria Math" panose="02040503050406030204" charset="0"/>
                          </a:rPr>
                          <m:t>𝑗</m:t>
                        </m:r>
                      </m:e>
                    </m:d>
                    <m:r>
                      <a:rPr lang="en-US" altLang="zh-CN" sz="2200" b="0" i="1" smtClean="0">
                        <a:latin typeface="Cambria Math" panose="02040503050406030204" charset="0"/>
                      </a:rPr>
                      <m:t>(</m:t>
                    </m:r>
                    <m:r>
                      <a:rPr lang="en-US" altLang="zh-CN" sz="2200" b="0" i="1" smtClean="0">
                        <a:latin typeface="Cambria Math" panose="02040503050406030204" charset="0"/>
                      </a:rPr>
                      <m:t>𝑖</m:t>
                    </m:r>
                    <m:r>
                      <a:rPr lang="en-US" altLang="zh-CN" sz="2200" b="0" i="1" smtClean="0">
                        <a:latin typeface="Cambria Math" panose="02040503050406030204" charset="0"/>
                      </a:rPr>
                      <m:t>&lt;</m:t>
                    </m:r>
                    <m:r>
                      <a:rPr lang="en-US" altLang="zh-CN" sz="2200" b="0" i="1" smtClean="0">
                        <a:latin typeface="Cambria Math" panose="02040503050406030204" charset="0"/>
                      </a:rPr>
                      <m:t>𝑗</m:t>
                    </m:r>
                    <m:r>
                      <a:rPr lang="en-US" altLang="zh-CN" sz="2200" b="0" i="1" smtClean="0">
                        <a:latin typeface="Cambria Math" panose="02040503050406030204" charset="0"/>
                        <a:ea typeface="Cambria Math" panose="02040503050406030204" charset="0"/>
                      </a:rPr>
                      <m:t>∧</m:t>
                    </m:r>
                    <m:r>
                      <a:rPr lang="en-US" altLang="zh-CN" sz="2200" b="0" i="1" smtClean="0">
                        <a:latin typeface="Cambria Math" panose="02040503050406030204" charset="0"/>
                      </a:rPr>
                      <m:t>𝑖</m:t>
                    </m:r>
                    <m:r>
                      <a:rPr lang="en-US" altLang="zh-CN" sz="2200" b="0" i="1" smtClean="0">
                        <a:latin typeface="Cambria Math" panose="02040503050406030204" charset="0"/>
                      </a:rPr>
                      <m:t>,</m:t>
                    </m:r>
                    <m:r>
                      <a:rPr lang="en-US" altLang="zh-CN" sz="2200" b="0" i="1" smtClean="0">
                        <a:latin typeface="Cambria Math" panose="02040503050406030204" charset="0"/>
                      </a:rPr>
                      <m:t>𝑗</m:t>
                    </m:r>
                    <m:r>
                      <a:rPr lang="en-US" altLang="zh-CN" sz="2200" b="0" i="1" smtClean="0">
                        <a:latin typeface="Cambria Math" panose="02040503050406030204" charset="0"/>
                      </a:rPr>
                      <m:t>∈</m:t>
                    </m:r>
                    <m:r>
                      <a:rPr lang="en-US" altLang="zh-CN" sz="2200" b="0" i="1" smtClean="0">
                        <a:latin typeface="Cambria Math" panose="02040503050406030204" charset="0"/>
                      </a:rPr>
                      <m:t>𝑇</m:t>
                    </m:r>
                    <m:r>
                      <a:rPr lang="en-US" altLang="zh-CN" sz="2200" b="0" i="1" smtClean="0">
                        <a:latin typeface="Cambria Math" panose="02040503050406030204" charset="0"/>
                      </a:rPr>
                      <m:t>−{</m:t>
                    </m:r>
                    <m:r>
                      <a:rPr lang="en-US" altLang="zh-CN" sz="2200" b="0" i="1" smtClean="0">
                        <a:latin typeface="Cambria Math" panose="02040503050406030204" charset="0"/>
                      </a:rPr>
                      <m:t>𝑘</m:t>
                    </m:r>
                    <m:r>
                      <a:rPr lang="en-US" altLang="zh-CN" sz="2200" b="0" i="1" smtClean="0">
                        <a:latin typeface="Cambria Math" panose="02040503050406030204" charset="0"/>
                      </a:rPr>
                      <m:t>})</m:t>
                    </m:r>
                  </m:oMath>
                </a14:m>
                <a:r>
                  <a:rPr lang="zh-CN" altLang="en-US" sz="2200" dirty="0"/>
                  <a:t>建立顶点，并按照以下方式建边：</a:t>
                </a:r>
                <a:endParaRPr lang="en-US" altLang="zh-CN" sz="2200" dirty="0"/>
              </a:p>
              <a:p>
                <a:pPr marL="457200" indent="-457200" algn="just">
                  <a:lnSpc>
                    <a:spcPct val="150000"/>
                  </a:lnSpc>
                  <a:buFont typeface="+mj-ea"/>
                  <a:buAutoNum type="circleNumDbPlain"/>
                </a:pPr>
                <a:r>
                  <a:rPr lang="zh-CN" altLang="en-US" sz="2200" dirty="0"/>
                  <a:t>建立汇点</a:t>
                </a:r>
                <a14:m>
                  <m:oMath xmlns:m="http://schemas.openxmlformats.org/officeDocument/2006/math">
                    <m:r>
                      <a:rPr lang="en-US" altLang="zh-CN" sz="2200" b="0" i="1" smtClean="0">
                        <a:latin typeface="Cambria Math" panose="02040503050406030204" charset="0"/>
                      </a:rPr>
                      <m:t>𝑡</m:t>
                    </m:r>
                    <m:r>
                      <a:rPr lang="zh-CN" altLang="en-US" sz="2200" i="1">
                        <a:latin typeface="Cambria Math" panose="02040503050406030204" charset="0"/>
                      </a:rPr>
                      <m:t>，</m:t>
                    </m:r>
                  </m:oMath>
                </a14:m>
                <a:r>
                  <a:rPr lang="zh-CN" altLang="en-US" sz="2200" dirty="0"/>
                  <a:t>并建立从顶点</a:t>
                </a:r>
                <a14:m>
                  <m:oMath xmlns:m="http://schemas.openxmlformats.org/officeDocument/2006/math">
                    <m:r>
                      <a:rPr lang="en-US" altLang="zh-CN" sz="2200" b="0" i="1" smtClean="0">
                        <a:latin typeface="Cambria Math" panose="02040503050406030204" charset="0"/>
                      </a:rPr>
                      <m:t>𝑖</m:t>
                    </m:r>
                    <m:r>
                      <a:rPr lang="zh-CN" altLang="en-US" sz="2200" i="1">
                        <a:latin typeface="Cambria Math" panose="02040503050406030204" charset="0"/>
                      </a:rPr>
                      <m:t>到</m:t>
                    </m:r>
                  </m:oMath>
                </a14:m>
                <a:r>
                  <a:rPr lang="zh-CN" altLang="en-US" sz="2200" dirty="0"/>
                  <a:t>汇点</a:t>
                </a:r>
                <a14:m>
                  <m:oMath xmlns:m="http://schemas.openxmlformats.org/officeDocument/2006/math">
                    <m:r>
                      <a:rPr lang="en-US" altLang="zh-CN" sz="2200" b="0" i="1" dirty="0" smtClean="0">
                        <a:latin typeface="Cambria Math" panose="02040503050406030204" charset="0"/>
                      </a:rPr>
                      <m:t>𝑡</m:t>
                    </m:r>
                  </m:oMath>
                </a14:m>
                <a:r>
                  <a:rPr lang="zh-CN" altLang="en-US" sz="2200" dirty="0"/>
                  <a:t>的有向边，容量为</a:t>
                </a:r>
                <a14:m>
                  <m:oMath xmlns:m="http://schemas.openxmlformats.org/officeDocument/2006/math">
                    <m:r>
                      <a:rPr lang="en-US" altLang="zh-CN" sz="2200" b="0" i="1" smtClean="0">
                        <a:latin typeface="Cambria Math" panose="02040503050406030204" charset="0"/>
                      </a:rPr>
                      <m:t>𝑤</m:t>
                    </m:r>
                    <m:d>
                      <m:dPr>
                        <m:ctrlPr>
                          <a:rPr lang="en-US" altLang="zh-CN" sz="2200" b="0" i="1" smtClean="0">
                            <a:latin typeface="Cambria Math" panose="02040503050406030204" pitchFamily="18" charset="0"/>
                          </a:rPr>
                        </m:ctrlPr>
                      </m:dPr>
                      <m:e>
                        <m:r>
                          <a:rPr lang="en-US" altLang="zh-CN" sz="2200" b="0" i="1" smtClean="0">
                            <a:latin typeface="Cambria Math" panose="02040503050406030204" charset="0"/>
                          </a:rPr>
                          <m:t>𝑘</m:t>
                        </m:r>
                      </m:e>
                    </m:d>
                    <m:r>
                      <a:rPr lang="en-US" altLang="zh-CN" sz="2200" b="0" i="1" smtClean="0">
                        <a:latin typeface="Cambria Math" panose="02040503050406030204" charset="0"/>
                      </a:rPr>
                      <m:t>+</m:t>
                    </m:r>
                    <m:r>
                      <a:rPr lang="en-US" altLang="zh-CN" sz="2200" b="0" i="1" smtClean="0">
                        <a:latin typeface="Cambria Math" panose="02040503050406030204" charset="0"/>
                      </a:rPr>
                      <m:t>𝑔</m:t>
                    </m:r>
                    <m:d>
                      <m:dPr>
                        <m:ctrlPr>
                          <a:rPr lang="en-US" altLang="zh-CN" sz="2200" b="0" i="1" smtClean="0">
                            <a:latin typeface="Cambria Math" panose="02040503050406030204" pitchFamily="18" charset="0"/>
                          </a:rPr>
                        </m:ctrlPr>
                      </m:dPr>
                      <m:e>
                        <m:r>
                          <a:rPr lang="en-US" altLang="zh-CN" sz="2200" b="0" i="1" smtClean="0">
                            <a:latin typeface="Cambria Math" panose="02040503050406030204" charset="0"/>
                          </a:rPr>
                          <m:t>𝑘</m:t>
                        </m:r>
                      </m:e>
                    </m:d>
                    <m:r>
                      <a:rPr lang="en-US" altLang="zh-CN" sz="2200" b="0" i="1" smtClean="0">
                        <a:latin typeface="Cambria Math" panose="02040503050406030204" charset="0"/>
                      </a:rPr>
                      <m:t>−</m:t>
                    </m:r>
                    <m:r>
                      <a:rPr lang="en-US" altLang="zh-CN" sz="2200" b="0" i="1" smtClean="0">
                        <a:latin typeface="Cambria Math" panose="02040503050406030204" charset="0"/>
                      </a:rPr>
                      <m:t>𝑤</m:t>
                    </m:r>
                    <m:r>
                      <a:rPr lang="en-US" altLang="zh-CN" sz="2200" b="0" i="1" smtClean="0">
                        <a:latin typeface="Cambria Math" panose="02040503050406030204" charset="0"/>
                      </a:rPr>
                      <m:t>(</m:t>
                    </m:r>
                    <m:r>
                      <a:rPr lang="en-US" altLang="zh-CN" sz="2200" b="0" i="1" smtClean="0">
                        <a:latin typeface="Cambria Math" panose="02040503050406030204" charset="0"/>
                      </a:rPr>
                      <m:t>𝑖</m:t>
                    </m:r>
                    <m:r>
                      <a:rPr lang="en-US" altLang="zh-CN" sz="2200" b="0" i="1" smtClean="0">
                        <a:latin typeface="Cambria Math" panose="02040503050406030204" charset="0"/>
                      </a:rPr>
                      <m:t>)</m:t>
                    </m:r>
                    <m:r>
                      <a:rPr lang="zh-CN" altLang="en-US" sz="2200" i="1">
                        <a:latin typeface="Cambria Math" panose="02040503050406030204" charset="0"/>
                      </a:rPr>
                      <m:t>；</m:t>
                    </m:r>
                  </m:oMath>
                </a14:m>
                <a:endParaRPr lang="en-US" altLang="zh-CN" sz="2200" dirty="0"/>
              </a:p>
              <a:p>
                <a:pPr marL="457200" indent="-457200" algn="just">
                  <a:lnSpc>
                    <a:spcPct val="150000"/>
                  </a:lnSpc>
                  <a:buFont typeface="+mj-ea"/>
                  <a:buAutoNum type="circleNumDbPlain"/>
                </a:pPr>
                <a:r>
                  <a:rPr lang="zh-CN" altLang="en-US" sz="2200" dirty="0"/>
                  <a:t>建立源点</a:t>
                </a:r>
                <a14:m>
                  <m:oMath xmlns:m="http://schemas.openxmlformats.org/officeDocument/2006/math">
                    <m:r>
                      <a:rPr lang="en-US" altLang="zh-CN" sz="2200" b="0" i="1" smtClean="0">
                        <a:latin typeface="Cambria Math" panose="02040503050406030204" charset="0"/>
                      </a:rPr>
                      <m:t>𝑠</m:t>
                    </m:r>
                    <m:r>
                      <a:rPr lang="zh-CN" altLang="en-US" sz="2200" i="1">
                        <a:latin typeface="Cambria Math" panose="02040503050406030204" charset="0"/>
                      </a:rPr>
                      <m:t>，</m:t>
                    </m:r>
                  </m:oMath>
                </a14:m>
                <a:r>
                  <a:rPr lang="zh-CN" altLang="en-US" sz="2200" dirty="0"/>
                  <a:t>并建立从源点</a:t>
                </a:r>
                <a14:m>
                  <m:oMath xmlns:m="http://schemas.openxmlformats.org/officeDocument/2006/math">
                    <m:r>
                      <a:rPr lang="en-US" altLang="zh-CN" sz="2200" b="0" i="1" smtClean="0">
                        <a:latin typeface="Cambria Math" panose="02040503050406030204" charset="0"/>
                      </a:rPr>
                      <m:t>𝑠</m:t>
                    </m:r>
                  </m:oMath>
                </a14:m>
                <a:r>
                  <a:rPr lang="zh-CN" altLang="en-US" sz="2200" dirty="0"/>
                  <a:t>到顶点</a:t>
                </a:r>
                <a14:m>
                  <m:oMath xmlns:m="http://schemas.openxmlformats.org/officeDocument/2006/math">
                    <m:r>
                      <a:rPr lang="en-US" altLang="zh-CN" sz="2200" b="0" i="1" smtClean="0">
                        <a:latin typeface="Cambria Math" panose="02040503050406030204" charset="0"/>
                      </a:rPr>
                      <m:t>𝑥</m:t>
                    </m:r>
                    <m:r>
                      <a:rPr lang="en-US" altLang="zh-CN" sz="2200" b="0" i="1" smtClean="0">
                        <a:latin typeface="Cambria Math" panose="02040503050406030204" charset="0"/>
                      </a:rPr>
                      <m:t>(</m:t>
                    </m:r>
                    <m:r>
                      <a:rPr lang="en-US" altLang="zh-CN" sz="2200" b="0" i="1" smtClean="0">
                        <a:latin typeface="Cambria Math" panose="02040503050406030204" charset="0"/>
                      </a:rPr>
                      <m:t>𝑖</m:t>
                    </m:r>
                    <m:r>
                      <a:rPr lang="en-US" altLang="zh-CN" sz="2200" b="0" i="1" smtClean="0">
                        <a:latin typeface="Cambria Math" panose="02040503050406030204" charset="0"/>
                      </a:rPr>
                      <m:t>,</m:t>
                    </m:r>
                    <m:r>
                      <a:rPr lang="en-US" altLang="zh-CN" sz="2200" b="0" i="1" smtClean="0">
                        <a:latin typeface="Cambria Math" panose="02040503050406030204" charset="0"/>
                      </a:rPr>
                      <m:t>𝑗</m:t>
                    </m:r>
                    <m:r>
                      <a:rPr lang="en-US" altLang="zh-CN" sz="2200" b="0" i="1" smtClean="0">
                        <a:latin typeface="Cambria Math" panose="02040503050406030204" charset="0"/>
                      </a:rPr>
                      <m:t>)</m:t>
                    </m:r>
                  </m:oMath>
                </a14:m>
                <a:r>
                  <a:rPr lang="zh-CN" altLang="en-US" sz="2200" dirty="0"/>
                  <a:t>的有向边，容量为</a:t>
                </a:r>
                <a14:m>
                  <m:oMath xmlns:m="http://schemas.openxmlformats.org/officeDocument/2006/math">
                    <m:r>
                      <a:rPr lang="en-US" altLang="zh-CN" sz="2200" b="0" i="1" smtClean="0">
                        <a:latin typeface="Cambria Math" panose="02040503050406030204" charset="0"/>
                      </a:rPr>
                      <m:t>𝑔</m:t>
                    </m:r>
                    <m:r>
                      <a:rPr lang="en-US" altLang="zh-CN" sz="2200" b="0" i="1" smtClean="0">
                        <a:latin typeface="Cambria Math" panose="02040503050406030204" charset="0"/>
                      </a:rPr>
                      <m:t>(</m:t>
                    </m:r>
                    <m:r>
                      <a:rPr lang="en-US" altLang="zh-CN" sz="2200" b="0" i="1" smtClean="0">
                        <a:latin typeface="Cambria Math" panose="02040503050406030204" charset="0"/>
                      </a:rPr>
                      <m:t>𝑖</m:t>
                    </m:r>
                    <m:r>
                      <a:rPr lang="en-US" altLang="zh-CN" sz="2200" b="0" i="1" smtClean="0">
                        <a:latin typeface="Cambria Math" panose="02040503050406030204" charset="0"/>
                      </a:rPr>
                      <m:t>,</m:t>
                    </m:r>
                    <m:r>
                      <a:rPr lang="en-US" altLang="zh-CN" sz="2200" b="0" i="1" smtClean="0">
                        <a:latin typeface="Cambria Math" panose="02040503050406030204" charset="0"/>
                      </a:rPr>
                      <m:t>𝑗</m:t>
                    </m:r>
                    <m:r>
                      <a:rPr lang="en-US" altLang="zh-CN" sz="2200" b="0" i="1" smtClean="0">
                        <a:latin typeface="Cambria Math" panose="02040503050406030204" charset="0"/>
                      </a:rPr>
                      <m:t>)</m:t>
                    </m:r>
                  </m:oMath>
                </a14:m>
                <a:r>
                  <a:rPr lang="zh-CN" altLang="en-US" sz="2200" dirty="0"/>
                  <a:t>；</a:t>
                </a:r>
                <a:endParaRPr lang="en-US" altLang="zh-CN" sz="2200" dirty="0"/>
              </a:p>
              <a:p>
                <a:pPr marL="457200" indent="-457200" algn="just">
                  <a:lnSpc>
                    <a:spcPct val="150000"/>
                  </a:lnSpc>
                  <a:buFont typeface="+mj-ea"/>
                  <a:buAutoNum type="circleNumDbPlain"/>
                </a:pPr>
                <a:r>
                  <a:rPr lang="zh-CN" altLang="en-US" sz="2200" dirty="0"/>
                  <a:t>建立从顶点</a:t>
                </a:r>
                <a14:m>
                  <m:oMath xmlns:m="http://schemas.openxmlformats.org/officeDocument/2006/math">
                    <m:r>
                      <a:rPr lang="en-US" altLang="zh-CN" sz="2200" b="0" i="1" smtClean="0">
                        <a:latin typeface="Cambria Math" panose="02040503050406030204" charset="0"/>
                      </a:rPr>
                      <m:t>𝑥</m:t>
                    </m:r>
                    <m:r>
                      <a:rPr lang="en-US" altLang="zh-CN" sz="2200" b="0" i="1" smtClean="0">
                        <a:latin typeface="Cambria Math" panose="02040503050406030204" charset="0"/>
                      </a:rPr>
                      <m:t>(</m:t>
                    </m:r>
                    <m:r>
                      <a:rPr lang="en-US" altLang="zh-CN" sz="2200" b="0" i="1" smtClean="0">
                        <a:latin typeface="Cambria Math" panose="02040503050406030204" charset="0"/>
                      </a:rPr>
                      <m:t>𝑖</m:t>
                    </m:r>
                    <m:r>
                      <a:rPr lang="en-US" altLang="zh-CN" sz="2200" b="0" i="1" smtClean="0">
                        <a:latin typeface="Cambria Math" panose="02040503050406030204" charset="0"/>
                      </a:rPr>
                      <m:t>,</m:t>
                    </m:r>
                    <m:r>
                      <a:rPr lang="en-US" altLang="zh-CN" sz="2200" b="0" i="1" smtClean="0">
                        <a:latin typeface="Cambria Math" panose="02040503050406030204" charset="0"/>
                      </a:rPr>
                      <m:t>𝑗</m:t>
                    </m:r>
                    <m:r>
                      <a:rPr lang="en-US" altLang="zh-CN" sz="2200" b="0" i="1" smtClean="0">
                        <a:latin typeface="Cambria Math" panose="02040503050406030204" charset="0"/>
                      </a:rPr>
                      <m:t>)</m:t>
                    </m:r>
                  </m:oMath>
                </a14:m>
                <a:r>
                  <a:rPr lang="zh-CN" altLang="en-US" sz="2200" dirty="0"/>
                  <a:t>向顶点</a:t>
                </a:r>
                <a14:m>
                  <m:oMath xmlns:m="http://schemas.openxmlformats.org/officeDocument/2006/math">
                    <m:r>
                      <a:rPr lang="en-US" altLang="zh-CN" sz="2200" b="0" i="1" smtClean="0">
                        <a:latin typeface="Cambria Math" panose="02040503050406030204" charset="0"/>
                      </a:rPr>
                      <m:t>𝑖</m:t>
                    </m:r>
                  </m:oMath>
                </a14:m>
                <a:r>
                  <a:rPr lang="zh-CN" altLang="en-US" sz="2200" dirty="0"/>
                  <a:t>和顶点</a:t>
                </a:r>
                <a14:m>
                  <m:oMath xmlns:m="http://schemas.openxmlformats.org/officeDocument/2006/math">
                    <m:r>
                      <a:rPr lang="en-US" altLang="zh-CN" sz="2200" b="0" i="1" smtClean="0">
                        <a:latin typeface="Cambria Math" panose="02040503050406030204" charset="0"/>
                      </a:rPr>
                      <m:t>𝑗</m:t>
                    </m:r>
                    <m:r>
                      <a:rPr lang="zh-CN" altLang="en-US" sz="2200" i="1">
                        <a:latin typeface="Cambria Math" panose="02040503050406030204" charset="0"/>
                      </a:rPr>
                      <m:t>的</m:t>
                    </m:r>
                  </m:oMath>
                </a14:m>
                <a:r>
                  <a:rPr lang="zh-CN" altLang="en-US" sz="2200" dirty="0"/>
                  <a:t>两条有向边，容量均为</a:t>
                </a:r>
                <a14:m>
                  <m:oMath xmlns:m="http://schemas.openxmlformats.org/officeDocument/2006/math">
                    <m:r>
                      <a:rPr lang="en-US" altLang="zh-CN" sz="2200" b="0" i="1" smtClean="0">
                        <a:latin typeface="Cambria Math" panose="02040503050406030204" charset="0"/>
                      </a:rPr>
                      <m:t>𝑔</m:t>
                    </m:r>
                    <m:r>
                      <a:rPr lang="en-US" altLang="zh-CN" sz="2200" b="0" i="1" smtClean="0">
                        <a:latin typeface="Cambria Math" panose="02040503050406030204" charset="0"/>
                      </a:rPr>
                      <m:t>(</m:t>
                    </m:r>
                    <m:r>
                      <a:rPr lang="en-US" altLang="zh-CN" sz="2200" b="0" i="1" smtClean="0">
                        <a:latin typeface="Cambria Math" panose="02040503050406030204" charset="0"/>
                      </a:rPr>
                      <m:t>𝑖</m:t>
                    </m:r>
                    <m:r>
                      <a:rPr lang="en-US" altLang="zh-CN" sz="2200" b="0" i="1" smtClean="0">
                        <a:latin typeface="Cambria Math" panose="02040503050406030204" charset="0"/>
                      </a:rPr>
                      <m:t>,</m:t>
                    </m:r>
                    <m:r>
                      <a:rPr lang="en-US" altLang="zh-CN" sz="2200" b="0" i="1" smtClean="0">
                        <a:latin typeface="Cambria Math" panose="02040503050406030204" charset="0"/>
                      </a:rPr>
                      <m:t>𝑗</m:t>
                    </m:r>
                    <m:r>
                      <a:rPr lang="en-US" altLang="zh-CN" sz="2200" b="0" i="1" smtClean="0">
                        <a:latin typeface="Cambria Math" panose="02040503050406030204" charset="0"/>
                      </a:rPr>
                      <m:t>)</m:t>
                    </m:r>
                  </m:oMath>
                </a14:m>
                <a:r>
                  <a:rPr lang="zh-CN" altLang="en-US" sz="2200" dirty="0"/>
                  <a:t>。</a:t>
                </a:r>
                <a:endParaRPr lang="en-US" altLang="zh-CN" sz="2200" dirty="0"/>
              </a:p>
            </p:txBody>
          </p:sp>
        </mc:Choice>
        <mc:Fallback xmlns="">
          <p:sp>
            <p:nvSpPr>
              <p:cNvPr id="5" name="内容占位符 4"/>
              <p:cNvSpPr>
                <a:spLocks noRot="1" noChangeAspect="1" noMove="1" noResize="1" noEditPoints="1" noAdjustHandles="1" noChangeArrowheads="1" noChangeShapeType="1" noTextEdit="1"/>
              </p:cNvSpPr>
              <p:nvPr>
                <p:ph idx="11"/>
              </p:nvPr>
            </p:nvSpPr>
            <p:spPr>
              <a:xfrm>
                <a:off x="584226" y="1276350"/>
                <a:ext cx="10964646" cy="5057775"/>
              </a:xfrm>
              <a:blipFill rotWithShape="1">
                <a:blip r:embed="rId3"/>
                <a:stretch>
                  <a:fillRect r="1"/>
                </a:stretch>
              </a:blipFill>
            </p:spPr>
            <p:txBody>
              <a:bodyPr/>
              <a:lstStyle/>
              <a:p>
                <a:r>
                  <a:rPr lang="zh-CN" altLang="en-US">
                    <a:noFill/>
                  </a:rPr>
                  <a:t> </a:t>
                </a:r>
              </a:p>
            </p:txBody>
          </p:sp>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网络流例题：问题建模</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p:graphicFrame>
        <p:nvGraphicFramePr>
          <p:cNvPr id="10" name="表格 9"/>
          <p:cNvGraphicFramePr>
            <a:graphicFrameLocks noGrp="1"/>
          </p:cNvGraphicFramePr>
          <p:nvPr/>
        </p:nvGraphicFramePr>
        <p:xfrm>
          <a:off x="838200" y="1251298"/>
          <a:ext cx="10515600" cy="1811940"/>
        </p:xfrm>
        <a:graphic>
          <a:graphicData uri="http://schemas.openxmlformats.org/drawingml/2006/table">
            <a:tbl>
              <a:tblPr firstRow="1" firstCol="1" bandRow="1">
                <a:tableStyleId>{5C22544A-7EE6-4342-B048-85BDC9FD1C3A}</a:tableStyleId>
              </a:tblPr>
              <a:tblGrid>
                <a:gridCol w="1411224">
                  <a:extLst>
                    <a:ext uri="{9D8B030D-6E8A-4147-A177-3AD203B41FA5}">
                      <a16:colId xmlns:a16="http://schemas.microsoft.com/office/drawing/2014/main" val="20000"/>
                    </a:ext>
                  </a:extLst>
                </a:gridCol>
                <a:gridCol w="1217676">
                  <a:extLst>
                    <a:ext uri="{9D8B030D-6E8A-4147-A177-3AD203B41FA5}">
                      <a16:colId xmlns:a16="http://schemas.microsoft.com/office/drawing/2014/main" val="20001"/>
                    </a:ext>
                  </a:extLst>
                </a:gridCol>
                <a:gridCol w="1314450">
                  <a:extLst>
                    <a:ext uri="{9D8B030D-6E8A-4147-A177-3AD203B41FA5}">
                      <a16:colId xmlns:a16="http://schemas.microsoft.com/office/drawing/2014/main" val="20002"/>
                    </a:ext>
                  </a:extLst>
                </a:gridCol>
                <a:gridCol w="1314450">
                  <a:extLst>
                    <a:ext uri="{9D8B030D-6E8A-4147-A177-3AD203B41FA5}">
                      <a16:colId xmlns:a16="http://schemas.microsoft.com/office/drawing/2014/main" val="20003"/>
                    </a:ext>
                  </a:extLst>
                </a:gridCol>
                <a:gridCol w="1314450">
                  <a:extLst>
                    <a:ext uri="{9D8B030D-6E8A-4147-A177-3AD203B41FA5}">
                      <a16:colId xmlns:a16="http://schemas.microsoft.com/office/drawing/2014/main" val="20004"/>
                    </a:ext>
                  </a:extLst>
                </a:gridCol>
                <a:gridCol w="1314450">
                  <a:extLst>
                    <a:ext uri="{9D8B030D-6E8A-4147-A177-3AD203B41FA5}">
                      <a16:colId xmlns:a16="http://schemas.microsoft.com/office/drawing/2014/main" val="20005"/>
                    </a:ext>
                  </a:extLst>
                </a:gridCol>
                <a:gridCol w="1314450">
                  <a:extLst>
                    <a:ext uri="{9D8B030D-6E8A-4147-A177-3AD203B41FA5}">
                      <a16:colId xmlns:a16="http://schemas.microsoft.com/office/drawing/2014/main" val="20006"/>
                    </a:ext>
                  </a:extLst>
                </a:gridCol>
                <a:gridCol w="1314450">
                  <a:extLst>
                    <a:ext uri="{9D8B030D-6E8A-4147-A177-3AD203B41FA5}">
                      <a16:colId xmlns:a16="http://schemas.microsoft.com/office/drawing/2014/main" val="20007"/>
                    </a:ext>
                  </a:extLst>
                </a:gridCol>
              </a:tblGrid>
              <a:tr h="362388">
                <a:tc>
                  <a:txBody>
                    <a:bodyPr/>
                    <a:lstStyle/>
                    <a:p>
                      <a:pPr algn="ctr">
                        <a:lnSpc>
                          <a:spcPts val="2200"/>
                        </a:lnSpc>
                      </a:pPr>
                      <a:r>
                        <a:rPr lang="zh-CN" sz="2000" kern="100" dirty="0">
                          <a:effectLst/>
                        </a:rPr>
                        <a:t>球队</a:t>
                      </a:r>
                      <a:r>
                        <a:rPr lang="en-US" altLang="zh-CN" sz="2000" kern="100" dirty="0">
                          <a:effectLst/>
                        </a:rPr>
                        <a:t>/</a:t>
                      </a:r>
                      <a:r>
                        <a:rPr lang="zh-CN" altLang="en-US" sz="2000" kern="100" dirty="0">
                          <a:effectLst/>
                        </a:rPr>
                        <a:t>编号</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zh-CN" sz="2000" kern="100" dirty="0">
                          <a:effectLst/>
                        </a:rPr>
                        <a:t>胜</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zh-CN" sz="2000" kern="100">
                          <a:effectLst/>
                        </a:rPr>
                        <a:t>负</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zh-CN" sz="2000" kern="100">
                          <a:effectLst/>
                        </a:rPr>
                        <a:t>余</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zh-CN" sz="2000" kern="100">
                          <a:effectLst/>
                        </a:rPr>
                        <a:t>广州恒大</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zh-CN" sz="2000" kern="100" dirty="0">
                          <a:effectLst/>
                        </a:rPr>
                        <a:t>北京国安</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zh-CN" sz="2000" kern="100">
                          <a:effectLst/>
                        </a:rPr>
                        <a:t>上海申花</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zh-CN" sz="2000" kern="100" dirty="0">
                          <a:effectLst/>
                        </a:rPr>
                        <a:t>山东鲁能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62388">
                <a:tc>
                  <a:txBody>
                    <a:bodyPr/>
                    <a:lstStyle/>
                    <a:p>
                      <a:pPr algn="ctr">
                        <a:lnSpc>
                          <a:spcPts val="2200"/>
                        </a:lnSpc>
                      </a:pPr>
                      <a:r>
                        <a:rPr lang="zh-CN" sz="2000" kern="100" dirty="0">
                          <a:effectLst/>
                        </a:rPr>
                        <a:t>广州恒大</a:t>
                      </a:r>
                      <a:r>
                        <a:rPr lang="en-US" altLang="zh-CN" sz="2000" kern="100" dirty="0">
                          <a:effectLst/>
                        </a:rPr>
                        <a:t>/1</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dirty="0">
                          <a:effectLst/>
                        </a:rPr>
                        <a:t>24</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10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7</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2</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2</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62388">
                <a:tc>
                  <a:txBody>
                    <a:bodyPr/>
                    <a:lstStyle/>
                    <a:p>
                      <a:pPr algn="ctr">
                        <a:lnSpc>
                          <a:spcPts val="2200"/>
                        </a:lnSpc>
                      </a:pPr>
                      <a:r>
                        <a:rPr lang="zh-CN" sz="2000" kern="100" dirty="0">
                          <a:effectLst/>
                        </a:rPr>
                        <a:t>北京国安</a:t>
                      </a:r>
                      <a:r>
                        <a:rPr lang="en-US" altLang="zh-CN" sz="2000" kern="100" dirty="0">
                          <a:effectLst/>
                        </a:rPr>
                        <a:t>/2</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22</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dirty="0">
                          <a:effectLst/>
                        </a:rPr>
                        <a:t>12</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7</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2</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2</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62388">
                <a:tc>
                  <a:txBody>
                    <a:bodyPr/>
                    <a:lstStyle/>
                    <a:p>
                      <a:pPr algn="ctr">
                        <a:lnSpc>
                          <a:spcPts val="2200"/>
                        </a:lnSpc>
                      </a:pPr>
                      <a:r>
                        <a:rPr lang="zh-CN" sz="2000" kern="100" dirty="0">
                          <a:effectLst/>
                        </a:rPr>
                        <a:t>上海申花</a:t>
                      </a:r>
                      <a:r>
                        <a:rPr lang="en-US" altLang="zh-CN" sz="2000" kern="100" dirty="0">
                          <a:effectLst/>
                        </a:rPr>
                        <a:t>/3</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19</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dirty="0">
                          <a:effectLst/>
                        </a:rPr>
                        <a:t>16</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7</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2</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dirty="0">
                          <a:effectLst/>
                        </a:rPr>
                        <a:t>3</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2</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62388">
                <a:tc>
                  <a:txBody>
                    <a:bodyPr/>
                    <a:lstStyle/>
                    <a:p>
                      <a:pPr algn="ctr">
                        <a:lnSpc>
                          <a:spcPts val="2200"/>
                        </a:lnSpc>
                      </a:pPr>
                      <a:r>
                        <a:rPr lang="zh-CN" sz="2000" kern="100" dirty="0">
                          <a:effectLst/>
                        </a:rPr>
                        <a:t>山东鲁能</a:t>
                      </a:r>
                      <a:r>
                        <a:rPr lang="en-US" altLang="zh-CN" sz="2000" kern="100" dirty="0">
                          <a:effectLst/>
                        </a:rPr>
                        <a:t>/4</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18</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dirty="0">
                          <a:effectLst/>
                        </a:rPr>
                        <a:t>17</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dirty="0">
                          <a:effectLst/>
                        </a:rPr>
                        <a:t>7</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2</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a:effectLst/>
                        </a:rPr>
                        <a:t>2</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pPr>
                      <a:r>
                        <a:rPr lang="en-US" sz="2000" kern="100" dirty="0">
                          <a:effectLst/>
                        </a:rPr>
                        <a:t>0</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pic>
        <p:nvPicPr>
          <p:cNvPr id="12" name="图片 11"/>
          <p:cNvPicPr>
            <a:picLocks noChangeAspect="1"/>
          </p:cNvPicPr>
          <p:nvPr/>
        </p:nvPicPr>
        <p:blipFill>
          <a:blip r:embed="rId3"/>
          <a:stretch>
            <a:fillRect/>
          </a:stretch>
        </p:blipFill>
        <p:spPr>
          <a:xfrm>
            <a:off x="1075328" y="3154678"/>
            <a:ext cx="5988818" cy="3319274"/>
          </a:xfrm>
          <a:prstGeom prst="rect">
            <a:avLst/>
          </a:prstGeom>
        </p:spPr>
      </p:pic>
      <mc:AlternateContent xmlns:mc="http://schemas.openxmlformats.org/markup-compatibility/2006" xmlns:a14="http://schemas.microsoft.com/office/drawing/2010/main">
        <mc:Choice Requires="a14">
          <p:sp>
            <p:nvSpPr>
              <p:cNvPr id="13" name="文本框 12"/>
              <p:cNvSpPr txBox="1"/>
              <p:nvPr/>
            </p:nvSpPr>
            <p:spPr>
              <a:xfrm>
                <a:off x="7525512" y="3429000"/>
                <a:ext cx="3913632" cy="2751522"/>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charset="0"/>
                          <a:ea typeface="微软雅黑" panose="020B0503020204020204" pitchFamily="34" charset="-122"/>
                        </a:rPr>
                        <m:t>𝑔</m:t>
                      </m:r>
                      <m:d>
                        <m:dPr>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1,2</m:t>
                          </m:r>
                        </m:e>
                      </m:d>
                      <m:r>
                        <a:rPr lang="en-US" altLang="zh-CN" sz="2400" b="0" i="1" smtClean="0">
                          <a:latin typeface="Cambria Math" panose="02040503050406030204" charset="0"/>
                          <a:ea typeface="微软雅黑" panose="020B0503020204020204" pitchFamily="34" charset="-122"/>
                        </a:rPr>
                        <m:t>=2</m:t>
                      </m:r>
                    </m:oMath>
                  </m:oMathPara>
                </a14:m>
                <a:endParaRPr lang="en-US" altLang="zh-CN" sz="2400" dirty="0">
                  <a:latin typeface="微软雅黑" panose="020B0503020204020204" pitchFamily="34" charset="-122"/>
                  <a:ea typeface="微软雅黑" panose="020B0503020204020204" pitchFamily="34" charset="-122"/>
                </a:endParaRPr>
              </a:p>
              <a:p>
                <a:pPr>
                  <a:lnSpc>
                    <a:spcPct val="12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charset="0"/>
                          <a:ea typeface="微软雅黑" panose="020B0503020204020204" pitchFamily="34" charset="-122"/>
                        </a:rPr>
                        <m:t>𝑔</m:t>
                      </m:r>
                      <m:d>
                        <m:dPr>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1,3</m:t>
                          </m:r>
                        </m:e>
                      </m:d>
                      <m:r>
                        <a:rPr lang="en-US" altLang="zh-CN" sz="2400" b="0" i="1" smtClean="0">
                          <a:latin typeface="Cambria Math" panose="02040503050406030204" charset="0"/>
                          <a:ea typeface="微软雅黑" panose="020B0503020204020204" pitchFamily="34" charset="-122"/>
                        </a:rPr>
                        <m:t>=2</m:t>
                      </m:r>
                    </m:oMath>
                  </m:oMathPara>
                </a14:m>
                <a:endParaRPr lang="en-US" altLang="zh-CN" sz="2400" b="0" dirty="0">
                  <a:latin typeface="微软雅黑" panose="020B0503020204020204" pitchFamily="34" charset="-122"/>
                  <a:ea typeface="微软雅黑" panose="020B0503020204020204" pitchFamily="34" charset="-122"/>
                </a:endParaRPr>
              </a:p>
              <a:p>
                <a:pPr>
                  <a:lnSpc>
                    <a:spcPct val="12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charset="0"/>
                          <a:ea typeface="微软雅黑" panose="020B0503020204020204" pitchFamily="34" charset="-122"/>
                        </a:rPr>
                        <m:t>𝑔</m:t>
                      </m:r>
                      <m:d>
                        <m:dPr>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2,3</m:t>
                          </m:r>
                        </m:e>
                      </m:d>
                      <m:r>
                        <a:rPr lang="en-US" altLang="zh-CN" sz="2400" b="0" i="1" smtClean="0">
                          <a:latin typeface="Cambria Math" panose="02040503050406030204" charset="0"/>
                          <a:ea typeface="微软雅黑" panose="020B0503020204020204" pitchFamily="34" charset="-122"/>
                        </a:rPr>
                        <m:t>=3</m:t>
                      </m:r>
                    </m:oMath>
                  </m:oMathPara>
                </a14:m>
                <a:endParaRPr lang="en-US" altLang="zh-CN" sz="2400" b="0" dirty="0">
                  <a:latin typeface="微软雅黑" panose="020B0503020204020204" pitchFamily="34" charset="-122"/>
                  <a:ea typeface="微软雅黑" panose="020B0503020204020204" pitchFamily="34" charset="-122"/>
                </a:endParaRPr>
              </a:p>
              <a:p>
                <a:pPr>
                  <a:lnSpc>
                    <a:spcPct val="12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charset="0"/>
                          <a:ea typeface="微软雅黑" panose="020B0503020204020204" pitchFamily="34" charset="-122"/>
                        </a:rPr>
                        <m:t>𝑤</m:t>
                      </m:r>
                      <m:d>
                        <m:dPr>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4</m:t>
                          </m:r>
                        </m:e>
                      </m:d>
                      <m:r>
                        <a:rPr lang="en-US" altLang="zh-CN" sz="2400" b="0" i="1"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𝑔</m:t>
                      </m:r>
                      <m:d>
                        <m:dPr>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4</m:t>
                          </m:r>
                        </m:e>
                      </m:d>
                      <m:r>
                        <a:rPr lang="en-US" altLang="zh-CN" sz="2400" b="0" i="1"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𝑤</m:t>
                      </m:r>
                      <m:d>
                        <m:dPr>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1</m:t>
                          </m:r>
                        </m:e>
                      </m:d>
                      <m:r>
                        <a:rPr lang="en-US" altLang="zh-CN" sz="2400" b="0" i="1" smtClean="0">
                          <a:latin typeface="Cambria Math" panose="02040503050406030204" charset="0"/>
                          <a:ea typeface="微软雅黑" panose="020B0503020204020204" pitchFamily="34" charset="-122"/>
                        </a:rPr>
                        <m:t>=1</m:t>
                      </m:r>
                    </m:oMath>
                  </m:oMathPara>
                </a14:m>
                <a:endParaRPr lang="en-US" altLang="zh-CN" sz="2400" dirty="0">
                  <a:latin typeface="微软雅黑" panose="020B0503020204020204" pitchFamily="34" charset="-122"/>
                  <a:ea typeface="微软雅黑" panose="020B0503020204020204" pitchFamily="34" charset="-122"/>
                </a:endParaRPr>
              </a:p>
              <a:p>
                <a:pPr>
                  <a:lnSpc>
                    <a:spcPct val="12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charset="0"/>
                          <a:ea typeface="微软雅黑" panose="020B0503020204020204" pitchFamily="34" charset="-122"/>
                        </a:rPr>
                        <m:t>𝑤</m:t>
                      </m:r>
                      <m:d>
                        <m:dPr>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4</m:t>
                          </m:r>
                        </m:e>
                      </m:d>
                      <m:r>
                        <a:rPr lang="en-US" altLang="zh-CN" sz="2400" b="0" i="1"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𝑔</m:t>
                      </m:r>
                      <m:d>
                        <m:dPr>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4</m:t>
                          </m:r>
                        </m:e>
                      </m:d>
                      <m:r>
                        <a:rPr lang="en-US" altLang="zh-CN" sz="2400" b="0" i="1"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𝑤</m:t>
                      </m:r>
                      <m:d>
                        <m:dPr>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2</m:t>
                          </m:r>
                        </m:e>
                      </m:d>
                      <m:r>
                        <a:rPr lang="en-US" altLang="zh-CN" sz="2400" b="0" i="1" smtClean="0">
                          <a:latin typeface="Cambria Math" panose="02040503050406030204" charset="0"/>
                          <a:ea typeface="微软雅黑" panose="020B0503020204020204" pitchFamily="34" charset="-122"/>
                        </a:rPr>
                        <m:t>=3</m:t>
                      </m:r>
                    </m:oMath>
                  </m:oMathPara>
                </a14:m>
                <a:endParaRPr lang="en-US" altLang="zh-CN" sz="2400" b="0" dirty="0">
                  <a:latin typeface="微软雅黑" panose="020B0503020204020204" pitchFamily="34" charset="-122"/>
                  <a:ea typeface="微软雅黑" panose="020B0503020204020204" pitchFamily="34" charset="-122"/>
                </a:endParaRPr>
              </a:p>
              <a:p>
                <a:pPr>
                  <a:lnSpc>
                    <a:spcPct val="12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charset="0"/>
                          <a:ea typeface="微软雅黑" panose="020B0503020204020204" pitchFamily="34" charset="-122"/>
                        </a:rPr>
                        <m:t>𝑤</m:t>
                      </m:r>
                      <m:d>
                        <m:dPr>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4</m:t>
                          </m:r>
                        </m:e>
                      </m:d>
                      <m:r>
                        <a:rPr lang="en-US" altLang="zh-CN" sz="2400" b="0" i="1"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𝑔</m:t>
                      </m:r>
                      <m:d>
                        <m:dPr>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4</m:t>
                          </m:r>
                        </m:e>
                      </m:d>
                      <m:r>
                        <a:rPr lang="en-US" altLang="zh-CN" sz="2400" b="0" i="1"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𝑤</m:t>
                      </m:r>
                      <m:d>
                        <m:dPr>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3</m:t>
                          </m:r>
                        </m:e>
                      </m:d>
                      <m:r>
                        <a:rPr lang="en-US" altLang="zh-CN" sz="2400" b="0" i="1" smtClean="0">
                          <a:latin typeface="Cambria Math" panose="02040503050406030204" charset="0"/>
                          <a:ea typeface="微软雅黑" panose="020B0503020204020204" pitchFamily="34" charset="-122"/>
                        </a:rPr>
                        <m:t>=6</m:t>
                      </m:r>
                    </m:oMath>
                  </m:oMathPara>
                </a14:m>
                <a:endParaRPr lang="zh-CN" altLang="en-US" sz="2400" dirty="0">
                  <a:latin typeface="微软雅黑" panose="020B0503020204020204" pitchFamily="34" charset="-122"/>
                  <a:ea typeface="微软雅黑" panose="020B0503020204020204" pitchFamily="34" charset="-122"/>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7525512" y="3429000"/>
                <a:ext cx="3913632" cy="2751522"/>
              </a:xfrm>
              <a:prstGeom prst="rect">
                <a:avLst/>
              </a:prstGeom>
              <a:blipFill rotWithShape="1">
                <a:blip r:embed="rId4"/>
                <a:stretch>
                  <a:fillRect l="-3" r="6" b="2"/>
                </a:stretch>
              </a:blipFill>
            </p:spPr>
            <p:txBody>
              <a:bodyPr/>
              <a:lstStyle/>
              <a:p>
                <a:r>
                  <a:rPr lang="zh-CN" altLang="en-US">
                    <a:noFill/>
                  </a:rPr>
                  <a:t> </a:t>
                </a:r>
              </a:p>
            </p:txBody>
          </p:sp>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网络流例题：问题求解</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6" y="1276350"/>
                <a:ext cx="11010366" cy="5057775"/>
              </a:xfrm>
            </p:spPr>
            <p:txBody>
              <a:bodyPr>
                <a:noAutofit/>
              </a:bodyPr>
              <a:lstStyle/>
              <a:p>
                <a:pPr>
                  <a:lnSpc>
                    <a:spcPct val="150000"/>
                  </a:lnSpc>
                </a:pPr>
                <a:r>
                  <a:rPr lang="zh-CN" altLang="en-US" sz="2200" dirty="0"/>
                  <a:t>当流网络的最大流为</a:t>
                </a:r>
                <a14:m>
                  <m:oMath xmlns:m="http://schemas.openxmlformats.org/officeDocument/2006/math">
                    <m:nary>
                      <m:naryPr>
                        <m:chr m:val="∑"/>
                        <m:supHide m:val="on"/>
                        <m:ctrlPr>
                          <a:rPr lang="en-US" altLang="zh-CN" sz="2200" b="0" i="1" smtClean="0">
                            <a:latin typeface="Cambria Math" panose="02040503050406030204" pitchFamily="18" charset="0"/>
                          </a:rPr>
                        </m:ctrlPr>
                      </m:naryPr>
                      <m:sub>
                        <m:r>
                          <m:rPr>
                            <m:brk m:alnAt="7"/>
                          </m:rPr>
                          <a:rPr lang="en-US" altLang="zh-CN" sz="2200" b="0" i="1" smtClean="0">
                            <a:latin typeface="Cambria Math" panose="02040503050406030204" charset="0"/>
                          </a:rPr>
                          <m:t>𝑖</m:t>
                        </m:r>
                        <m:r>
                          <a:rPr lang="en-US" altLang="zh-CN" sz="2200" b="0" i="1" smtClean="0">
                            <a:latin typeface="Cambria Math" panose="02040503050406030204" charset="0"/>
                          </a:rPr>
                          <m:t>,</m:t>
                        </m:r>
                        <m:r>
                          <a:rPr lang="en-US" altLang="zh-CN" sz="2200" b="0" i="1" smtClean="0">
                            <a:latin typeface="Cambria Math" panose="02040503050406030204" charset="0"/>
                          </a:rPr>
                          <m:t>𝑗</m:t>
                        </m:r>
                        <m:r>
                          <a:rPr lang="en-US" altLang="zh-CN" sz="2200" b="0" i="1" smtClean="0">
                            <a:latin typeface="Cambria Math" panose="02040503050406030204" charset="0"/>
                          </a:rPr>
                          <m:t>∈</m:t>
                        </m:r>
                        <m:r>
                          <a:rPr lang="en-US" altLang="zh-CN" sz="2200" b="0" i="1" smtClean="0">
                            <a:latin typeface="Cambria Math" panose="02040503050406030204" charset="0"/>
                          </a:rPr>
                          <m:t>𝑇</m:t>
                        </m:r>
                        <m:r>
                          <a:rPr lang="en-US" altLang="zh-CN" sz="2200" b="0" i="1" smtClean="0">
                            <a:latin typeface="Cambria Math" panose="02040503050406030204" charset="0"/>
                          </a:rPr>
                          <m:t>−</m:t>
                        </m:r>
                        <m:d>
                          <m:dPr>
                            <m:begChr m:val="{"/>
                            <m:endChr m:val="}"/>
                            <m:ctrlPr>
                              <a:rPr lang="en-US" altLang="zh-CN" sz="2200" b="0" i="1" smtClean="0">
                                <a:latin typeface="Cambria Math" panose="02040503050406030204" pitchFamily="18" charset="0"/>
                              </a:rPr>
                            </m:ctrlPr>
                          </m:dPr>
                          <m:e>
                            <m:r>
                              <a:rPr lang="en-US" altLang="zh-CN" sz="2200" b="0" i="1" smtClean="0">
                                <a:latin typeface="Cambria Math" panose="02040503050406030204" charset="0"/>
                              </a:rPr>
                              <m:t>𝑘</m:t>
                            </m:r>
                          </m:e>
                        </m:d>
                        <m:r>
                          <a:rPr lang="en-US" altLang="zh-CN" sz="2200" i="1">
                            <a:latin typeface="Cambria Math" panose="02040503050406030204" charset="0"/>
                            <a:ea typeface="Cambria Math" panose="02040503050406030204" charset="0"/>
                          </a:rPr>
                          <m:t>∧</m:t>
                        </m:r>
                        <m:r>
                          <a:rPr lang="en-US" altLang="zh-CN" sz="2200" b="0" i="1" smtClean="0">
                            <a:latin typeface="Cambria Math" panose="02040503050406030204" charset="0"/>
                          </a:rPr>
                          <m:t>𝑖</m:t>
                        </m:r>
                        <m:r>
                          <a:rPr lang="en-US" altLang="zh-CN" sz="2200" b="0" i="1" smtClean="0">
                            <a:latin typeface="Cambria Math" panose="02040503050406030204" charset="0"/>
                          </a:rPr>
                          <m:t>&lt;</m:t>
                        </m:r>
                        <m:r>
                          <a:rPr lang="en-US" altLang="zh-CN" sz="2200" b="0" i="1" smtClean="0">
                            <a:latin typeface="Cambria Math" panose="02040503050406030204" charset="0"/>
                          </a:rPr>
                          <m:t>𝑗</m:t>
                        </m:r>
                      </m:sub>
                      <m:sup/>
                      <m:e>
                        <m:r>
                          <a:rPr lang="en-US" altLang="zh-CN" sz="2200" b="0" i="1" smtClean="0">
                            <a:latin typeface="Cambria Math" panose="02040503050406030204" charset="0"/>
                          </a:rPr>
                          <m:t>𝑔</m:t>
                        </m:r>
                        <m:r>
                          <a:rPr lang="en-US" altLang="zh-CN" sz="2200" b="0" i="1" smtClean="0">
                            <a:latin typeface="Cambria Math" panose="02040503050406030204" charset="0"/>
                          </a:rPr>
                          <m:t>(</m:t>
                        </m:r>
                        <m:r>
                          <a:rPr lang="en-US" altLang="zh-CN" sz="2200" b="0" i="1" smtClean="0">
                            <a:latin typeface="Cambria Math" panose="02040503050406030204" charset="0"/>
                          </a:rPr>
                          <m:t>𝑖</m:t>
                        </m:r>
                        <m:r>
                          <a:rPr lang="en-US" altLang="zh-CN" sz="2200" b="0" i="1" smtClean="0">
                            <a:latin typeface="Cambria Math" panose="02040503050406030204" charset="0"/>
                          </a:rPr>
                          <m:t>,</m:t>
                        </m:r>
                        <m:r>
                          <a:rPr lang="en-US" altLang="zh-CN" sz="2200" b="0" i="1" smtClean="0">
                            <a:latin typeface="Cambria Math" panose="02040503050406030204" charset="0"/>
                          </a:rPr>
                          <m:t>𝑗</m:t>
                        </m:r>
                        <m:r>
                          <a:rPr lang="en-US" altLang="zh-CN" sz="2200" b="0" i="1" smtClean="0">
                            <a:latin typeface="Cambria Math" panose="02040503050406030204" charset="0"/>
                          </a:rPr>
                          <m:t>)</m:t>
                        </m:r>
                      </m:e>
                    </m:nary>
                    <m:r>
                      <a:rPr lang="zh-CN" altLang="en-US" sz="2200" i="1">
                        <a:latin typeface="Cambria Math" panose="02040503050406030204" charset="0"/>
                      </a:rPr>
                      <m:t>，</m:t>
                    </m:r>
                    <m:r>
                      <a:rPr lang="zh-CN" altLang="en-US" sz="2200" i="1" smtClean="0">
                        <a:latin typeface="Cambria Math" panose="02040503050406030204" charset="0"/>
                      </a:rPr>
                      <m:t>即</m:t>
                    </m:r>
                  </m:oMath>
                </a14:m>
                <a:r>
                  <a:rPr lang="zh-CN" altLang="en-US" sz="2200" dirty="0"/>
                  <a:t>从源点</a:t>
                </a:r>
                <a14:m>
                  <m:oMath xmlns:m="http://schemas.openxmlformats.org/officeDocument/2006/math">
                    <m:r>
                      <a:rPr lang="en-US" altLang="zh-CN" sz="2200" b="0" i="1" smtClean="0">
                        <a:latin typeface="Cambria Math" panose="02040503050406030204" charset="0"/>
                      </a:rPr>
                      <m:t>𝑠</m:t>
                    </m:r>
                  </m:oMath>
                </a14:m>
                <a:r>
                  <a:rPr lang="zh-CN" altLang="en-US" sz="2200" dirty="0"/>
                  <a:t>到每个顶点</a:t>
                </a:r>
                <a14:m>
                  <m:oMath xmlns:m="http://schemas.openxmlformats.org/officeDocument/2006/math">
                    <m:r>
                      <a:rPr lang="en-US" altLang="zh-CN" sz="2200" b="0" i="1" smtClean="0">
                        <a:latin typeface="Cambria Math" panose="02040503050406030204" charset="0"/>
                      </a:rPr>
                      <m:t>(</m:t>
                    </m:r>
                    <m:r>
                      <a:rPr lang="en-US" altLang="zh-CN" sz="2200" b="0" i="1" smtClean="0">
                        <a:latin typeface="Cambria Math" panose="02040503050406030204" charset="0"/>
                      </a:rPr>
                      <m:t>𝑖</m:t>
                    </m:r>
                    <m:r>
                      <a:rPr lang="en-US" altLang="zh-CN" sz="2200" b="0" i="1" smtClean="0">
                        <a:latin typeface="Cambria Math" panose="02040503050406030204" charset="0"/>
                      </a:rPr>
                      <m:t>,</m:t>
                    </m:r>
                    <m:r>
                      <a:rPr lang="en-US" altLang="zh-CN" sz="2200" b="0" i="1" smtClean="0">
                        <a:latin typeface="Cambria Math" panose="02040503050406030204" charset="0"/>
                      </a:rPr>
                      <m:t>𝑗</m:t>
                    </m:r>
                    <m:r>
                      <a:rPr lang="en-US" altLang="zh-CN" sz="2200" b="0" i="1" smtClean="0">
                        <a:latin typeface="Cambria Math" panose="02040503050406030204" charset="0"/>
                      </a:rPr>
                      <m:t>)</m:t>
                    </m:r>
                  </m:oMath>
                </a14:m>
                <a:r>
                  <a:rPr lang="zh-CN" altLang="en-US" sz="2200" dirty="0"/>
                  <a:t>的边的流量填满，代表比赛能够全部进行，且能够满足上述不等式限制，即队伍</a:t>
                </a:r>
                <a14:m>
                  <m:oMath xmlns:m="http://schemas.openxmlformats.org/officeDocument/2006/math">
                    <m:r>
                      <a:rPr lang="en-US" altLang="zh-CN" sz="2200" b="0" i="1" smtClean="0">
                        <a:latin typeface="Cambria Math" panose="02040503050406030204" charset="0"/>
                      </a:rPr>
                      <m:t>𝑘</m:t>
                    </m:r>
                  </m:oMath>
                </a14:m>
                <a:r>
                  <a:rPr lang="zh-CN" altLang="en-US" sz="2200" dirty="0"/>
                  <a:t>是有可能夺冠的。否则，比赛无法全部进行，说明队伍</a:t>
                </a:r>
                <a14:m>
                  <m:oMath xmlns:m="http://schemas.openxmlformats.org/officeDocument/2006/math">
                    <m:r>
                      <a:rPr lang="en-US" altLang="zh-CN" sz="2200" b="0" i="1" smtClean="0">
                        <a:latin typeface="Cambria Math" panose="02040503050406030204" charset="0"/>
                      </a:rPr>
                      <m:t>𝑘</m:t>
                    </m:r>
                  </m:oMath>
                </a14:m>
                <a:r>
                  <a:rPr lang="zh-CN" altLang="en-US" sz="2200" dirty="0"/>
                  <a:t>一定不可能夺冠。</a:t>
                </a:r>
                <a:endParaRPr lang="en-US" altLang="zh-CN" sz="2200" dirty="0"/>
              </a:p>
            </p:txBody>
          </p:sp>
        </mc:Choice>
        <mc:Fallback xmlns="">
          <p:sp>
            <p:nvSpPr>
              <p:cNvPr id="5" name="内容占位符 4"/>
              <p:cNvSpPr>
                <a:spLocks noRot="1" noChangeAspect="1" noMove="1" noResize="1" noEditPoints="1" noAdjustHandles="1" noChangeArrowheads="1" noChangeShapeType="1" noTextEdit="1"/>
              </p:cNvSpPr>
              <p:nvPr>
                <p:ph idx="11"/>
              </p:nvPr>
            </p:nvSpPr>
            <p:spPr>
              <a:xfrm>
                <a:off x="584226" y="1276350"/>
                <a:ext cx="11010366" cy="5057775"/>
              </a:xfrm>
              <a:blipFill rotWithShape="1">
                <a:blip r:embed="rId3"/>
                <a:stretch>
                  <a:fillRect r="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4"/>
              <p:cNvSpPr txBox="1"/>
              <p:nvPr/>
            </p:nvSpPr>
            <p:spPr>
              <a:xfrm>
                <a:off x="7026630" y="3302620"/>
                <a:ext cx="4650258" cy="394449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r>
                  <a:rPr lang="zh-CN" altLang="en-US" sz="1800" dirty="0"/>
                  <a:t>上述例题的一种可能解，其中</a:t>
                </a:r>
                <a:r>
                  <a:rPr lang="zh-CN" altLang="en-US" sz="1800" dirty="0">
                    <a:solidFill>
                      <a:srgbClr val="FF0000"/>
                    </a:solidFill>
                  </a:rPr>
                  <a:t>从</a:t>
                </a:r>
                <a14:m>
                  <m:oMath xmlns:m="http://schemas.openxmlformats.org/officeDocument/2006/math">
                    <m:r>
                      <a:rPr lang="en-US" altLang="zh-CN" sz="1800" b="0" i="1" smtClean="0">
                        <a:solidFill>
                          <a:srgbClr val="FF0000"/>
                        </a:solidFill>
                        <a:latin typeface="Cambria Math" panose="02040503050406030204" charset="0"/>
                      </a:rPr>
                      <m:t>𝑠</m:t>
                    </m:r>
                  </m:oMath>
                </a14:m>
                <a:r>
                  <a:rPr lang="zh-CN" altLang="en-US" sz="1800" dirty="0">
                    <a:solidFill>
                      <a:srgbClr val="FF0000"/>
                    </a:solidFill>
                  </a:rPr>
                  <a:t>到</a:t>
                </a:r>
                <a14:m>
                  <m:oMath xmlns:m="http://schemas.openxmlformats.org/officeDocument/2006/math">
                    <m:r>
                      <a:rPr lang="en-US" altLang="zh-CN" sz="1800" b="0" i="1" smtClean="0">
                        <a:solidFill>
                          <a:srgbClr val="FF0000"/>
                        </a:solidFill>
                        <a:latin typeface="Cambria Math" panose="02040503050406030204" charset="0"/>
                      </a:rPr>
                      <m:t>(</m:t>
                    </m:r>
                    <m:r>
                      <a:rPr lang="en-US" altLang="zh-CN" sz="1800" b="0" i="1" smtClean="0">
                        <a:solidFill>
                          <a:srgbClr val="FF0000"/>
                        </a:solidFill>
                        <a:latin typeface="Cambria Math" panose="02040503050406030204" charset="0"/>
                      </a:rPr>
                      <m:t>𝑖</m:t>
                    </m:r>
                    <m:r>
                      <a:rPr lang="en-US" altLang="zh-CN" sz="1800" b="0" i="1" smtClean="0">
                        <a:solidFill>
                          <a:srgbClr val="FF0000"/>
                        </a:solidFill>
                        <a:latin typeface="Cambria Math" panose="02040503050406030204" charset="0"/>
                      </a:rPr>
                      <m:t>,</m:t>
                    </m:r>
                    <m:r>
                      <a:rPr lang="en-US" altLang="zh-CN" sz="1800" b="0" i="1" smtClean="0">
                        <a:solidFill>
                          <a:srgbClr val="FF0000"/>
                        </a:solidFill>
                        <a:latin typeface="Cambria Math" panose="02040503050406030204" charset="0"/>
                      </a:rPr>
                      <m:t>𝑗</m:t>
                    </m:r>
                    <m:r>
                      <a:rPr lang="en-US" altLang="zh-CN" sz="1800" b="0" i="1" smtClean="0">
                        <a:solidFill>
                          <a:srgbClr val="FF0000"/>
                        </a:solidFill>
                        <a:latin typeface="Cambria Math" panose="02040503050406030204" charset="0"/>
                      </a:rPr>
                      <m:t>)</m:t>
                    </m:r>
                  </m:oMath>
                </a14:m>
                <a:r>
                  <a:rPr lang="zh-CN" altLang="en-US" sz="1800" dirty="0">
                    <a:solidFill>
                      <a:srgbClr val="FF0000"/>
                    </a:solidFill>
                  </a:rPr>
                  <a:t>的边的容量</a:t>
                </a:r>
                <a:r>
                  <a:rPr lang="zh-CN" altLang="en-US" sz="1800" dirty="0"/>
                  <a:t>代表</a:t>
                </a:r>
                <a:r>
                  <a:rPr lang="zh-CN" altLang="en-US" sz="1800" dirty="0">
                    <a:solidFill>
                      <a:srgbClr val="FF0000"/>
                    </a:solidFill>
                  </a:rPr>
                  <a:t>队伍</a:t>
                </a:r>
                <a14:m>
                  <m:oMath xmlns:m="http://schemas.openxmlformats.org/officeDocument/2006/math">
                    <m:r>
                      <a:rPr lang="en-US" altLang="zh-CN" sz="1800" b="0" i="1" smtClean="0">
                        <a:solidFill>
                          <a:srgbClr val="FF0000"/>
                        </a:solidFill>
                        <a:latin typeface="Cambria Math" panose="02040503050406030204" charset="0"/>
                      </a:rPr>
                      <m:t>𝑖</m:t>
                    </m:r>
                  </m:oMath>
                </a14:m>
                <a:r>
                  <a:rPr lang="zh-CN" altLang="en-US" sz="1800" dirty="0">
                    <a:solidFill>
                      <a:srgbClr val="FF0000"/>
                    </a:solidFill>
                  </a:rPr>
                  <a:t>和</a:t>
                </a:r>
                <a14:m>
                  <m:oMath xmlns:m="http://schemas.openxmlformats.org/officeDocument/2006/math">
                    <m:r>
                      <a:rPr lang="en-US" altLang="zh-CN" sz="1800" b="0" i="1" dirty="0" smtClean="0">
                        <a:solidFill>
                          <a:srgbClr val="FF0000"/>
                        </a:solidFill>
                        <a:latin typeface="Cambria Math" panose="02040503050406030204" charset="0"/>
                      </a:rPr>
                      <m:t>𝑗</m:t>
                    </m:r>
                  </m:oMath>
                </a14:m>
                <a:r>
                  <a:rPr lang="zh-CN" altLang="en-US" sz="1800" dirty="0">
                    <a:solidFill>
                      <a:srgbClr val="FF0000"/>
                    </a:solidFill>
                  </a:rPr>
                  <a:t>的比赛场数</a:t>
                </a:r>
                <a:r>
                  <a:rPr lang="zh-CN" altLang="en-US" sz="1800" dirty="0"/>
                  <a:t>；从</a:t>
                </a:r>
                <a14:m>
                  <m:oMath xmlns:m="http://schemas.openxmlformats.org/officeDocument/2006/math">
                    <m:r>
                      <a:rPr lang="en-US" altLang="zh-CN" sz="1800" b="0" i="1" smtClean="0">
                        <a:solidFill>
                          <a:srgbClr val="0070C0"/>
                        </a:solidFill>
                        <a:latin typeface="Cambria Math" panose="02040503050406030204" charset="0"/>
                      </a:rPr>
                      <m:t>(</m:t>
                    </m:r>
                    <m:r>
                      <a:rPr lang="en-US" altLang="zh-CN" sz="1800" b="0" i="1" smtClean="0">
                        <a:solidFill>
                          <a:srgbClr val="0070C0"/>
                        </a:solidFill>
                        <a:latin typeface="Cambria Math" panose="02040503050406030204" charset="0"/>
                      </a:rPr>
                      <m:t>𝑖</m:t>
                    </m:r>
                    <m:r>
                      <a:rPr lang="en-US" altLang="zh-CN" sz="1800" b="0" i="1" smtClean="0">
                        <a:solidFill>
                          <a:srgbClr val="0070C0"/>
                        </a:solidFill>
                        <a:latin typeface="Cambria Math" panose="02040503050406030204" charset="0"/>
                      </a:rPr>
                      <m:t>,</m:t>
                    </m:r>
                    <m:r>
                      <a:rPr lang="en-US" altLang="zh-CN" sz="1800" b="0" i="1" smtClean="0">
                        <a:solidFill>
                          <a:srgbClr val="0070C0"/>
                        </a:solidFill>
                        <a:latin typeface="Cambria Math" panose="02040503050406030204" charset="0"/>
                      </a:rPr>
                      <m:t>𝑗</m:t>
                    </m:r>
                    <m:r>
                      <a:rPr lang="en-US" altLang="zh-CN" sz="1800" b="0" i="1" smtClean="0">
                        <a:solidFill>
                          <a:srgbClr val="0070C0"/>
                        </a:solidFill>
                        <a:latin typeface="Cambria Math" panose="02040503050406030204" charset="0"/>
                      </a:rPr>
                      <m:t>)</m:t>
                    </m:r>
                  </m:oMath>
                </a14:m>
                <a:r>
                  <a:rPr lang="zh-CN" altLang="en-US" sz="1800" dirty="0">
                    <a:solidFill>
                      <a:srgbClr val="0070C0"/>
                    </a:solidFill>
                  </a:rPr>
                  <a:t>到</a:t>
                </a:r>
                <a14:m>
                  <m:oMath xmlns:m="http://schemas.openxmlformats.org/officeDocument/2006/math">
                    <m:r>
                      <a:rPr lang="en-US" altLang="zh-CN" sz="1800" b="0" i="1" dirty="0" smtClean="0">
                        <a:solidFill>
                          <a:srgbClr val="0070C0"/>
                        </a:solidFill>
                        <a:latin typeface="Cambria Math" panose="02040503050406030204" charset="0"/>
                      </a:rPr>
                      <m:t>𝑖</m:t>
                    </m:r>
                  </m:oMath>
                </a14:m>
                <a:r>
                  <a:rPr lang="zh-CN" altLang="en-US" sz="1800" dirty="0">
                    <a:solidFill>
                      <a:srgbClr val="0070C0"/>
                    </a:solidFill>
                  </a:rPr>
                  <a:t>（</a:t>
                </a:r>
                <a14:m>
                  <m:oMath xmlns:m="http://schemas.openxmlformats.org/officeDocument/2006/math">
                    <m:r>
                      <a:rPr lang="en-US" altLang="zh-CN" sz="1800" b="0" i="1" dirty="0" smtClean="0">
                        <a:solidFill>
                          <a:srgbClr val="0070C0"/>
                        </a:solidFill>
                        <a:latin typeface="Cambria Math" panose="02040503050406030204" charset="0"/>
                      </a:rPr>
                      <m:t>𝑗</m:t>
                    </m:r>
                  </m:oMath>
                </a14:m>
                <a:r>
                  <a:rPr lang="zh-CN" altLang="en-US" sz="1800" dirty="0">
                    <a:solidFill>
                      <a:srgbClr val="0070C0"/>
                    </a:solidFill>
                  </a:rPr>
                  <a:t>）的边的容量</a:t>
                </a:r>
                <a:r>
                  <a:rPr lang="zh-CN" altLang="en-US" sz="1800" dirty="0"/>
                  <a:t>代表</a:t>
                </a:r>
                <a:r>
                  <a:rPr lang="zh-CN" altLang="en-US" sz="1800" dirty="0">
                    <a:solidFill>
                      <a:srgbClr val="0070C0"/>
                    </a:solidFill>
                  </a:rPr>
                  <a:t>在队伍</a:t>
                </a:r>
                <a14:m>
                  <m:oMath xmlns:m="http://schemas.openxmlformats.org/officeDocument/2006/math">
                    <m:r>
                      <a:rPr lang="en-US" altLang="zh-CN" sz="1800" b="0" i="1" smtClean="0">
                        <a:solidFill>
                          <a:srgbClr val="0070C0"/>
                        </a:solidFill>
                        <a:latin typeface="Cambria Math" panose="02040503050406030204" charset="0"/>
                      </a:rPr>
                      <m:t>𝑖</m:t>
                    </m:r>
                  </m:oMath>
                </a14:m>
                <a:r>
                  <a:rPr lang="zh-CN" altLang="en-US" sz="1800" dirty="0">
                    <a:solidFill>
                      <a:srgbClr val="0070C0"/>
                    </a:solidFill>
                  </a:rPr>
                  <a:t>和</a:t>
                </a:r>
                <a14:m>
                  <m:oMath xmlns:m="http://schemas.openxmlformats.org/officeDocument/2006/math">
                    <m:r>
                      <a:rPr lang="en-US" altLang="zh-CN" sz="1800" b="0" i="1" dirty="0" smtClean="0">
                        <a:solidFill>
                          <a:srgbClr val="0070C0"/>
                        </a:solidFill>
                        <a:latin typeface="Cambria Math" panose="02040503050406030204" charset="0"/>
                      </a:rPr>
                      <m:t>𝑗</m:t>
                    </m:r>
                  </m:oMath>
                </a14:m>
                <a:r>
                  <a:rPr lang="zh-CN" altLang="en-US" sz="1800" dirty="0">
                    <a:solidFill>
                      <a:srgbClr val="0070C0"/>
                    </a:solidFill>
                  </a:rPr>
                  <a:t>的比赛中，队伍</a:t>
                </a:r>
                <a14:m>
                  <m:oMath xmlns:m="http://schemas.openxmlformats.org/officeDocument/2006/math">
                    <m:r>
                      <a:rPr lang="en-US" altLang="zh-CN" sz="1800" b="0" i="1" smtClean="0">
                        <a:solidFill>
                          <a:srgbClr val="0070C0"/>
                        </a:solidFill>
                        <a:latin typeface="Cambria Math" panose="02040503050406030204" charset="0"/>
                      </a:rPr>
                      <m:t>𝑖</m:t>
                    </m:r>
                  </m:oMath>
                </a14:m>
                <a:r>
                  <a:rPr lang="zh-CN" altLang="en-US" sz="1800" dirty="0">
                    <a:solidFill>
                      <a:srgbClr val="0070C0"/>
                    </a:solidFill>
                  </a:rPr>
                  <a:t>（</a:t>
                </a:r>
                <a14:m>
                  <m:oMath xmlns:m="http://schemas.openxmlformats.org/officeDocument/2006/math">
                    <m:r>
                      <a:rPr lang="en-US" altLang="zh-CN" sz="1800" b="0" i="1" smtClean="0">
                        <a:solidFill>
                          <a:srgbClr val="0070C0"/>
                        </a:solidFill>
                        <a:latin typeface="Cambria Math" panose="02040503050406030204" charset="0"/>
                      </a:rPr>
                      <m:t>𝑗</m:t>
                    </m:r>
                  </m:oMath>
                </a14:m>
                <a:r>
                  <a:rPr lang="zh-CN" altLang="en-US" sz="1800" dirty="0">
                    <a:solidFill>
                      <a:srgbClr val="0070C0"/>
                    </a:solidFill>
                  </a:rPr>
                  <a:t>）获胜的场数</a:t>
                </a:r>
                <a:r>
                  <a:rPr lang="zh-CN" altLang="en-US" sz="1800" dirty="0"/>
                  <a:t>；从</a:t>
                </a:r>
                <a14:m>
                  <m:oMath xmlns:m="http://schemas.openxmlformats.org/officeDocument/2006/math">
                    <m:r>
                      <a:rPr lang="en-US" altLang="zh-CN" sz="1800" b="0" i="1" smtClean="0">
                        <a:solidFill>
                          <a:srgbClr val="FF9933"/>
                        </a:solidFill>
                        <a:latin typeface="Cambria Math" panose="02040503050406030204" charset="0"/>
                      </a:rPr>
                      <m:t>𝑖</m:t>
                    </m:r>
                  </m:oMath>
                </a14:m>
                <a:r>
                  <a:rPr lang="zh-CN" altLang="en-US" sz="1800" dirty="0">
                    <a:solidFill>
                      <a:srgbClr val="FF9933"/>
                    </a:solidFill>
                  </a:rPr>
                  <a:t>到</a:t>
                </a:r>
                <a14:m>
                  <m:oMath xmlns:m="http://schemas.openxmlformats.org/officeDocument/2006/math">
                    <m:r>
                      <a:rPr lang="en-US" altLang="zh-CN" sz="1800" b="0" i="1" dirty="0" smtClean="0">
                        <a:solidFill>
                          <a:srgbClr val="FF9933"/>
                        </a:solidFill>
                        <a:latin typeface="Cambria Math" panose="02040503050406030204" charset="0"/>
                      </a:rPr>
                      <m:t>𝑡</m:t>
                    </m:r>
                  </m:oMath>
                </a14:m>
                <a:r>
                  <a:rPr lang="zh-CN" altLang="en-US" sz="1800" dirty="0">
                    <a:solidFill>
                      <a:srgbClr val="FF9933"/>
                    </a:solidFill>
                  </a:rPr>
                  <a:t>的边的容量</a:t>
                </a:r>
                <a:r>
                  <a:rPr lang="zh-CN" altLang="en-US" sz="1800" dirty="0"/>
                  <a:t>代表</a:t>
                </a:r>
                <a:r>
                  <a:rPr lang="zh-CN" altLang="en-US" sz="1800" dirty="0">
                    <a:solidFill>
                      <a:srgbClr val="FF9933"/>
                    </a:solidFill>
                  </a:rPr>
                  <a:t>在剩余比赛中</a:t>
                </a:r>
                <a14:m>
                  <m:oMath xmlns:m="http://schemas.openxmlformats.org/officeDocument/2006/math">
                    <m:r>
                      <a:rPr lang="en-US" altLang="zh-CN" sz="1800" b="0" i="1" smtClean="0">
                        <a:solidFill>
                          <a:srgbClr val="FF9933"/>
                        </a:solidFill>
                        <a:latin typeface="Cambria Math" panose="02040503050406030204" charset="0"/>
                      </a:rPr>
                      <m:t>𝑖</m:t>
                    </m:r>
                  </m:oMath>
                </a14:m>
                <a:r>
                  <a:rPr lang="zh-CN" altLang="en-US" sz="1800" dirty="0">
                    <a:solidFill>
                      <a:srgbClr val="FF9933"/>
                    </a:solidFill>
                  </a:rPr>
                  <a:t>总共获胜的次数</a:t>
                </a:r>
                <a:r>
                  <a:rPr lang="zh-CN" altLang="en-US" sz="1800" dirty="0"/>
                  <a:t>。该网络流实际上给出了队伍</a:t>
                </a:r>
                <a14:m>
                  <m:oMath xmlns:m="http://schemas.openxmlformats.org/officeDocument/2006/math">
                    <m:r>
                      <a:rPr lang="en-US" altLang="zh-CN" sz="1800" b="0" i="0" smtClean="0">
                        <a:latin typeface="Cambria Math" panose="02040503050406030204" charset="0"/>
                      </a:rPr>
                      <m:t>4</m:t>
                    </m:r>
                    <m:r>
                      <a:rPr lang="zh-CN" altLang="en-US" sz="1800" i="1">
                        <a:latin typeface="Cambria Math" panose="02040503050406030204" charset="0"/>
                      </a:rPr>
                      <m:t>夺冠</m:t>
                    </m:r>
                  </m:oMath>
                </a14:m>
                <a:r>
                  <a:rPr lang="zh-CN" altLang="en-US" sz="1800" dirty="0"/>
                  <a:t>的前提下剩余比赛的一种可能的胜负情况。</a:t>
                </a:r>
                <a:endParaRPr lang="en-US" altLang="zh-CN" sz="1800" dirty="0"/>
              </a:p>
            </p:txBody>
          </p:sp>
        </mc:Choice>
        <mc:Fallback xmlns="">
          <p:sp>
            <p:nvSpPr>
              <p:cNvPr id="8" name="内容占位符 4"/>
              <p:cNvSpPr txBox="1">
                <a:spLocks noRot="1" noChangeAspect="1" noMove="1" noResize="1" noEditPoints="1" noAdjustHandles="1" noChangeArrowheads="1" noChangeShapeType="1" noTextEdit="1"/>
              </p:cNvSpPr>
              <p:nvPr/>
            </p:nvSpPr>
            <p:spPr>
              <a:xfrm>
                <a:off x="7026630" y="3302620"/>
                <a:ext cx="4650258" cy="3944493"/>
              </a:xfrm>
              <a:prstGeom prst="rect">
                <a:avLst/>
              </a:prstGeom>
              <a:blipFill rotWithShape="1">
                <a:blip r:embed="rId4"/>
                <a:stretch>
                  <a:fillRect l="-8" t="-16" r="11" b="12"/>
                </a:stretch>
              </a:blipFill>
            </p:spPr>
            <p:txBody>
              <a:bodyPr/>
              <a:lstStyle/>
              <a:p>
                <a:r>
                  <a:rPr lang="zh-CN" altLang="en-US">
                    <a:noFill/>
                  </a:rPr>
                  <a:t> </a:t>
                </a:r>
              </a:p>
            </p:txBody>
          </p:sp>
        </mc:Fallback>
      </mc:AlternateContent>
      <p:pic>
        <p:nvPicPr>
          <p:cNvPr id="10" name="图片 9"/>
          <p:cNvPicPr>
            <a:picLocks noChangeAspect="1"/>
          </p:cNvPicPr>
          <p:nvPr/>
        </p:nvPicPr>
        <p:blipFill>
          <a:blip r:embed="rId5"/>
          <a:stretch>
            <a:fillRect/>
          </a:stretch>
        </p:blipFill>
        <p:spPr>
          <a:xfrm>
            <a:off x="597408" y="3150033"/>
            <a:ext cx="5890219" cy="3184092"/>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8.6 </a:t>
            </a:r>
            <a:r>
              <a:rPr lang="zh-CN" altLang="en-US" sz="2800" dirty="0"/>
              <a:t>应用场景：图计算</a:t>
            </a:r>
            <a:endParaRPr lang="zh-CN" altLang="en-US" dirty="0"/>
          </a:p>
        </p:txBody>
      </p:sp>
      <p:sp>
        <p:nvSpPr>
          <p:cNvPr id="3" name="副标题 2"/>
          <p:cNvSpPr>
            <a:spLocks noGrp="1"/>
          </p:cNvSpPr>
          <p:nvPr>
            <p:ph type="subTitle" idx="1"/>
          </p:nvPr>
        </p:nvSpPr>
        <p:spPr/>
        <p:txBody>
          <a:bodyPr/>
          <a:lstStyle/>
          <a:p>
            <a:r>
              <a:rPr lang="en-US" altLang="zh-CN" dirty="0"/>
              <a:t>8.6 </a:t>
            </a:r>
            <a:r>
              <a:rPr lang="zh-CN" altLang="en-US" dirty="0"/>
              <a:t>应用场景：图计算</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zh-CN" altLang="zh-CN" sz="2400" dirty="0"/>
          </a:p>
          <a:p>
            <a:pPr>
              <a:lnSpc>
                <a:spcPct val="110000"/>
              </a:lnSpc>
            </a:pPr>
            <a:endParaRPr lang="en-US" altLang="zh-CN" sz="2400" dirty="0"/>
          </a:p>
        </p:txBody>
      </p:sp>
      <p:sp>
        <p:nvSpPr>
          <p:cNvPr id="13" name="内容占位符 4"/>
          <p:cNvSpPr txBox="1"/>
          <p:nvPr/>
        </p:nvSpPr>
        <p:spPr>
          <a:xfrm>
            <a:off x="584225" y="1107743"/>
            <a:ext cx="11202391" cy="115665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200" dirty="0">
                <a:latin typeface="微软雅黑" panose="020B0503020204020204" pitchFamily="34" charset="-122"/>
                <a:ea typeface="微软雅黑" panose="020B0503020204020204" pitchFamily="34" charset="-122"/>
              </a:rPr>
              <a:t>金融领域、</a:t>
            </a:r>
            <a:r>
              <a:rPr lang="zh-CN" altLang="zh-CN" sz="2200" dirty="0">
                <a:latin typeface="微软雅黑" panose="020B0503020204020204" pitchFamily="34" charset="-122"/>
                <a:ea typeface="微软雅黑" panose="020B0503020204020204" pitchFamily="34" charset="-122"/>
              </a:rPr>
              <a:t>人际关系、分子拓扑结构、大脑神经元链接等图数据中蕴含着丰富的信息，</a:t>
            </a:r>
            <a:r>
              <a:rPr lang="zh-CN" altLang="en-US" sz="2200" dirty="0">
                <a:latin typeface="微软雅黑" panose="020B0503020204020204" pitchFamily="34" charset="-122"/>
                <a:ea typeface="微软雅黑" panose="020B0503020204020204" pitchFamily="34" charset="-122"/>
              </a:rPr>
              <a:t>利用</a:t>
            </a:r>
            <a:r>
              <a:rPr lang="zh-CN" altLang="zh-CN" sz="2200" dirty="0">
                <a:latin typeface="微软雅黑" panose="020B0503020204020204" pitchFamily="34" charset="-122"/>
                <a:ea typeface="微软雅黑" panose="020B0503020204020204" pitchFamily="34" charset="-122"/>
              </a:rPr>
              <a:t>图计算</a:t>
            </a:r>
            <a:r>
              <a:rPr lang="zh-CN" altLang="en-US" sz="2200" dirty="0">
                <a:latin typeface="微软雅黑" panose="020B0503020204020204" pitchFamily="34" charset="-122"/>
                <a:ea typeface="微软雅黑" panose="020B0503020204020204" pitchFamily="34" charset="-122"/>
              </a:rPr>
              <a:t>能够</a:t>
            </a:r>
            <a:r>
              <a:rPr lang="zh-CN" altLang="zh-CN" sz="2200" dirty="0">
                <a:latin typeface="微软雅黑" panose="020B0503020204020204" pitchFamily="34" charset="-122"/>
                <a:ea typeface="微软雅黑" panose="020B0503020204020204" pitchFamily="34" charset="-122"/>
              </a:rPr>
              <a:t>挖掘</a:t>
            </a:r>
            <a:r>
              <a:rPr lang="zh-CN" altLang="en-US" sz="2200" dirty="0">
                <a:latin typeface="微软雅黑" panose="020B0503020204020204" pitchFamily="34" charset="-122"/>
                <a:ea typeface="微软雅黑" panose="020B0503020204020204" pitchFamily="34" charset="-122"/>
              </a:rPr>
              <a:t>这些</a:t>
            </a:r>
            <a:r>
              <a:rPr lang="zh-CN" altLang="zh-CN" sz="2200" dirty="0">
                <a:latin typeface="微软雅黑" panose="020B0503020204020204" pitchFamily="34" charset="-122"/>
                <a:ea typeface="微软雅黑" panose="020B0503020204020204" pitchFamily="34" charset="-122"/>
              </a:rPr>
              <a:t>图数据中隐含</a:t>
            </a:r>
            <a:r>
              <a:rPr lang="zh-CN" altLang="en-US" sz="2200" dirty="0">
                <a:latin typeface="微软雅黑" panose="020B0503020204020204" pitchFamily="34" charset="-122"/>
                <a:ea typeface="微软雅黑" panose="020B0503020204020204" pitchFamily="34" charset="-122"/>
              </a:rPr>
              <a:t>的</a:t>
            </a:r>
            <a:r>
              <a:rPr lang="zh-CN" altLang="zh-CN" sz="2200" dirty="0">
                <a:latin typeface="微软雅黑" panose="020B0503020204020204" pitchFamily="34" charset="-122"/>
                <a:ea typeface="微软雅黑" panose="020B0503020204020204" pitchFamily="34" charset="-122"/>
              </a:rPr>
              <a:t>价值。</a:t>
            </a:r>
          </a:p>
          <a:p>
            <a:pPr>
              <a:lnSpc>
                <a:spcPct val="110000"/>
              </a:lnSpc>
            </a:pPr>
            <a:endParaRPr lang="en-US" altLang="zh-CN" sz="2200" b="1" dirty="0"/>
          </a:p>
          <a:p>
            <a:pPr>
              <a:lnSpc>
                <a:spcPct val="110000"/>
              </a:lnSpc>
            </a:pPr>
            <a:endParaRPr lang="en-US" altLang="zh-CN" sz="2200" dirty="0"/>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8451" y="2179593"/>
            <a:ext cx="5344877" cy="4113459"/>
          </a:xfrm>
          <a:prstGeom prst="rect">
            <a:avLst/>
          </a:prstGeom>
          <a:noFill/>
          <a:extLst>
            <a:ext uri="{909E8E84-426E-40DD-AFC4-6F175D3DCCD1}">
              <a14:hiddenFill xmlns:a14="http://schemas.microsoft.com/office/drawing/2010/main">
                <a:solidFill>
                  <a:srgbClr val="FFFFFF"/>
                </a:solidFill>
              </a14:hiddenFill>
            </a:ext>
          </a:extLst>
        </p:spPr>
      </p:pic>
      <p:sp>
        <p:nvSpPr>
          <p:cNvPr id="18" name="任意多边形: 形状 17"/>
          <p:cNvSpPr/>
          <p:nvPr/>
        </p:nvSpPr>
        <p:spPr>
          <a:xfrm>
            <a:off x="584225" y="4379976"/>
            <a:ext cx="6214128" cy="207759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just">
              <a:lnSpc>
                <a:spcPct val="110000"/>
              </a:lnSpc>
            </a:pPr>
            <a:r>
              <a:rPr lang="zh-CN" altLang="en-US" b="1" dirty="0">
                <a:latin typeface="微软雅黑" panose="020B0503020204020204" pitchFamily="34" charset="-122"/>
                <a:ea typeface="微软雅黑" panose="020B0503020204020204" pitchFamily="34" charset="-122"/>
              </a:rPr>
              <a:t>金融风险管理</a:t>
            </a:r>
            <a:r>
              <a:rPr lang="zh-CN" altLang="en-US" dirty="0">
                <a:latin typeface="微软雅黑" panose="020B0503020204020204" pitchFamily="34" charset="-122"/>
                <a:ea typeface="微软雅黑" panose="020B0503020204020204" pitchFamily="34" charset="-122"/>
              </a:rPr>
              <a:t>中，</a:t>
            </a:r>
            <a:r>
              <a:rPr lang="zh-CN" altLang="zh-CN" dirty="0">
                <a:latin typeface="微软雅黑" panose="020B0503020204020204" pitchFamily="34" charset="-122"/>
                <a:ea typeface="微软雅黑" panose="020B0503020204020204" pitchFamily="34" charset="-122"/>
              </a:rPr>
              <a:t>图计算可以分析金融市场中的复杂关系和相互影响，识别潜在的风险因素。通过构建</a:t>
            </a:r>
            <a:r>
              <a:rPr lang="zh-CN" altLang="zh-CN" u="sng" dirty="0">
                <a:latin typeface="微软雅黑" panose="020B0503020204020204" pitchFamily="34" charset="-122"/>
                <a:ea typeface="微软雅黑" panose="020B0503020204020204" pitchFamily="34" charset="-122"/>
              </a:rPr>
              <a:t>金融关联网络</a:t>
            </a:r>
            <a:r>
              <a:rPr lang="zh-CN" altLang="zh-CN" dirty="0">
                <a:latin typeface="微软雅黑" panose="020B0503020204020204" pitchFamily="34" charset="-122"/>
                <a:ea typeface="微软雅黑" panose="020B0503020204020204" pitchFamily="34" charset="-122"/>
              </a:rPr>
              <a:t>，包括企业、个人和资产之间的关系，可以发现系统性风险和连锁反应。通过图计算的</a:t>
            </a:r>
            <a:r>
              <a:rPr lang="zh-CN" altLang="zh-CN" u="sng" dirty="0">
                <a:latin typeface="微软雅黑" panose="020B0503020204020204" pitchFamily="34" charset="-122"/>
                <a:ea typeface="微软雅黑" panose="020B0503020204020204" pitchFamily="34" charset="-122"/>
              </a:rPr>
              <a:t>路径分析和传播模型</a:t>
            </a:r>
            <a:r>
              <a:rPr lang="zh-CN" altLang="zh-CN" dirty="0">
                <a:latin typeface="微软雅黑" panose="020B0503020204020204" pitchFamily="34" charset="-122"/>
                <a:ea typeface="微软雅黑" panose="020B0503020204020204" pitchFamily="34" charset="-122"/>
              </a:rPr>
              <a:t>，可以提前预测和评估风险的传播路径和影响范围，帮助金融机构制定有效的风险管理策略。</a:t>
            </a:r>
            <a:endParaRPr lang="en-US" altLang="zh-CN" dirty="0">
              <a:latin typeface="微软雅黑" panose="020B0503020204020204" pitchFamily="34" charset="-122"/>
              <a:ea typeface="微软雅黑" panose="020B0503020204020204" pitchFamily="34" charset="-122"/>
            </a:endParaRPr>
          </a:p>
        </p:txBody>
      </p:sp>
      <p:sp>
        <p:nvSpPr>
          <p:cNvPr id="22" name="任意多边形: 形状 21"/>
          <p:cNvSpPr/>
          <p:nvPr/>
        </p:nvSpPr>
        <p:spPr>
          <a:xfrm>
            <a:off x="584224" y="2054611"/>
            <a:ext cx="6180535" cy="207759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just">
              <a:lnSpc>
                <a:spcPct val="110000"/>
              </a:lnSpc>
            </a:pPr>
            <a:r>
              <a:rPr lang="zh-CN" altLang="en-US" b="1" dirty="0">
                <a:latin typeface="微软雅黑" panose="020B0503020204020204" pitchFamily="34" charset="-122"/>
                <a:ea typeface="微软雅黑" panose="020B0503020204020204" pitchFamily="34" charset="-122"/>
              </a:rPr>
              <a:t>金融数据挖掘</a:t>
            </a:r>
            <a:r>
              <a:rPr lang="zh-CN" altLang="en-US" dirty="0">
                <a:latin typeface="微软雅黑" panose="020B0503020204020204" pitchFamily="34" charset="-122"/>
                <a:ea typeface="微软雅黑" panose="020B0503020204020204" pitchFamily="34" charset="-122"/>
              </a:rPr>
              <a:t>中，金融图数据包含数十亿级节点和边，顶点和边反映不同类型的实体和关系。</a:t>
            </a:r>
            <a:endParaRPr lang="en-US" altLang="zh-CN" dirty="0">
              <a:latin typeface="微软雅黑" panose="020B0503020204020204" pitchFamily="34" charset="-122"/>
              <a:ea typeface="微软雅黑" panose="020B0503020204020204" pitchFamily="34" charset="-122"/>
            </a:endParaRPr>
          </a:p>
          <a:p>
            <a:pPr algn="just">
              <a:lnSpc>
                <a:spcPct val="110000"/>
              </a:lnSpc>
            </a:pPr>
            <a:r>
              <a:rPr lang="zh-CN" altLang="en-US" dirty="0">
                <a:latin typeface="微软雅黑" panose="020B0503020204020204" pitchFamily="34" charset="-122"/>
                <a:ea typeface="微软雅黑" panose="020B0503020204020204" pitchFamily="34" charset="-122"/>
              </a:rPr>
              <a:t>传统数据分析和挖掘技术通常从个体（企业、个人、金融机构等）出发，分析个体间的差异；</a:t>
            </a:r>
            <a:endParaRPr lang="en-US" altLang="zh-CN" dirty="0">
              <a:latin typeface="微软雅黑" panose="020B0503020204020204" pitchFamily="34" charset="-122"/>
              <a:ea typeface="微软雅黑" panose="020B0503020204020204" pitchFamily="34" charset="-122"/>
            </a:endParaRPr>
          </a:p>
          <a:p>
            <a:pPr algn="just">
              <a:lnSpc>
                <a:spcPct val="110000"/>
              </a:lnSpc>
            </a:pPr>
            <a:r>
              <a:rPr lang="zh-CN" altLang="en-US" dirty="0">
                <a:latin typeface="微软雅黑" panose="020B0503020204020204" pitchFamily="34" charset="-122"/>
                <a:ea typeface="微软雅黑" panose="020B0503020204020204" pitchFamily="34" charset="-122"/>
              </a:rPr>
              <a:t>图计算技术从个体间的关联出发，分析个体之间存在的经济行为关系。</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normAutofit/>
          </a:bodyPr>
          <a:lstStyle/>
          <a:p>
            <a:r>
              <a:rPr lang="en-US" altLang="zh-CN" sz="2800" dirty="0"/>
              <a:t>8.7  </a:t>
            </a:r>
            <a:r>
              <a:rPr lang="zh-CN" altLang="en-US" sz="2800" dirty="0"/>
              <a:t>小结</a:t>
            </a:r>
          </a:p>
        </p:txBody>
      </p:sp>
      <p:sp>
        <p:nvSpPr>
          <p:cNvPr id="14" name="副标题 13"/>
          <p:cNvSpPr>
            <a:spLocks noGrp="1"/>
          </p:cNvSpPr>
          <p:nvPr>
            <p:ph type="subTitle" idx="1"/>
          </p:nvPr>
        </p:nvSpPr>
        <p:spPr/>
        <p:txBody>
          <a:bodyPr/>
          <a:lstStyle/>
          <a:p>
            <a:r>
              <a:rPr lang="en-US" altLang="zh-CN" dirty="0" smtClean="0"/>
              <a:t>8.7 </a:t>
            </a:r>
            <a:r>
              <a:rPr lang="zh-CN" altLang="en-US" dirty="0"/>
              <a:t>小结</a:t>
            </a:r>
          </a:p>
        </p:txBody>
      </p:sp>
      <p:sp>
        <p:nvSpPr>
          <p:cNvPr id="15" name="文本占位符 14"/>
          <p:cNvSpPr>
            <a:spLocks noGrp="1"/>
          </p:cNvSpPr>
          <p:nvPr>
            <p:ph type="body" idx="10"/>
          </p:nvPr>
        </p:nvSpPr>
        <p:spPr/>
        <p:txBody>
          <a:bodyPr/>
          <a:lstStyle/>
          <a:p>
            <a:r>
              <a:rPr lang="zh-CN" altLang="en-US" dirty="0"/>
              <a:t>数据结构</a:t>
            </a:r>
          </a:p>
        </p:txBody>
      </p:sp>
      <p:sp>
        <p:nvSpPr>
          <p:cNvPr id="16" name="内容占位符 15"/>
          <p:cNvSpPr>
            <a:spLocks noGrp="1"/>
          </p:cNvSpPr>
          <p:nvPr>
            <p:ph idx="11"/>
          </p:nvPr>
        </p:nvSpPr>
        <p:spPr>
          <a:xfrm>
            <a:off x="584225" y="1276350"/>
            <a:ext cx="11055325" cy="5142738"/>
          </a:xfrm>
        </p:spPr>
        <p:txBody>
          <a:bodyPr>
            <a:normAutofit lnSpcReduction="10000"/>
          </a:bodyPr>
          <a:lstStyle/>
          <a:p>
            <a:pPr eaLnBrk="0" fontAlgn="base" hangingPunct="0">
              <a:lnSpc>
                <a:spcPct val="110000"/>
              </a:lnSpc>
              <a:spcAft>
                <a:spcPct val="0"/>
              </a:spcAft>
            </a:pPr>
            <a:r>
              <a:rPr lang="zh-CN" altLang="zh-CN" sz="2400" dirty="0"/>
              <a:t>本章主要介绍了</a:t>
            </a:r>
            <a:r>
              <a:rPr lang="zh-CN" altLang="en-US" sz="2400" dirty="0"/>
              <a:t>图在实际应用中的几种经典算法：</a:t>
            </a:r>
            <a:endParaRPr lang="en-US" altLang="zh-CN" sz="2400" dirty="0"/>
          </a:p>
          <a:p>
            <a:pPr marL="342900" lvl="0" indent="-342900" eaLnBrk="0" fontAlgn="base" hangingPunct="0">
              <a:lnSpc>
                <a:spcPct val="110000"/>
              </a:lnSpc>
              <a:spcAft>
                <a:spcPct val="0"/>
              </a:spcAft>
              <a:buFont typeface="Arial" panose="020B0604020202020204" pitchFamily="34" charset="0"/>
              <a:buChar char="•"/>
            </a:pPr>
            <a:r>
              <a:rPr lang="zh-CN" altLang="en-US" sz="2400" b="1" dirty="0"/>
              <a:t>最短路径</a:t>
            </a:r>
            <a:r>
              <a:rPr lang="zh-CN" altLang="en-US" sz="2400" dirty="0"/>
              <a:t>：重点介绍了两个常用的算法：求单源最短路径的</a:t>
            </a:r>
            <a:r>
              <a:rPr lang="en-US" altLang="zh-CN" sz="2400" dirty="0"/>
              <a:t>Dijkstra</a:t>
            </a:r>
            <a:r>
              <a:rPr lang="zh-CN" altLang="en-US" sz="2400" dirty="0"/>
              <a:t>算法和求所有顶点之间的最短路径的</a:t>
            </a:r>
            <a:r>
              <a:rPr lang="en-US" altLang="zh-CN" sz="2400" dirty="0"/>
              <a:t>Floyd</a:t>
            </a:r>
            <a:r>
              <a:rPr lang="zh-CN" altLang="en-US" sz="2400" dirty="0"/>
              <a:t>算法。讨论了单源最短路径中的一些特例，包括非加权图、含有负权值的图和无环图；</a:t>
            </a:r>
            <a:endParaRPr lang="en-US" altLang="zh-CN" sz="2400" dirty="0"/>
          </a:p>
          <a:p>
            <a:pPr marL="342900" lvl="0" indent="-342900" eaLnBrk="0" fontAlgn="base" hangingPunct="0">
              <a:lnSpc>
                <a:spcPct val="110000"/>
              </a:lnSpc>
              <a:spcAft>
                <a:spcPct val="0"/>
              </a:spcAft>
              <a:buFont typeface="Arial" panose="020B0604020202020204" pitchFamily="34" charset="0"/>
              <a:buChar char="•"/>
            </a:pPr>
            <a:r>
              <a:rPr lang="zh-CN" altLang="en-US" sz="2400" b="1" dirty="0"/>
              <a:t>最小生成树</a:t>
            </a:r>
            <a:r>
              <a:rPr lang="zh-CN" altLang="en-US" sz="2400" dirty="0"/>
              <a:t>：介绍了最小生成树的概念，以及寻找最小生成树的两个经典算法：</a:t>
            </a:r>
            <a:r>
              <a:rPr lang="en-US" altLang="zh-CN" sz="2400" dirty="0"/>
              <a:t>Kruskal</a:t>
            </a:r>
            <a:r>
              <a:rPr lang="zh-CN" altLang="en-US" sz="2400" dirty="0"/>
              <a:t>算法和</a:t>
            </a:r>
            <a:r>
              <a:rPr lang="en-US" altLang="zh-CN" sz="2400" dirty="0"/>
              <a:t>Prim</a:t>
            </a:r>
            <a:r>
              <a:rPr lang="zh-CN" altLang="en-US" sz="2400" dirty="0"/>
              <a:t>算法；</a:t>
            </a:r>
            <a:endParaRPr lang="en-US" altLang="zh-CN" sz="2400" dirty="0"/>
          </a:p>
          <a:p>
            <a:pPr marL="342900" lvl="0" indent="-342900" eaLnBrk="0" fontAlgn="base" hangingPunct="0">
              <a:lnSpc>
                <a:spcPct val="110000"/>
              </a:lnSpc>
              <a:spcAft>
                <a:spcPct val="0"/>
              </a:spcAft>
              <a:buFont typeface="Arial" panose="020B0604020202020204" pitchFamily="34" charset="0"/>
              <a:buChar char="•"/>
            </a:pPr>
            <a:r>
              <a:rPr lang="zh-CN" altLang="en-US" sz="2400" b="1" dirty="0"/>
              <a:t>拓扑排序</a:t>
            </a:r>
            <a:r>
              <a:rPr lang="zh-CN" altLang="en-US" sz="2400" dirty="0"/>
              <a:t>：介绍了有向无环图（</a:t>
            </a:r>
            <a:r>
              <a:rPr lang="en-US" altLang="zh-CN" sz="2400" dirty="0"/>
              <a:t>DAG</a:t>
            </a:r>
            <a:r>
              <a:rPr lang="zh-CN" altLang="en-US" sz="2400" dirty="0"/>
              <a:t>）、</a:t>
            </a:r>
            <a:r>
              <a:rPr lang="en-US" altLang="zh-CN" sz="2400" dirty="0"/>
              <a:t>AOV</a:t>
            </a:r>
            <a:r>
              <a:rPr lang="zh-CN" altLang="en-US" sz="2400" dirty="0"/>
              <a:t>网络和</a:t>
            </a:r>
            <a:r>
              <a:rPr lang="en-US" altLang="zh-CN" sz="2400" dirty="0"/>
              <a:t>AOE</a:t>
            </a:r>
            <a:r>
              <a:rPr lang="zh-CN" altLang="en-US" sz="2400" dirty="0"/>
              <a:t>网络的概念、拓扑排序算法、关键路径和关键活动的求解方法；</a:t>
            </a:r>
            <a:endParaRPr lang="en-US" altLang="zh-CN" sz="2400" dirty="0"/>
          </a:p>
          <a:p>
            <a:pPr marL="342900" lvl="0" indent="-342900" eaLnBrk="0" fontAlgn="base" hangingPunct="0">
              <a:lnSpc>
                <a:spcPct val="110000"/>
              </a:lnSpc>
              <a:spcAft>
                <a:spcPct val="0"/>
              </a:spcAft>
              <a:buFont typeface="Arial" panose="020B0604020202020204" pitchFamily="34" charset="0"/>
              <a:buChar char="•"/>
            </a:pPr>
            <a:r>
              <a:rPr lang="zh-CN" altLang="en-US" sz="2400" b="1" dirty="0"/>
              <a:t>二部图及匹配</a:t>
            </a:r>
            <a:r>
              <a:rPr lang="zh-CN" altLang="en-US" sz="2400" dirty="0"/>
              <a:t>：介绍了二部图的概念及二部图的匹配，以及求解二部图最大匹配常用的匈牙利算法；</a:t>
            </a:r>
            <a:endParaRPr lang="zh-CN" altLang="zh-CN" sz="2400" dirty="0"/>
          </a:p>
          <a:p>
            <a:pPr marL="342900" lvl="0" indent="-342900" eaLnBrk="0" fontAlgn="base" hangingPunct="0">
              <a:lnSpc>
                <a:spcPct val="110000"/>
              </a:lnSpc>
              <a:spcAft>
                <a:spcPct val="0"/>
              </a:spcAft>
              <a:buFont typeface="Arial" panose="020B0604020202020204" pitchFamily="34" charset="0"/>
              <a:buChar char="•"/>
            </a:pPr>
            <a:r>
              <a:rPr lang="zh-CN" altLang="en-US" sz="2400" b="1" dirty="0"/>
              <a:t>网络流</a:t>
            </a:r>
            <a:r>
              <a:rPr lang="zh-CN" altLang="en-US" sz="2400" dirty="0"/>
              <a:t>：介绍了流网络和网络流的概念和性质，介绍了最大流最小割定理，并通过例题介绍网络流建模的方法。</a:t>
            </a:r>
            <a:endParaRPr lang="en-US" altLang="zh-CN" sz="24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4" name="组合 13"/>
          <p:cNvGrpSpPr/>
          <p:nvPr/>
        </p:nvGrpSpPr>
        <p:grpSpPr>
          <a:xfrm>
            <a:off x="-875295" y="-875664"/>
            <a:ext cx="2974038" cy="2745105"/>
            <a:chOff x="6175344" y="342254"/>
            <a:chExt cx="7829785"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平行四边形 1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7" name="组合 16"/>
          <p:cNvGrpSpPr/>
          <p:nvPr/>
        </p:nvGrpSpPr>
        <p:grpSpPr>
          <a:xfrm>
            <a:off x="1259840" y="635784"/>
            <a:ext cx="823697" cy="760292"/>
            <a:chOff x="6175344" y="342254"/>
            <a:chExt cx="7829785" cy="7227071"/>
          </a:xfrm>
        </p:grpSpPr>
        <p:sp>
          <p:nvSpPr>
            <p:cNvPr id="18" name="六边形 1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平行四边形 1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2" name="矩形: 圆角 7"/>
          <p:cNvSpPr/>
          <p:nvPr/>
        </p:nvSpPr>
        <p:spPr>
          <a:xfrm>
            <a:off x="2421652" y="2038221"/>
            <a:ext cx="7054775" cy="3118500"/>
          </a:xfrm>
          <a:prstGeom prst="roundRect">
            <a:avLst>
              <a:gd name="adj" fmla="val 0"/>
            </a:avLst>
          </a:prstGeom>
          <a:solidFill>
            <a:schemeClr val="tx1">
              <a:lumMod val="95000"/>
              <a:lumOff val="5000"/>
              <a:alpha val="5000"/>
            </a:schemeClr>
          </a:solidFill>
          <a:ln>
            <a:solidFill>
              <a:schemeClr val="bg1"/>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37" name="组合 36"/>
          <p:cNvGrpSpPr/>
          <p:nvPr/>
        </p:nvGrpSpPr>
        <p:grpSpPr>
          <a:xfrm>
            <a:off x="7558543" y="954064"/>
            <a:ext cx="5262302" cy="5007863"/>
            <a:chOff x="6175345" y="153244"/>
            <a:chExt cx="7792878" cy="7416082"/>
          </a:xfrm>
        </p:grpSpPr>
        <p:grpSp>
          <p:nvGrpSpPr>
            <p:cNvPr id="32" name="组合 31"/>
            <p:cNvGrpSpPr/>
            <p:nvPr/>
          </p:nvGrpSpPr>
          <p:grpSpPr>
            <a:xfrm>
              <a:off x="6175345" y="342257"/>
              <a:ext cx="7792878" cy="7227069"/>
              <a:chOff x="5983104" y="1708488"/>
              <a:chExt cx="4080721" cy="3784437"/>
            </a:xfrm>
          </p:grpSpPr>
          <p:sp>
            <p:nvSpPr>
              <p:cNvPr id="33" name="六边形 32"/>
              <p:cNvSpPr/>
              <p:nvPr/>
            </p:nvSpPr>
            <p:spPr>
              <a:xfrm rot="5400000">
                <a:off x="5811401" y="1880191"/>
                <a:ext cx="3784437"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4" name="平行四边形 33"/>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36" name="文本框 35"/>
            <p:cNvSpPr txBox="1"/>
            <p:nvPr/>
          </p:nvSpPr>
          <p:spPr>
            <a:xfrm rot="1849986">
              <a:off x="8151150" y="153244"/>
              <a:ext cx="4944370" cy="2163608"/>
            </a:xfrm>
            <a:prstGeom prst="rect">
              <a:avLst/>
            </a:prstGeom>
            <a:noFill/>
          </p:spPr>
          <p:txBody>
            <a:bodyPr wrap="square" rtlCol="0">
              <a:noAutofit/>
              <a:scene3d>
                <a:camera prst="isometricTopUp">
                  <a:rot lat="19176265" lon="2388000" rev="1989000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500" b="1" i="0" u="none" strike="noStrike" kern="1200" cap="none" spc="0" normalizeH="0" baseline="0" noProof="0" dirty="0">
                  <a:ln>
                    <a:noFill/>
                  </a:ln>
                  <a:gradFill>
                    <a:gsLst>
                      <a:gs pos="30000">
                        <a:srgbClr val="007684"/>
                      </a:gs>
                      <a:gs pos="83000">
                        <a:srgbClr val="016773"/>
                      </a:gs>
                    </a:gsLst>
                    <a:lin ang="5400000" scaled="0"/>
                  </a:gradFill>
                  <a:effectLst/>
                  <a:uLnTx/>
                  <a:uFillTx/>
                  <a:latin typeface="Bauhaus 93" panose="04030905020B02020C02" pitchFamily="82" charset="0"/>
                  <a:ea typeface="Segoe UI Black" panose="020B0A02040204020203" pitchFamily="34" charset="0"/>
                  <a:cs typeface="+mn-cs"/>
                </a:rPr>
                <a:t>101</a:t>
              </a:r>
              <a:endParaRPr kumimoji="0" lang="zh-CN" altLang="en-US" sz="11500" b="1" i="0" u="none" strike="noStrike" kern="1200" cap="none" spc="0" normalizeH="0" baseline="0" noProof="0" dirty="0">
                <a:ln>
                  <a:noFill/>
                </a:ln>
                <a:gradFill>
                  <a:gsLst>
                    <a:gs pos="30000">
                      <a:srgbClr val="007684"/>
                    </a:gs>
                    <a:gs pos="83000">
                      <a:srgbClr val="016773"/>
                    </a:gs>
                  </a:gsLst>
                  <a:lin ang="5400000" scaled="0"/>
                </a:gradFill>
                <a:effectLst/>
                <a:uLnTx/>
                <a:uFillTx/>
                <a:latin typeface="Bauhaus 93" panose="04030905020B02020C02" pitchFamily="82" charset="0"/>
                <a:ea typeface="宋体" panose="02010600030101010101" pitchFamily="2" charset="-122"/>
                <a:cs typeface="+mn-cs"/>
              </a:endParaRPr>
            </a:p>
          </p:txBody>
        </p:sp>
      </p:grpSp>
      <p:grpSp>
        <p:nvGrpSpPr>
          <p:cNvPr id="23" name="组合 22"/>
          <p:cNvGrpSpPr/>
          <p:nvPr/>
        </p:nvGrpSpPr>
        <p:grpSpPr>
          <a:xfrm>
            <a:off x="3774000" y="4177005"/>
            <a:ext cx="4644000" cy="124808"/>
            <a:chOff x="3774000" y="4177005"/>
            <a:chExt cx="4644000" cy="124808"/>
          </a:xfrm>
        </p:grpSpPr>
        <p:pic>
          <p:nvPicPr>
            <p:cNvPr id="24" name="图片 23"/>
            <p:cNvPicPr>
              <a:picLocks noChangeAspect="1" noChangeArrowheads="1"/>
            </p:cNvPicPr>
            <p:nvPr/>
          </p:nvPicPr>
          <p:blipFill>
            <a:blip r:embed="rId6">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6033596" y="1917409"/>
              <a:ext cx="124808" cy="46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cxnSp>
          <p:nvCxnSpPr>
            <p:cNvPr id="25" name="直接连接符 24"/>
            <p:cNvCxnSpPr/>
            <p:nvPr/>
          </p:nvCxnSpPr>
          <p:spPr>
            <a:xfrm>
              <a:off x="3936000" y="4177005"/>
              <a:ext cx="4320000" cy="0"/>
            </a:xfrm>
            <a:prstGeom prst="line">
              <a:avLst/>
            </a:prstGeom>
            <a:ln w="12700">
              <a:gradFill>
                <a:gsLst>
                  <a:gs pos="0">
                    <a:schemeClr val="accent1">
                      <a:lumMod val="5000"/>
                      <a:lumOff val="95000"/>
                      <a:alpha val="0"/>
                    </a:schemeClr>
                  </a:gs>
                  <a:gs pos="69000">
                    <a:schemeClr val="bg1"/>
                  </a:gs>
                  <a:gs pos="100000">
                    <a:schemeClr val="bg1">
                      <a:alpha val="0"/>
                    </a:schemeClr>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90173" y="4315438"/>
            <a:ext cx="2268815" cy="2101347"/>
            <a:chOff x="6175344" y="342254"/>
            <a:chExt cx="7803037" cy="7227071"/>
          </a:xfrm>
        </p:grpSpPr>
        <p:sp>
          <p:nvSpPr>
            <p:cNvPr id="6" name="六边形 5"/>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平行四边形 6"/>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1" name="组合 10"/>
          <p:cNvGrpSpPr/>
          <p:nvPr/>
        </p:nvGrpSpPr>
        <p:grpSpPr>
          <a:xfrm>
            <a:off x="174548" y="5375868"/>
            <a:ext cx="1123874" cy="1040917"/>
            <a:chOff x="6175344" y="342254"/>
            <a:chExt cx="7803037" cy="7227071"/>
          </a:xfrm>
        </p:grpSpPr>
        <p:sp>
          <p:nvSpPr>
            <p:cNvPr id="12" name="六边形 1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平行四边形 1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44" name="组合 43"/>
          <p:cNvGrpSpPr/>
          <p:nvPr/>
        </p:nvGrpSpPr>
        <p:grpSpPr>
          <a:xfrm>
            <a:off x="10709077" y="4985964"/>
            <a:ext cx="1077639" cy="994687"/>
            <a:chOff x="6175344" y="342254"/>
            <a:chExt cx="7829785" cy="7227071"/>
          </a:xfrm>
        </p:grpSpPr>
        <p:sp>
          <p:nvSpPr>
            <p:cNvPr id="45" name="六边形 4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6" name="平行四边形 4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35" name="文本框 34"/>
          <p:cNvSpPr txBox="1"/>
          <p:nvPr/>
        </p:nvSpPr>
        <p:spPr>
          <a:xfrm>
            <a:off x="4453603"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800" b="0" i="0" u="none" strike="noStrike" kern="1200" cap="none" spc="-300" normalizeH="0" baseline="0" noProof="0" dirty="0">
              <a:ln>
                <a:noFill/>
              </a:ln>
              <a:gradFill flip="none" rotWithShape="1">
                <a:gsLst>
                  <a:gs pos="100000">
                    <a:prstClr val="white">
                      <a:alpha val="0"/>
                    </a:prstClr>
                  </a:gs>
                  <a:gs pos="54000">
                    <a:prstClr val="white"/>
                  </a:gs>
                </a:gsLst>
                <a:lin ang="0" scaled="0"/>
                <a:tileRect/>
              </a:gradFill>
              <a:effectLst/>
              <a:uLnTx/>
              <a:uFillTx/>
              <a:latin typeface="方正美黑简体" panose="03000509000000000000" pitchFamily="65" charset="-122"/>
              <a:ea typeface="方正美黑简体" panose="03000509000000000000" pitchFamily="65" charset="-122"/>
              <a:cs typeface="+mn-cs"/>
            </a:endParaRPr>
          </a:p>
        </p:txBody>
      </p:sp>
      <p:sp>
        <p:nvSpPr>
          <p:cNvPr id="38" name="文本框 37"/>
          <p:cNvSpPr txBox="1"/>
          <p:nvPr/>
        </p:nvSpPr>
        <p:spPr>
          <a:xfrm>
            <a:off x="5307690"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800" b="0" i="0" u="none" strike="noStrike" kern="1200" cap="none" spc="-300" normalizeH="0" baseline="0" noProof="0" dirty="0">
              <a:ln>
                <a:noFill/>
              </a:ln>
              <a:gradFill flip="none" rotWithShape="1">
                <a:gsLst>
                  <a:gs pos="100000">
                    <a:prstClr val="white">
                      <a:alpha val="0"/>
                    </a:prstClr>
                  </a:gs>
                  <a:gs pos="54000">
                    <a:prstClr val="white"/>
                  </a:gs>
                </a:gsLst>
                <a:lin ang="0" scaled="0"/>
                <a:tileRect/>
              </a:gradFill>
              <a:effectLst/>
              <a:uLnTx/>
              <a:uFillTx/>
              <a:latin typeface="方正美黑简体" panose="03000509000000000000" pitchFamily="65" charset="-122"/>
              <a:ea typeface="方正美黑简体" panose="03000509000000000000" pitchFamily="65" charset="-122"/>
              <a:cs typeface="+mn-cs"/>
            </a:endParaRPr>
          </a:p>
        </p:txBody>
      </p:sp>
      <p:sp>
        <p:nvSpPr>
          <p:cNvPr id="40" name="文本框 39"/>
          <p:cNvSpPr txBox="1"/>
          <p:nvPr/>
        </p:nvSpPr>
        <p:spPr>
          <a:xfrm>
            <a:off x="6148718" y="2830973"/>
            <a:ext cx="766167" cy="1054879"/>
          </a:xfrm>
          <a:custGeom>
            <a:avLst/>
            <a:gdLst/>
            <a:ahLst/>
            <a:cxnLst/>
            <a:rect l="l" t="t" r="r" b="b"/>
            <a:pathLst>
              <a:path w="766167" h="1054879">
                <a:moveTo>
                  <a:pt x="478854" y="261193"/>
                </a:moveTo>
                <a:lnTo>
                  <a:pt x="578978" y="261193"/>
                </a:lnTo>
                <a:lnTo>
                  <a:pt x="578978" y="470148"/>
                </a:lnTo>
                <a:cubicBezTo>
                  <a:pt x="578978" y="548506"/>
                  <a:pt x="570272" y="619608"/>
                  <a:pt x="552859" y="683456"/>
                </a:cubicBezTo>
                <a:lnTo>
                  <a:pt x="635570" y="683456"/>
                </a:lnTo>
                <a:lnTo>
                  <a:pt x="635570" y="914177"/>
                </a:lnTo>
                <a:cubicBezTo>
                  <a:pt x="635570" y="922883"/>
                  <a:pt x="638472" y="927236"/>
                  <a:pt x="644277" y="927236"/>
                </a:cubicBezTo>
                <a:cubicBezTo>
                  <a:pt x="650081" y="927236"/>
                  <a:pt x="655885" y="924334"/>
                  <a:pt x="661690" y="918530"/>
                </a:cubicBezTo>
                <a:cubicBezTo>
                  <a:pt x="687809" y="874998"/>
                  <a:pt x="712477" y="824210"/>
                  <a:pt x="735694" y="766167"/>
                </a:cubicBezTo>
                <a:lnTo>
                  <a:pt x="748754" y="770520"/>
                </a:lnTo>
                <a:cubicBezTo>
                  <a:pt x="716830" y="854682"/>
                  <a:pt x="718281" y="908372"/>
                  <a:pt x="753107" y="931589"/>
                </a:cubicBezTo>
                <a:cubicBezTo>
                  <a:pt x="761814" y="937394"/>
                  <a:pt x="764716" y="941747"/>
                  <a:pt x="761814" y="944649"/>
                </a:cubicBezTo>
                <a:cubicBezTo>
                  <a:pt x="735694" y="1020105"/>
                  <a:pt x="690711" y="1056382"/>
                  <a:pt x="626864" y="1053480"/>
                </a:cubicBezTo>
                <a:cubicBezTo>
                  <a:pt x="539799" y="1062186"/>
                  <a:pt x="499169" y="1030262"/>
                  <a:pt x="504973" y="957709"/>
                </a:cubicBezTo>
                <a:lnTo>
                  <a:pt x="504973" y="792286"/>
                </a:lnTo>
                <a:cubicBezTo>
                  <a:pt x="458539" y="885155"/>
                  <a:pt x="358415" y="972220"/>
                  <a:pt x="204601" y="1053480"/>
                </a:cubicBezTo>
                <a:lnTo>
                  <a:pt x="200248" y="1040420"/>
                </a:lnTo>
                <a:cubicBezTo>
                  <a:pt x="385985" y="895313"/>
                  <a:pt x="478854" y="705222"/>
                  <a:pt x="478854" y="470148"/>
                </a:cubicBezTo>
                <a:close/>
                <a:moveTo>
                  <a:pt x="644277" y="0"/>
                </a:moveTo>
                <a:lnTo>
                  <a:pt x="766167" y="47885"/>
                </a:lnTo>
                <a:lnTo>
                  <a:pt x="726988" y="100124"/>
                </a:lnTo>
                <a:lnTo>
                  <a:pt x="726988" y="626864"/>
                </a:lnTo>
                <a:lnTo>
                  <a:pt x="605098" y="626864"/>
                </a:lnTo>
                <a:lnTo>
                  <a:pt x="605098" y="134950"/>
                </a:lnTo>
                <a:lnTo>
                  <a:pt x="452735" y="134950"/>
                </a:lnTo>
                <a:lnTo>
                  <a:pt x="452735" y="622511"/>
                </a:lnTo>
                <a:lnTo>
                  <a:pt x="335198" y="622511"/>
                </a:lnTo>
                <a:lnTo>
                  <a:pt x="330845" y="626864"/>
                </a:lnTo>
                <a:lnTo>
                  <a:pt x="330845" y="69651"/>
                </a:lnTo>
                <a:lnTo>
                  <a:pt x="300372" y="117537"/>
                </a:lnTo>
                <a:cubicBezTo>
                  <a:pt x="300372" y="280057"/>
                  <a:pt x="284410" y="415007"/>
                  <a:pt x="252487" y="522386"/>
                </a:cubicBezTo>
                <a:cubicBezTo>
                  <a:pt x="301823" y="618157"/>
                  <a:pt x="327942" y="703771"/>
                  <a:pt x="330845" y="779227"/>
                </a:cubicBezTo>
                <a:cubicBezTo>
                  <a:pt x="330845" y="837270"/>
                  <a:pt x="314883" y="872095"/>
                  <a:pt x="282959" y="883704"/>
                </a:cubicBezTo>
                <a:cubicBezTo>
                  <a:pt x="242329" y="889508"/>
                  <a:pt x="217661" y="866291"/>
                  <a:pt x="208954" y="814052"/>
                </a:cubicBezTo>
                <a:cubicBezTo>
                  <a:pt x="203150" y="767618"/>
                  <a:pt x="197346" y="726988"/>
                  <a:pt x="191541" y="692162"/>
                </a:cubicBezTo>
                <a:cubicBezTo>
                  <a:pt x="142205" y="790835"/>
                  <a:pt x="81260" y="869193"/>
                  <a:pt x="8706" y="927236"/>
                </a:cubicBezTo>
                <a:lnTo>
                  <a:pt x="0" y="922883"/>
                </a:lnTo>
                <a:cubicBezTo>
                  <a:pt x="63847" y="812601"/>
                  <a:pt x="111732" y="679102"/>
                  <a:pt x="143656" y="522386"/>
                </a:cubicBezTo>
                <a:cubicBezTo>
                  <a:pt x="120439" y="444028"/>
                  <a:pt x="87064" y="351160"/>
                  <a:pt x="43532" y="243780"/>
                </a:cubicBezTo>
                <a:cubicBezTo>
                  <a:pt x="40630" y="235074"/>
                  <a:pt x="37728" y="229269"/>
                  <a:pt x="34826" y="226367"/>
                </a:cubicBezTo>
                <a:lnTo>
                  <a:pt x="43532" y="217661"/>
                </a:lnTo>
                <a:cubicBezTo>
                  <a:pt x="84162" y="261193"/>
                  <a:pt x="126243" y="316334"/>
                  <a:pt x="169775" y="383083"/>
                </a:cubicBezTo>
                <a:cubicBezTo>
                  <a:pt x="181384" y="296019"/>
                  <a:pt x="187188" y="216210"/>
                  <a:pt x="187188" y="143656"/>
                </a:cubicBezTo>
                <a:lnTo>
                  <a:pt x="17413" y="143656"/>
                </a:lnTo>
                <a:lnTo>
                  <a:pt x="17413" y="65298"/>
                </a:lnTo>
                <a:lnTo>
                  <a:pt x="187188" y="65298"/>
                </a:lnTo>
                <a:lnTo>
                  <a:pt x="226367" y="13059"/>
                </a:lnTo>
                <a:lnTo>
                  <a:pt x="330845" y="56592"/>
                </a:lnTo>
                <a:lnTo>
                  <a:pt x="330845" y="8706"/>
                </a:lnTo>
                <a:lnTo>
                  <a:pt x="452735" y="8706"/>
                </a:lnTo>
                <a:lnTo>
                  <a:pt x="452735" y="56592"/>
                </a:lnTo>
                <a:lnTo>
                  <a:pt x="600744" y="56592"/>
                </a:ln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800" b="0" i="0" u="none" strike="noStrike" kern="1200" cap="none" spc="-300" normalizeH="0" baseline="0" noProof="0" dirty="0">
              <a:ln>
                <a:noFill/>
              </a:ln>
              <a:gradFill flip="none" rotWithShape="1">
                <a:gsLst>
                  <a:gs pos="100000">
                    <a:prstClr val="white">
                      <a:alpha val="0"/>
                    </a:prstClr>
                  </a:gs>
                  <a:gs pos="54000">
                    <a:prstClr val="white"/>
                  </a:gs>
                </a:gsLst>
                <a:lin ang="0" scaled="0"/>
                <a:tileRect/>
              </a:gradFill>
              <a:effectLst/>
              <a:uLnTx/>
              <a:uFillTx/>
              <a:latin typeface="方正美黑简体" panose="03000509000000000000" pitchFamily="65" charset="-122"/>
              <a:ea typeface="方正美黑简体" panose="03000509000000000000" pitchFamily="65" charset="-122"/>
              <a:cs typeface="+mn-cs"/>
            </a:endParaRPr>
          </a:p>
        </p:txBody>
      </p:sp>
      <p:sp>
        <p:nvSpPr>
          <p:cNvPr id="42" name="文本框 41"/>
          <p:cNvSpPr txBox="1"/>
          <p:nvPr/>
        </p:nvSpPr>
        <p:spPr>
          <a:xfrm>
            <a:off x="7011511" y="2830973"/>
            <a:ext cx="757461" cy="1057833"/>
          </a:xfrm>
          <a:custGeom>
            <a:avLst/>
            <a:gdLst/>
            <a:ahLst/>
            <a:cxnLst/>
            <a:rect l="l" t="t" r="r" b="b"/>
            <a:pathLst>
              <a:path w="757461" h="1057833">
                <a:moveTo>
                  <a:pt x="252487" y="892410"/>
                </a:moveTo>
                <a:lnTo>
                  <a:pt x="252487" y="940296"/>
                </a:lnTo>
                <a:lnTo>
                  <a:pt x="531093" y="940296"/>
                </a:lnTo>
                <a:lnTo>
                  <a:pt x="531093" y="892410"/>
                </a:lnTo>
                <a:close/>
                <a:moveTo>
                  <a:pt x="252487" y="761814"/>
                </a:moveTo>
                <a:lnTo>
                  <a:pt x="252487" y="818406"/>
                </a:lnTo>
                <a:lnTo>
                  <a:pt x="531093" y="818406"/>
                </a:lnTo>
                <a:lnTo>
                  <a:pt x="531093" y="761814"/>
                </a:lnTo>
                <a:close/>
                <a:moveTo>
                  <a:pt x="252487" y="635570"/>
                </a:moveTo>
                <a:lnTo>
                  <a:pt x="252487" y="692162"/>
                </a:lnTo>
                <a:lnTo>
                  <a:pt x="531093" y="692162"/>
                </a:lnTo>
                <a:lnTo>
                  <a:pt x="531093" y="635570"/>
                </a:lnTo>
                <a:close/>
                <a:moveTo>
                  <a:pt x="565919" y="0"/>
                </a:moveTo>
                <a:lnTo>
                  <a:pt x="687809" y="100124"/>
                </a:lnTo>
                <a:cubicBezTo>
                  <a:pt x="609451" y="123341"/>
                  <a:pt x="525289" y="136401"/>
                  <a:pt x="435322" y="139303"/>
                </a:cubicBezTo>
                <a:cubicBezTo>
                  <a:pt x="435322" y="145107"/>
                  <a:pt x="433871" y="155265"/>
                  <a:pt x="430969" y="169775"/>
                </a:cubicBezTo>
                <a:cubicBezTo>
                  <a:pt x="428067" y="187188"/>
                  <a:pt x="425165" y="198797"/>
                  <a:pt x="422263" y="204601"/>
                </a:cubicBezTo>
                <a:lnTo>
                  <a:pt x="692163" y="204601"/>
                </a:lnTo>
                <a:lnTo>
                  <a:pt x="692163" y="282959"/>
                </a:lnTo>
                <a:lnTo>
                  <a:pt x="400497" y="282959"/>
                </a:lnTo>
                <a:cubicBezTo>
                  <a:pt x="397594" y="291666"/>
                  <a:pt x="391790" y="306176"/>
                  <a:pt x="383084" y="326491"/>
                </a:cubicBezTo>
                <a:cubicBezTo>
                  <a:pt x="374377" y="349709"/>
                  <a:pt x="368573" y="365670"/>
                  <a:pt x="365671" y="374377"/>
                </a:cubicBezTo>
                <a:lnTo>
                  <a:pt x="757461" y="374377"/>
                </a:lnTo>
                <a:lnTo>
                  <a:pt x="757461" y="448382"/>
                </a:lnTo>
                <a:lnTo>
                  <a:pt x="326492" y="448382"/>
                </a:lnTo>
                <a:cubicBezTo>
                  <a:pt x="300372" y="489012"/>
                  <a:pt x="271351" y="526740"/>
                  <a:pt x="239427" y="561565"/>
                </a:cubicBezTo>
                <a:lnTo>
                  <a:pt x="522387" y="561565"/>
                </a:lnTo>
                <a:lnTo>
                  <a:pt x="557213" y="509327"/>
                </a:lnTo>
                <a:lnTo>
                  <a:pt x="692163" y="548506"/>
                </a:lnTo>
                <a:lnTo>
                  <a:pt x="657337" y="600744"/>
                </a:lnTo>
                <a:lnTo>
                  <a:pt x="657337" y="1057833"/>
                </a:lnTo>
                <a:lnTo>
                  <a:pt x="531093" y="1057833"/>
                </a:lnTo>
                <a:lnTo>
                  <a:pt x="531093" y="1009947"/>
                </a:lnTo>
                <a:lnTo>
                  <a:pt x="252487" y="1009947"/>
                </a:lnTo>
                <a:lnTo>
                  <a:pt x="252487" y="1057833"/>
                </a:lnTo>
                <a:lnTo>
                  <a:pt x="126244" y="1057833"/>
                </a:lnTo>
                <a:lnTo>
                  <a:pt x="126244" y="661690"/>
                </a:lnTo>
                <a:cubicBezTo>
                  <a:pt x="120439" y="664592"/>
                  <a:pt x="110282" y="670396"/>
                  <a:pt x="95771" y="679102"/>
                </a:cubicBezTo>
                <a:cubicBezTo>
                  <a:pt x="63847" y="699418"/>
                  <a:pt x="33375" y="716830"/>
                  <a:pt x="4353" y="731341"/>
                </a:cubicBezTo>
                <a:lnTo>
                  <a:pt x="0" y="722635"/>
                </a:lnTo>
                <a:cubicBezTo>
                  <a:pt x="84162" y="635570"/>
                  <a:pt x="149461" y="544153"/>
                  <a:pt x="195895" y="448382"/>
                </a:cubicBezTo>
                <a:lnTo>
                  <a:pt x="8707" y="448382"/>
                </a:lnTo>
                <a:lnTo>
                  <a:pt x="8707" y="374377"/>
                </a:lnTo>
                <a:lnTo>
                  <a:pt x="230721" y="374377"/>
                </a:lnTo>
                <a:cubicBezTo>
                  <a:pt x="242330" y="342453"/>
                  <a:pt x="253938" y="311981"/>
                  <a:pt x="265547" y="282959"/>
                </a:cubicBezTo>
                <a:lnTo>
                  <a:pt x="74005" y="282959"/>
                </a:lnTo>
                <a:lnTo>
                  <a:pt x="74005" y="204601"/>
                </a:lnTo>
                <a:lnTo>
                  <a:pt x="287313" y="204601"/>
                </a:lnTo>
                <a:cubicBezTo>
                  <a:pt x="287313" y="198797"/>
                  <a:pt x="290215" y="184286"/>
                  <a:pt x="296019" y="161069"/>
                </a:cubicBezTo>
                <a:cubicBezTo>
                  <a:pt x="298921" y="152363"/>
                  <a:pt x="300372" y="145107"/>
                  <a:pt x="300372" y="139303"/>
                </a:cubicBezTo>
                <a:cubicBezTo>
                  <a:pt x="236525" y="136401"/>
                  <a:pt x="153814" y="124792"/>
                  <a:pt x="52239" y="104477"/>
                </a:cubicBezTo>
                <a:lnTo>
                  <a:pt x="52239" y="91417"/>
                </a:lnTo>
                <a:cubicBezTo>
                  <a:pt x="240878" y="82711"/>
                  <a:pt x="412105" y="52238"/>
                  <a:pt x="565919"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800" b="0" i="0" u="none" strike="noStrike" kern="1200" cap="none" spc="-300" normalizeH="0" baseline="0" noProof="0" dirty="0">
              <a:ln>
                <a:noFill/>
              </a:ln>
              <a:gradFill flip="none" rotWithShape="1">
                <a:gsLst>
                  <a:gs pos="100000">
                    <a:prstClr val="white">
                      <a:alpha val="0"/>
                    </a:prstClr>
                  </a:gs>
                  <a:gs pos="54000">
                    <a:prstClr val="white"/>
                  </a:gs>
                </a:gsLst>
                <a:lin ang="0" scaled="0"/>
                <a:tileRect/>
              </a:gradFill>
              <a:effectLst/>
              <a:uLnTx/>
              <a:uFillTx/>
              <a:latin typeface="方正美黑简体" panose="03000509000000000000" pitchFamily="65" charset="-122"/>
              <a:ea typeface="方正美黑简体" panose="03000509000000000000" pitchFamily="65"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01014" y="4298916"/>
            <a:ext cx="11455125" cy="207140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01015" y="735965"/>
                <a:ext cx="11455400" cy="5756275"/>
              </a:xfrm>
            </p:spPr>
            <p:txBody>
              <a:bodyPr>
                <a:normAutofit fontScale="80000" lnSpcReduction="10000"/>
              </a:bodyPr>
              <a:lstStyle/>
              <a:p>
                <a:pPr>
                  <a:lnSpc>
                    <a:spcPct val="110000"/>
                  </a:lnSpc>
                </a:pPr>
                <a:r>
                  <a:rPr lang="zh-CN" altLang="en-US" sz="2400" b="1" dirty="0">
                    <a:sym typeface="+mn-ea"/>
                  </a:rPr>
                  <a:t>重要性质</a:t>
                </a:r>
                <a:r>
                  <a:rPr lang="zh-CN" altLang="en-US" sz="2400" dirty="0">
                    <a:sym typeface="+mn-ea"/>
                  </a:rPr>
                  <a:t>：给定两个顶点之间的一条最短路径，则在该路径上任意两个点的路径都是最短的，这种最短子路径称为最优子结构。</a:t>
                </a:r>
              </a:p>
              <a:p>
                <a:pPr>
                  <a:lnSpc>
                    <a:spcPct val="110000"/>
                  </a:lnSpc>
                </a:pPr>
                <a:endParaRPr lang="zh-CN" altLang="en-US" sz="2400" dirty="0">
                  <a:sym typeface="+mn-ea"/>
                </a:endParaRPr>
              </a:p>
              <a:p>
                <a:pPr>
                  <a:lnSpc>
                    <a:spcPct val="110000"/>
                  </a:lnSpc>
                </a:pPr>
                <a:endParaRPr lang="zh-CN" altLang="en-US" sz="2400" dirty="0">
                  <a:sym typeface="+mn-ea"/>
                </a:endParaRPr>
              </a:p>
              <a:p>
                <a:pPr>
                  <a:lnSpc>
                    <a:spcPct val="110000"/>
                  </a:lnSpc>
                </a:pPr>
                <a:endParaRPr lang="zh-CN" altLang="en-US" sz="2400" dirty="0">
                  <a:sym typeface="+mn-ea"/>
                </a:endParaRPr>
              </a:p>
              <a:p>
                <a:pPr>
                  <a:lnSpc>
                    <a:spcPct val="110000"/>
                  </a:lnSpc>
                </a:pPr>
                <a:endParaRPr lang="zh-CN" altLang="en-US" sz="2400" b="1" dirty="0">
                  <a:sym typeface="+mn-ea"/>
                </a:endParaRPr>
              </a:p>
              <a:p>
                <a:pPr>
                  <a:lnSpc>
                    <a:spcPct val="110000"/>
                  </a:lnSpc>
                </a:pPr>
                <a:endParaRPr lang="zh-CN" altLang="en-US" sz="2400" b="1" dirty="0">
                  <a:sym typeface="+mn-ea"/>
                </a:endParaRPr>
              </a:p>
              <a:p>
                <a:pPr>
                  <a:lnSpc>
                    <a:spcPct val="110000"/>
                  </a:lnSpc>
                </a:pPr>
                <a:endParaRPr lang="zh-CN" altLang="en-US" sz="2400" b="1" dirty="0">
                  <a:sym typeface="+mn-ea"/>
                </a:endParaRPr>
              </a:p>
              <a:p>
                <a:pPr>
                  <a:lnSpc>
                    <a:spcPct val="110000"/>
                  </a:lnSpc>
                </a:pPr>
                <a:endParaRPr lang="en-US" altLang="zh-CN" sz="2400" b="1" dirty="0" smtClean="0">
                  <a:sym typeface="+mn-ea"/>
                </a:endParaRPr>
              </a:p>
              <a:p>
                <a:pPr>
                  <a:lnSpc>
                    <a:spcPct val="110000"/>
                  </a:lnSpc>
                </a:pPr>
                <a:r>
                  <a:rPr lang="zh-CN" altLang="en-US" sz="2400" b="1" dirty="0" smtClean="0">
                    <a:sym typeface="+mn-ea"/>
                  </a:rPr>
                  <a:t>证</a:t>
                </a:r>
                <a:r>
                  <a:rPr lang="zh-CN" altLang="en-US" sz="2400" b="1" dirty="0">
                    <a:sym typeface="+mn-ea"/>
                  </a:rPr>
                  <a:t>明</a:t>
                </a:r>
                <a:r>
                  <a:rPr lang="zh-CN" altLang="en-US" sz="2400" dirty="0">
                    <a:sym typeface="+mn-ea"/>
                  </a:rPr>
                  <a:t>：</a:t>
                </a:r>
                <a:r>
                  <a:rPr lang="zh-CN" altLang="zh-CN" sz="2400" dirty="0"/>
                  <a:t>给定加权有向图</a:t>
                </a:r>
                <a14:m>
                  <m:oMath xmlns:m="http://schemas.openxmlformats.org/officeDocument/2006/math">
                    <m:r>
                      <a:rPr lang="en-US" altLang="zh-CN" sz="2400" i="1" dirty="0">
                        <a:latin typeface="Cambria Math" panose="02040503050406030204" charset="0"/>
                        <a:cs typeface="Cambria Math" panose="02040503050406030204" charset="0"/>
                        <a:sym typeface="+mn-ea"/>
                      </a:rPr>
                      <m:t>𝐺</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𝑉</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𝐸</m:t>
                    </m:r>
                    <m:r>
                      <a:rPr lang="en-US" altLang="zh-CN" sz="2400" i="1" dirty="0">
                        <a:latin typeface="Cambria Math" panose="02040503050406030204" charset="0"/>
                        <a:cs typeface="Cambria Math" panose="02040503050406030204" charset="0"/>
                        <a:sym typeface="+mn-ea"/>
                      </a:rPr>
                      <m:t>)</m:t>
                    </m:r>
                  </m:oMath>
                </a14:m>
                <a:r>
                  <a:rPr lang="zh-CN" altLang="zh-CN" sz="2400" dirty="0"/>
                  <a:t>。设</a:t>
                </a:r>
                <a14:m>
                  <m:oMath xmlns:m="http://schemas.openxmlformats.org/officeDocument/2006/math">
                    <m:r>
                      <a:rPr lang="en-US" altLang="zh-CN" sz="2400" i="1" dirty="0">
                        <a:latin typeface="Cambria Math" panose="02040503050406030204" charset="0"/>
                        <a:cs typeface="Cambria Math" panose="02040503050406030204" charset="0"/>
                        <a:sym typeface="+mn-ea"/>
                      </a:rPr>
                      <m:t>𝑝</m:t>
                    </m:r>
                    <m:r>
                      <a:rPr lang="en-US" altLang="zh-CN" sz="2400" i="1" dirty="0">
                        <a:latin typeface="Cambria Math" panose="02040503050406030204" charset="0"/>
                        <a:cs typeface="Cambria Math" panose="02040503050406030204" charset="0"/>
                        <a:sym typeface="+mn-ea"/>
                      </a:rPr>
                      <m:t>=&lt;</m:t>
                    </m:r>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0</m:t>
                        </m:r>
                      </m:sub>
                    </m:sSub>
                    <m:r>
                      <a:rPr lang="en-US" altLang="zh-CN" sz="2400" i="1" dirty="0">
                        <a:latin typeface="Cambria Math" panose="02040503050406030204" charset="0"/>
                        <a:cs typeface="Cambria Math" panose="02040503050406030204" charset="0"/>
                        <a:sym typeface="+mn-ea"/>
                      </a:rPr>
                      <m:t>,</m:t>
                    </m:r>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1</m:t>
                        </m:r>
                      </m:sub>
                    </m:sSub>
                    <m:r>
                      <a:rPr lang="en-US" altLang="zh-CN" sz="2400" i="1" dirty="0">
                        <a:latin typeface="Cambria Math" panose="02040503050406030204" charset="0"/>
                        <a:cs typeface="Cambria Math" panose="02040503050406030204" charset="0"/>
                        <a:sym typeface="+mn-ea"/>
                      </a:rPr>
                      <m:t>,...,</m:t>
                    </m:r>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𝑘</m:t>
                        </m:r>
                      </m:sub>
                    </m:sSub>
                    <m:r>
                      <a:rPr lang="en-US" altLang="zh-CN" sz="2400" i="1" dirty="0">
                        <a:latin typeface="Cambria Math" panose="02040503050406030204" charset="0"/>
                        <a:cs typeface="Cambria Math" panose="02040503050406030204" charset="0"/>
                        <a:sym typeface="+mn-ea"/>
                      </a:rPr>
                      <m:t>&gt;</m:t>
                    </m:r>
                  </m:oMath>
                </a14:m>
                <a:r>
                  <a:rPr lang="zh-CN" altLang="zh-CN" sz="2400" dirty="0"/>
                  <a:t>为从顶点</a:t>
                </a:r>
                <a14:m>
                  <m:oMath xmlns:m="http://schemas.openxmlformats.org/officeDocument/2006/math">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0</m:t>
                        </m:r>
                      </m:sub>
                    </m:sSub>
                  </m:oMath>
                </a14:m>
                <a:r>
                  <a:rPr lang="zh-CN" altLang="zh-CN" sz="2400" dirty="0"/>
                  <a:t>到顶点</a:t>
                </a:r>
                <a14:m>
                  <m:oMath xmlns:m="http://schemas.openxmlformats.org/officeDocument/2006/math">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𝑘</m:t>
                        </m:r>
                      </m:sub>
                    </m:sSub>
                  </m:oMath>
                </a14:m>
                <a:r>
                  <a:rPr lang="zh-CN" altLang="zh-CN" sz="2400" dirty="0"/>
                  <a:t>的一条最短路径，对于任意的</a:t>
                </a:r>
                <a14:m>
                  <m:oMath xmlns:m="http://schemas.openxmlformats.org/officeDocument/2006/math">
                    <m:r>
                      <a:rPr lang="en-US" altLang="zh-CN" sz="2400" i="1" dirty="0">
                        <a:latin typeface="Cambria Math" panose="02040503050406030204" charset="0"/>
                        <a:cs typeface="Cambria Math" panose="02040503050406030204" charset="0"/>
                        <a:sym typeface="+mn-ea"/>
                      </a:rPr>
                      <m:t>𝑖</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𝑗</m:t>
                    </m:r>
                  </m:oMath>
                </a14:m>
                <a:r>
                  <a:rPr lang="zh-CN" altLang="zh-CN" sz="2400" dirty="0"/>
                  <a:t>，</a:t>
                </a:r>
                <a14:m>
                  <m:oMath xmlns:m="http://schemas.openxmlformats.org/officeDocument/2006/math">
                    <m:r>
                      <a:rPr lang="en-US" altLang="zh-CN" sz="2400" i="1" dirty="0">
                        <a:latin typeface="Cambria Math" panose="02040503050406030204" charset="0"/>
                        <a:cs typeface="Cambria Math" panose="02040503050406030204" charset="0"/>
                      </a:rPr>
                      <m:t>0≤</m:t>
                    </m:r>
                    <m:r>
                      <a:rPr lang="en-US" altLang="zh-CN" sz="2400" i="1" dirty="0">
                        <a:latin typeface="Cambria Math" panose="02040503050406030204" charset="0"/>
                        <a:cs typeface="Cambria Math" panose="02040503050406030204" charset="0"/>
                      </a:rPr>
                      <m:t>𝑖</m:t>
                    </m:r>
                    <m:r>
                      <a:rPr lang="en-US" altLang="zh-CN" sz="2400" i="1" dirty="0">
                        <a:latin typeface="Cambria Math" panose="02040503050406030204" charset="0"/>
                        <a:cs typeface="Cambria Math" panose="02040503050406030204" charset="0"/>
                      </a:rPr>
                      <m:t>≤</m:t>
                    </m:r>
                    <m:r>
                      <a:rPr lang="en-US" altLang="zh-CN" sz="2400" i="1" dirty="0">
                        <a:latin typeface="Cambria Math" panose="02040503050406030204" charset="0"/>
                        <a:cs typeface="Cambria Math" panose="02040503050406030204" charset="0"/>
                      </a:rPr>
                      <m:t>𝑗</m:t>
                    </m:r>
                    <m:r>
                      <a:rPr lang="en-US" altLang="zh-CN" sz="2400" i="1" dirty="0">
                        <a:latin typeface="Cambria Math" panose="02040503050406030204" charset="0"/>
                        <a:cs typeface="Cambria Math" panose="02040503050406030204" charset="0"/>
                      </a:rPr>
                      <m:t>≤</m:t>
                    </m:r>
                    <m:r>
                      <a:rPr lang="en-US" altLang="zh-CN" sz="2400" i="1" dirty="0">
                        <a:latin typeface="Cambria Math" panose="02040503050406030204" charset="0"/>
                        <a:cs typeface="Cambria Math" panose="02040503050406030204" charset="0"/>
                      </a:rPr>
                      <m:t>𝑘</m:t>
                    </m:r>
                  </m:oMath>
                </a14:m>
                <a:r>
                  <a:rPr lang="zh-CN" altLang="zh-CN" sz="2400" dirty="0"/>
                  <a:t>。如果</a:t>
                </a:r>
                <a14:m>
                  <m:oMath xmlns:m="http://schemas.openxmlformats.org/officeDocument/2006/math">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𝑝</m:t>
                        </m:r>
                      </m:e>
                      <m:sub>
                        <m:r>
                          <a:rPr lang="en-US" altLang="zh-CN" sz="2400" i="1" dirty="0">
                            <a:latin typeface="Cambria Math" panose="02040503050406030204" charset="0"/>
                            <a:cs typeface="Cambria Math" panose="02040503050406030204" charset="0"/>
                            <a:sym typeface="+mn-ea"/>
                          </a:rPr>
                          <m:t>𝑖𝑗</m:t>
                        </m:r>
                      </m:sub>
                    </m:sSub>
                    <m:r>
                      <a:rPr lang="en-US" altLang="zh-CN" sz="2400" i="1" dirty="0">
                        <a:latin typeface="Cambria Math" panose="02040503050406030204" charset="0"/>
                        <a:cs typeface="Cambria Math" panose="02040503050406030204" charset="0"/>
                        <a:sym typeface="+mn-ea"/>
                      </a:rPr>
                      <m:t>=&lt;</m:t>
                    </m:r>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𝑖</m:t>
                        </m:r>
                      </m:sub>
                    </m:sSub>
                    <m:r>
                      <a:rPr lang="en-US" altLang="zh-CN" sz="2400" i="1" dirty="0">
                        <a:latin typeface="Cambria Math" panose="02040503050406030204" charset="0"/>
                        <a:cs typeface="Cambria Math" panose="02040503050406030204" charset="0"/>
                        <a:sym typeface="+mn-ea"/>
                      </a:rPr>
                      <m:t>,</m:t>
                    </m:r>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𝑖</m:t>
                        </m:r>
                        <m:r>
                          <a:rPr lang="en-US" altLang="zh-CN" sz="2400" i="1" dirty="0">
                            <a:latin typeface="Cambria Math" panose="02040503050406030204" charset="0"/>
                            <a:cs typeface="Cambria Math" panose="02040503050406030204" charset="0"/>
                            <a:sym typeface="+mn-ea"/>
                          </a:rPr>
                          <m:t>+1</m:t>
                        </m:r>
                      </m:sub>
                    </m:sSub>
                    <m:r>
                      <a:rPr lang="en-US" altLang="zh-CN" sz="2400" i="1" dirty="0">
                        <a:latin typeface="Cambria Math" panose="02040503050406030204" charset="0"/>
                        <a:cs typeface="Cambria Math" panose="02040503050406030204" charset="0"/>
                        <a:sym typeface="+mn-ea"/>
                      </a:rPr>
                      <m:t>,...,</m:t>
                    </m:r>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𝑗</m:t>
                        </m:r>
                      </m:sub>
                    </m:sSub>
                    <m:r>
                      <a:rPr lang="en-US" altLang="zh-CN" sz="2400" i="1" dirty="0">
                        <a:latin typeface="Cambria Math" panose="02040503050406030204" charset="0"/>
                        <a:cs typeface="Cambria Math" panose="02040503050406030204" charset="0"/>
                        <a:sym typeface="+mn-ea"/>
                      </a:rPr>
                      <m:t>&gt;</m:t>
                    </m:r>
                  </m:oMath>
                </a14:m>
                <a:r>
                  <a:rPr lang="zh-CN" altLang="zh-CN" sz="2400" dirty="0"/>
                  <a:t> 为路径</a:t>
                </a:r>
                <a14:m>
                  <m:oMath xmlns:m="http://schemas.openxmlformats.org/officeDocument/2006/math">
                    <m:r>
                      <a:rPr lang="en-US" altLang="zh-CN" sz="2400" i="1" dirty="0">
                        <a:latin typeface="Cambria Math" panose="02040503050406030204" charset="0"/>
                        <a:cs typeface="Cambria Math" panose="02040503050406030204" charset="0"/>
                        <a:sym typeface="+mn-ea"/>
                      </a:rPr>
                      <m:t>𝑝</m:t>
                    </m:r>
                  </m:oMath>
                </a14:m>
                <a:r>
                  <a:rPr lang="zh-CN" altLang="zh-CN" sz="2400" dirty="0"/>
                  <a:t>中从顶点</a:t>
                </a:r>
                <a14:m>
                  <m:oMath xmlns:m="http://schemas.openxmlformats.org/officeDocument/2006/math">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𝑖</m:t>
                        </m:r>
                      </m:sub>
                    </m:sSub>
                  </m:oMath>
                </a14:m>
                <a:r>
                  <a:rPr lang="zh-CN" altLang="zh-CN" sz="2400" dirty="0"/>
                  <a:t>到顶点</a:t>
                </a:r>
                <a14:m>
                  <m:oMath xmlns:m="http://schemas.openxmlformats.org/officeDocument/2006/math">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𝑗</m:t>
                        </m:r>
                      </m:sub>
                    </m:sSub>
                  </m:oMath>
                </a14:m>
                <a:r>
                  <a:rPr lang="zh-CN" altLang="zh-CN" sz="2400" dirty="0"/>
                  <a:t>的子路径，那么</a:t>
                </a:r>
                <a14:m>
                  <m:oMath xmlns:m="http://schemas.openxmlformats.org/officeDocument/2006/math">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𝑝</m:t>
                        </m:r>
                      </m:e>
                      <m:sub>
                        <m:r>
                          <a:rPr lang="en-US" altLang="zh-CN" sz="2400" i="1" dirty="0">
                            <a:latin typeface="Cambria Math" panose="02040503050406030204" charset="0"/>
                            <a:cs typeface="Cambria Math" panose="02040503050406030204" charset="0"/>
                            <a:sym typeface="+mn-ea"/>
                          </a:rPr>
                          <m:t>𝑖𝑗</m:t>
                        </m:r>
                      </m:sub>
                    </m:sSub>
                  </m:oMath>
                </a14:m>
                <a:r>
                  <a:rPr lang="zh-CN" altLang="zh-CN" sz="2400" dirty="0"/>
                  <a:t>是从顶点</a:t>
                </a:r>
                <a14:m>
                  <m:oMath xmlns:m="http://schemas.openxmlformats.org/officeDocument/2006/math">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𝑖</m:t>
                        </m:r>
                      </m:sub>
                    </m:sSub>
                  </m:oMath>
                </a14:m>
                <a:r>
                  <a:rPr lang="zh-CN" altLang="zh-CN" sz="2400" dirty="0"/>
                  <a:t>到</a:t>
                </a:r>
                <a14:m>
                  <m:oMath xmlns:m="http://schemas.openxmlformats.org/officeDocument/2006/math">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𝑗</m:t>
                        </m:r>
                      </m:sub>
                    </m:sSub>
                  </m:oMath>
                </a14:m>
                <a:r>
                  <a:rPr lang="zh-CN" altLang="zh-CN" sz="2400" dirty="0"/>
                  <a:t>的一条最短路径。如图8-2所示，如果将路径</a:t>
                </a:r>
                <a14:m>
                  <m:oMath xmlns:m="http://schemas.openxmlformats.org/officeDocument/2006/math">
                    <m:r>
                      <a:rPr lang="en-US" altLang="zh-CN" sz="2400" i="1" dirty="0">
                        <a:latin typeface="Cambria Math" panose="02040503050406030204" charset="0"/>
                        <a:cs typeface="Cambria Math" panose="02040503050406030204" charset="0"/>
                        <a:sym typeface="+mn-ea"/>
                      </a:rPr>
                      <m:t>𝑝</m:t>
                    </m:r>
                  </m:oMath>
                </a14:m>
                <a:r>
                  <a:rPr lang="zh-CN" altLang="zh-CN" sz="2400" dirty="0"/>
                  <a:t>分解为</a:t>
                </a:r>
                <a14:m>
                  <m:oMath xmlns:m="http://schemas.openxmlformats.org/officeDocument/2006/math">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0</m:t>
                        </m:r>
                      </m:sub>
                    </m:sSub>
                    <m:r>
                      <a:rPr lang="en-US" altLang="zh-CN" sz="2400" i="1" dirty="0">
                        <a:latin typeface="Cambria Math" panose="02040503050406030204" charset="0"/>
                        <a:cs typeface="Cambria Math" panose="02040503050406030204" charset="0"/>
                        <a:sym typeface="+mn-ea"/>
                      </a:rPr>
                      <m:t>,</m:t>
                    </m:r>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𝑖</m:t>
                        </m:r>
                      </m:sub>
                    </m:sSub>
                    <m:r>
                      <a:rPr lang="en-US" altLang="zh-CN" sz="2400" i="1" dirty="0">
                        <a:latin typeface="Cambria Math" panose="02040503050406030204" charset="0"/>
                        <a:cs typeface="Cambria Math" panose="02040503050406030204" charset="0"/>
                        <a:sym typeface="+mn-ea"/>
                      </a:rPr>
                      <m:t>,</m:t>
                    </m:r>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𝑗</m:t>
                        </m:r>
                      </m:sub>
                    </m:sSub>
                    <m:r>
                      <a:rPr lang="en-US" altLang="zh-CN" sz="2400" i="1" dirty="0">
                        <a:latin typeface="Cambria Math" panose="02040503050406030204" charset="0"/>
                        <a:cs typeface="Cambria Math" panose="02040503050406030204" charset="0"/>
                        <a:sym typeface="+mn-ea"/>
                      </a:rPr>
                      <m:t>,</m:t>
                    </m:r>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𝑘</m:t>
                        </m:r>
                      </m:sub>
                    </m:sSub>
                  </m:oMath>
                </a14:m>
                <a:r>
                  <a:rPr lang="zh-CN" altLang="zh-CN" sz="2400" dirty="0"/>
                  <a:t> ，则有</a:t>
                </a:r>
                <a14:m>
                  <m:oMath xmlns:m="http://schemas.openxmlformats.org/officeDocument/2006/math">
                    <m:r>
                      <a:rPr lang="en-US" altLang="zh-CN" sz="2400" i="1" dirty="0">
                        <a:latin typeface="Cambria Math" panose="02040503050406030204" charset="0"/>
                        <a:cs typeface="Cambria Math" panose="02040503050406030204" charset="0"/>
                        <a:sym typeface="+mn-ea"/>
                      </a:rPr>
                      <m:t>𝑤</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𝑝</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𝑤</m:t>
                    </m:r>
                    <m:r>
                      <a:rPr lang="en-US" altLang="zh-CN" sz="2400" i="1" dirty="0">
                        <a:latin typeface="Cambria Math" panose="02040503050406030204" charset="0"/>
                        <a:cs typeface="Cambria Math" panose="02040503050406030204" charset="0"/>
                        <a:sym typeface="+mn-ea"/>
                      </a:rPr>
                      <m:t>(</m:t>
                    </m:r>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𝑝</m:t>
                        </m:r>
                      </m:e>
                      <m:sub>
                        <m:r>
                          <a:rPr lang="en-US" altLang="zh-CN" sz="2400" i="1" dirty="0">
                            <a:latin typeface="Cambria Math" panose="02040503050406030204" charset="0"/>
                            <a:cs typeface="Cambria Math" panose="02040503050406030204" charset="0"/>
                            <a:sym typeface="+mn-ea"/>
                          </a:rPr>
                          <m:t>0</m:t>
                        </m:r>
                        <m:r>
                          <a:rPr lang="en-US" altLang="zh-CN" sz="2400" i="1" dirty="0">
                            <a:latin typeface="Cambria Math" panose="02040503050406030204" charset="0"/>
                            <a:cs typeface="Cambria Math" panose="02040503050406030204" charset="0"/>
                            <a:sym typeface="+mn-ea"/>
                          </a:rPr>
                          <m:t>𝑖</m:t>
                        </m:r>
                      </m:sub>
                    </m:sSub>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𝑤</m:t>
                    </m:r>
                    <m:r>
                      <a:rPr lang="en-US" altLang="zh-CN" sz="2400" i="1" dirty="0">
                        <a:latin typeface="Cambria Math" panose="02040503050406030204" charset="0"/>
                        <a:cs typeface="Cambria Math" panose="02040503050406030204" charset="0"/>
                        <a:sym typeface="+mn-ea"/>
                      </a:rPr>
                      <m:t>(</m:t>
                    </m:r>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𝑝</m:t>
                        </m:r>
                      </m:e>
                      <m:sub>
                        <m:r>
                          <a:rPr lang="en-US" altLang="zh-CN" sz="2400" i="1" dirty="0">
                            <a:latin typeface="Cambria Math" panose="02040503050406030204" charset="0"/>
                            <a:cs typeface="Cambria Math" panose="02040503050406030204" charset="0"/>
                            <a:sym typeface="+mn-ea"/>
                          </a:rPr>
                          <m:t>𝑖𝑗</m:t>
                        </m:r>
                      </m:sub>
                    </m:sSub>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𝑤</m:t>
                    </m:r>
                    <m:r>
                      <a:rPr lang="en-US" altLang="zh-CN" sz="2400" i="1" dirty="0">
                        <a:latin typeface="Cambria Math" panose="02040503050406030204" charset="0"/>
                        <a:cs typeface="Cambria Math" panose="02040503050406030204" charset="0"/>
                        <a:sym typeface="+mn-ea"/>
                      </a:rPr>
                      <m:t>(</m:t>
                    </m:r>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𝑝</m:t>
                        </m:r>
                      </m:e>
                      <m:sub>
                        <m:r>
                          <a:rPr lang="en-US" altLang="zh-CN" sz="2400" i="1" dirty="0">
                            <a:latin typeface="Cambria Math" panose="02040503050406030204" charset="0"/>
                            <a:cs typeface="Cambria Math" panose="02040503050406030204" charset="0"/>
                            <a:sym typeface="+mn-ea"/>
                          </a:rPr>
                          <m:t>𝑗𝑘</m:t>
                        </m:r>
                      </m:sub>
                    </m:sSub>
                    <m:r>
                      <a:rPr lang="en-US" altLang="zh-CN" sz="2400" i="1" dirty="0">
                        <a:latin typeface="Cambria Math" panose="02040503050406030204" charset="0"/>
                        <a:cs typeface="Cambria Math" panose="02040503050406030204" charset="0"/>
                        <a:sym typeface="+mn-ea"/>
                      </a:rPr>
                      <m:t>)</m:t>
                    </m:r>
                  </m:oMath>
                </a14:m>
                <a:r>
                  <a:rPr lang="zh-CN" altLang="zh-CN" sz="2400" dirty="0"/>
                  <a:t>。假设存在一条从</a:t>
                </a:r>
                <a14:m>
                  <m:oMath xmlns:m="http://schemas.openxmlformats.org/officeDocument/2006/math">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𝑖</m:t>
                        </m:r>
                      </m:sub>
                    </m:sSub>
                  </m:oMath>
                </a14:m>
                <a:r>
                  <a:rPr lang="zh-CN" altLang="zh-CN" sz="2400" dirty="0"/>
                  <a:t>到</a:t>
                </a:r>
                <a14:m>
                  <m:oMath xmlns:m="http://schemas.openxmlformats.org/officeDocument/2006/math">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𝑗</m:t>
                        </m:r>
                      </m:sub>
                    </m:sSub>
                  </m:oMath>
                </a14:m>
                <a:r>
                  <a:rPr lang="zh-CN" altLang="zh-CN" sz="2400" dirty="0"/>
                  <a:t>的路径</a:t>
                </a:r>
                <a14:m>
                  <m:oMath xmlns:m="http://schemas.openxmlformats.org/officeDocument/2006/math">
                    <m:sSubSup>
                      <m:sSubSupPr>
                        <m:ctrlPr>
                          <a:rPr lang="en-US" altLang="zh-CN" sz="2400" i="1" dirty="0">
                            <a:latin typeface="Cambria Math" panose="02040503050406030204" pitchFamily="18" charset="0"/>
                            <a:cs typeface="Cambria Math" panose="02040503050406030204" charset="0"/>
                          </a:rPr>
                        </m:ctrlPr>
                      </m:sSubSupPr>
                      <m:e>
                        <m:r>
                          <a:rPr lang="en-US" altLang="zh-CN" sz="2400" i="1" dirty="0">
                            <a:latin typeface="Cambria Math" panose="02040503050406030204" charset="0"/>
                            <a:cs typeface="Cambria Math" panose="02040503050406030204" charset="0"/>
                          </a:rPr>
                          <m:t>𝑝</m:t>
                        </m:r>
                      </m:e>
                      <m:sub>
                        <m:r>
                          <a:rPr lang="en-US" altLang="zh-CN" sz="2400" i="1" dirty="0">
                            <a:latin typeface="Cambria Math" panose="02040503050406030204" charset="0"/>
                            <a:cs typeface="Cambria Math" panose="02040503050406030204" charset="0"/>
                          </a:rPr>
                          <m:t>𝑖𝑗</m:t>
                        </m:r>
                      </m:sub>
                      <m:sup>
                        <m:r>
                          <a:rPr lang="en-US" altLang="zh-CN" sz="2400" i="1" dirty="0">
                            <a:latin typeface="Cambria Math" panose="02040503050406030204" charset="0"/>
                            <a:cs typeface="Cambria Math" panose="02040503050406030204" charset="0"/>
                          </a:rPr>
                          <m:t>、</m:t>
                        </m:r>
                      </m:sup>
                    </m:sSubSup>
                  </m:oMath>
                </a14:m>
                <a:r>
                  <a:rPr lang="zh-CN" altLang="zh-CN" sz="2400" dirty="0"/>
                  <a:t>，且</a:t>
                </a:r>
                <a14:m>
                  <m:oMath xmlns:m="http://schemas.openxmlformats.org/officeDocument/2006/math">
                    <m:r>
                      <a:rPr lang="en-US" altLang="zh-CN" sz="2400" i="1" dirty="0">
                        <a:latin typeface="Cambria Math" panose="02040503050406030204" charset="0"/>
                        <a:cs typeface="Cambria Math" panose="02040503050406030204" charset="0"/>
                        <a:sym typeface="+mn-ea"/>
                      </a:rPr>
                      <m:t>𝑤</m:t>
                    </m:r>
                    <m:r>
                      <a:rPr lang="en-US" altLang="zh-CN" sz="2400" i="1" dirty="0">
                        <a:latin typeface="Cambria Math" panose="02040503050406030204" charset="0"/>
                        <a:cs typeface="Cambria Math" panose="02040503050406030204" charset="0"/>
                        <a:sym typeface="+mn-ea"/>
                      </a:rPr>
                      <m:t>(</m:t>
                    </m:r>
                    <m:sSubSup>
                      <m:sSubSupPr>
                        <m:ctrlPr>
                          <a:rPr lang="en-US" altLang="zh-CN" sz="2400" i="1" dirty="0">
                            <a:latin typeface="Cambria Math" panose="02040503050406030204" pitchFamily="18" charset="0"/>
                            <a:cs typeface="Cambria Math" panose="02040503050406030204" charset="0"/>
                          </a:rPr>
                        </m:ctrlPr>
                      </m:sSubSupPr>
                      <m:e>
                        <m:r>
                          <a:rPr lang="en-US" altLang="zh-CN" sz="2400" i="1" dirty="0">
                            <a:latin typeface="Cambria Math" panose="02040503050406030204" charset="0"/>
                            <a:cs typeface="Cambria Math" panose="02040503050406030204" charset="0"/>
                          </a:rPr>
                          <m:t>𝑝</m:t>
                        </m:r>
                      </m:e>
                      <m:sub>
                        <m:r>
                          <a:rPr lang="en-US" altLang="zh-CN" sz="2400" i="1" dirty="0">
                            <a:latin typeface="Cambria Math" panose="02040503050406030204" charset="0"/>
                            <a:cs typeface="Cambria Math" panose="02040503050406030204" charset="0"/>
                          </a:rPr>
                          <m:t>𝑖𝑗</m:t>
                        </m:r>
                      </m:sub>
                      <m:sup>
                        <m:r>
                          <a:rPr lang="en-US" altLang="zh-CN" sz="2400" i="1" dirty="0">
                            <a:latin typeface="Cambria Math" panose="02040503050406030204" charset="0"/>
                            <a:cs typeface="Cambria Math" panose="02040503050406030204" charset="0"/>
                          </a:rPr>
                          <m:t>、</m:t>
                        </m:r>
                      </m:sup>
                    </m:sSubSup>
                    <m:r>
                      <a:rPr lang="en-US" altLang="zh-CN" sz="2400" i="1" dirty="0">
                        <a:latin typeface="Cambria Math" panose="02040503050406030204" charset="0"/>
                        <a:cs typeface="Cambria Math" panose="02040503050406030204" charset="0"/>
                        <a:sym typeface="+mn-ea"/>
                      </a:rPr>
                      <m:t>)&lt;</m:t>
                    </m:r>
                    <m:r>
                      <a:rPr lang="en-US" altLang="zh-CN" sz="2400" i="1" dirty="0">
                        <a:latin typeface="Cambria Math" panose="02040503050406030204" charset="0"/>
                        <a:cs typeface="Cambria Math" panose="02040503050406030204" charset="0"/>
                        <a:sym typeface="+mn-ea"/>
                      </a:rPr>
                      <m:t>𝑤</m:t>
                    </m:r>
                    <m:r>
                      <a:rPr lang="en-US" altLang="zh-CN" sz="2400" i="1" dirty="0">
                        <a:latin typeface="Cambria Math" panose="02040503050406030204" charset="0"/>
                        <a:cs typeface="Cambria Math" panose="02040503050406030204" charset="0"/>
                        <a:sym typeface="+mn-ea"/>
                      </a:rPr>
                      <m:t>(</m:t>
                    </m:r>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𝑝</m:t>
                        </m:r>
                      </m:e>
                      <m:sub>
                        <m:r>
                          <a:rPr lang="en-US" altLang="zh-CN" sz="2400" i="1" dirty="0">
                            <a:latin typeface="Cambria Math" panose="02040503050406030204" charset="0"/>
                            <a:cs typeface="Cambria Math" panose="02040503050406030204" charset="0"/>
                            <a:sym typeface="+mn-ea"/>
                          </a:rPr>
                          <m:t>𝑖𝑗</m:t>
                        </m:r>
                      </m:sub>
                    </m:sSub>
                    <m:r>
                      <a:rPr lang="en-US" altLang="zh-CN" sz="2400" i="1" dirty="0">
                        <a:latin typeface="Cambria Math" panose="02040503050406030204" charset="0"/>
                        <a:cs typeface="Cambria Math" panose="02040503050406030204" charset="0"/>
                        <a:sym typeface="+mn-ea"/>
                      </a:rPr>
                      <m:t>)</m:t>
                    </m:r>
                  </m:oMath>
                </a14:m>
                <a:r>
                  <a:rPr lang="zh-CN" altLang="zh-CN" sz="2400" dirty="0"/>
                  <a:t>。则</a:t>
                </a:r>
                <a14:m>
                  <m:oMath xmlns:m="http://schemas.openxmlformats.org/officeDocument/2006/math">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0</m:t>
                        </m:r>
                      </m:sub>
                    </m:sSub>
                    <m:r>
                      <a:rPr lang="en-US" altLang="zh-CN" sz="2400" i="1" dirty="0">
                        <a:latin typeface="Cambria Math" panose="02040503050406030204" charset="0"/>
                        <a:cs typeface="Cambria Math" panose="02040503050406030204" charset="0"/>
                        <a:sym typeface="+mn-ea"/>
                      </a:rPr>
                      <m:t>,</m:t>
                    </m:r>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𝑖</m:t>
                        </m:r>
                      </m:sub>
                    </m:sSub>
                    <m:r>
                      <a:rPr lang="en-US" altLang="zh-CN" sz="2400" i="1" dirty="0">
                        <a:latin typeface="Cambria Math" panose="02040503050406030204" charset="0"/>
                        <a:cs typeface="Cambria Math" panose="02040503050406030204" charset="0"/>
                        <a:sym typeface="+mn-ea"/>
                      </a:rPr>
                      <m:t>,</m:t>
                    </m:r>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𝑗</m:t>
                        </m:r>
                      </m:sub>
                    </m:sSub>
                    <m:r>
                      <a:rPr lang="en-US" altLang="zh-CN" sz="2400" i="1" dirty="0">
                        <a:latin typeface="Cambria Math" panose="02040503050406030204" charset="0"/>
                        <a:cs typeface="Cambria Math" panose="02040503050406030204" charset="0"/>
                        <a:sym typeface="+mn-ea"/>
                      </a:rPr>
                      <m:t>,</m:t>
                    </m:r>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𝑘</m:t>
                        </m:r>
                      </m:sub>
                    </m:sSub>
                  </m:oMath>
                </a14:m>
                <a:r>
                  <a:rPr lang="zh-CN" altLang="zh-CN" sz="2400" dirty="0"/>
                  <a:t> 是一条从顶点</a:t>
                </a:r>
                <a14:m>
                  <m:oMath xmlns:m="http://schemas.openxmlformats.org/officeDocument/2006/math">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0</m:t>
                        </m:r>
                      </m:sub>
                    </m:sSub>
                  </m:oMath>
                </a14:m>
                <a:r>
                  <a:rPr lang="zh-CN" altLang="zh-CN" sz="2400" dirty="0"/>
                  <a:t>到顶点</a:t>
                </a:r>
                <a14:m>
                  <m:oMath xmlns:m="http://schemas.openxmlformats.org/officeDocument/2006/math">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𝑘</m:t>
                        </m:r>
                      </m:sub>
                    </m:sSub>
                  </m:oMath>
                </a14:m>
                <a:r>
                  <a:rPr lang="zh-CN" altLang="zh-CN" sz="2400" dirty="0"/>
                  <a:t>的权值为 </a:t>
                </a:r>
                <a14:m>
                  <m:oMath xmlns:m="http://schemas.openxmlformats.org/officeDocument/2006/math">
                    <m:r>
                      <a:rPr lang="en-US" altLang="zh-CN" sz="2400" i="1" dirty="0">
                        <a:latin typeface="Cambria Math" panose="02040503050406030204" charset="0"/>
                        <a:cs typeface="Cambria Math" panose="02040503050406030204" charset="0"/>
                        <a:sym typeface="+mn-ea"/>
                      </a:rPr>
                      <m:t>𝑤</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𝑝</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𝑤</m:t>
                    </m:r>
                    <m:r>
                      <a:rPr lang="en-US" altLang="zh-CN" sz="2400" i="1" dirty="0">
                        <a:latin typeface="Cambria Math" panose="02040503050406030204" charset="0"/>
                        <a:cs typeface="Cambria Math" panose="02040503050406030204" charset="0"/>
                        <a:sym typeface="+mn-ea"/>
                      </a:rPr>
                      <m:t>(</m:t>
                    </m:r>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𝑝</m:t>
                        </m:r>
                      </m:e>
                      <m:sub>
                        <m:r>
                          <a:rPr lang="en-US" altLang="zh-CN" sz="2400" i="1" dirty="0">
                            <a:latin typeface="Cambria Math" panose="02040503050406030204" charset="0"/>
                            <a:cs typeface="Cambria Math" panose="02040503050406030204" charset="0"/>
                            <a:sym typeface="+mn-ea"/>
                          </a:rPr>
                          <m:t>0</m:t>
                        </m:r>
                        <m:r>
                          <a:rPr lang="en-US" altLang="zh-CN" sz="2400" i="1" dirty="0">
                            <a:latin typeface="Cambria Math" panose="02040503050406030204" charset="0"/>
                            <a:cs typeface="Cambria Math" panose="02040503050406030204" charset="0"/>
                            <a:sym typeface="+mn-ea"/>
                          </a:rPr>
                          <m:t>𝑖</m:t>
                        </m:r>
                      </m:sub>
                    </m:sSub>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𝑤</m:t>
                    </m:r>
                    <m:r>
                      <a:rPr lang="en-US" altLang="zh-CN" sz="2400" i="1" dirty="0">
                        <a:latin typeface="Cambria Math" panose="02040503050406030204" charset="0"/>
                        <a:cs typeface="Cambria Math" panose="02040503050406030204" charset="0"/>
                        <a:sym typeface="+mn-ea"/>
                      </a:rPr>
                      <m:t>(</m:t>
                    </m:r>
                    <m:sSubSup>
                      <m:sSubSupPr>
                        <m:ctrlPr>
                          <a:rPr lang="en-US" altLang="zh-CN" sz="2400" i="1" dirty="0">
                            <a:latin typeface="Cambria Math" panose="02040503050406030204" pitchFamily="18" charset="0"/>
                            <a:cs typeface="Cambria Math" panose="02040503050406030204" charset="0"/>
                          </a:rPr>
                        </m:ctrlPr>
                      </m:sSubSupPr>
                      <m:e>
                        <m:r>
                          <a:rPr lang="en-US" altLang="zh-CN" sz="2400" i="1" dirty="0">
                            <a:latin typeface="Cambria Math" panose="02040503050406030204" charset="0"/>
                            <a:cs typeface="Cambria Math" panose="02040503050406030204" charset="0"/>
                          </a:rPr>
                          <m:t>𝑝</m:t>
                        </m:r>
                      </m:e>
                      <m:sub>
                        <m:r>
                          <a:rPr lang="en-US" altLang="zh-CN" sz="2400" i="1" dirty="0">
                            <a:latin typeface="Cambria Math" panose="02040503050406030204" charset="0"/>
                            <a:cs typeface="Cambria Math" panose="02040503050406030204" charset="0"/>
                          </a:rPr>
                          <m:t>𝑖𝑗</m:t>
                        </m:r>
                      </m:sub>
                      <m:sup>
                        <m:r>
                          <a:rPr lang="en-US" altLang="zh-CN" sz="2400" i="1" dirty="0">
                            <a:latin typeface="Cambria Math" panose="02040503050406030204" charset="0"/>
                            <a:cs typeface="Cambria Math" panose="02040503050406030204" charset="0"/>
                          </a:rPr>
                          <m:t>、</m:t>
                        </m:r>
                      </m:sup>
                    </m:sSubSup>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𝑤</m:t>
                    </m:r>
                    <m:r>
                      <a:rPr lang="en-US" altLang="zh-CN" sz="2400" i="1" dirty="0">
                        <a:latin typeface="Cambria Math" panose="02040503050406030204" charset="0"/>
                        <a:cs typeface="Cambria Math" panose="02040503050406030204" charset="0"/>
                        <a:sym typeface="+mn-ea"/>
                      </a:rPr>
                      <m:t>(</m:t>
                    </m:r>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𝑝</m:t>
                        </m:r>
                      </m:e>
                      <m:sub>
                        <m:r>
                          <a:rPr lang="en-US" altLang="zh-CN" sz="2400" i="1" dirty="0">
                            <a:latin typeface="Cambria Math" panose="02040503050406030204" charset="0"/>
                            <a:cs typeface="Cambria Math" panose="02040503050406030204" charset="0"/>
                            <a:sym typeface="+mn-ea"/>
                          </a:rPr>
                          <m:t>𝑗𝑘</m:t>
                        </m:r>
                      </m:sub>
                    </m:sSub>
                    <m:r>
                      <a:rPr lang="en-US" altLang="zh-CN" sz="2400" i="1" dirty="0">
                        <a:latin typeface="Cambria Math" panose="02040503050406030204" charset="0"/>
                        <a:cs typeface="Cambria Math" panose="02040503050406030204" charset="0"/>
                        <a:sym typeface="+mn-ea"/>
                      </a:rPr>
                      <m:t>)</m:t>
                    </m:r>
                  </m:oMath>
                </a14:m>
                <a:r>
                  <a:rPr lang="zh-CN" altLang="zh-CN" sz="2400" dirty="0"/>
                  <a:t>的路径，而该权值小于</a:t>
                </a:r>
                <a14:m>
                  <m:oMath xmlns:m="http://schemas.openxmlformats.org/officeDocument/2006/math">
                    <m:r>
                      <a:rPr lang="en-US" altLang="zh-CN" sz="2400" i="1" dirty="0">
                        <a:latin typeface="Cambria Math" panose="02040503050406030204" charset="0"/>
                        <a:cs typeface="Cambria Math" panose="02040503050406030204" charset="0"/>
                        <a:sym typeface="+mn-ea"/>
                      </a:rPr>
                      <m:t>𝑤</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𝑝</m:t>
                    </m:r>
                    <m:r>
                      <a:rPr lang="en-US" altLang="zh-CN" sz="2400" i="1" dirty="0">
                        <a:latin typeface="Cambria Math" panose="02040503050406030204" charset="0"/>
                        <a:cs typeface="Cambria Math" panose="02040503050406030204" charset="0"/>
                        <a:sym typeface="+mn-ea"/>
                      </a:rPr>
                      <m:t>)</m:t>
                    </m:r>
                  </m:oMath>
                </a14:m>
                <a:r>
                  <a:rPr lang="zh-CN" altLang="zh-CN" sz="2400" dirty="0"/>
                  <a:t>。这与</a:t>
                </a:r>
                <a14:m>
                  <m:oMath xmlns:m="http://schemas.openxmlformats.org/officeDocument/2006/math">
                    <m:r>
                      <a:rPr lang="en-US" altLang="zh-CN" sz="2400" i="1" dirty="0">
                        <a:latin typeface="Cambria Math" panose="02040503050406030204" charset="0"/>
                        <a:cs typeface="Cambria Math" panose="02040503050406030204" charset="0"/>
                        <a:sym typeface="+mn-ea"/>
                      </a:rPr>
                      <m:t>𝑝</m:t>
                    </m:r>
                  </m:oMath>
                </a14:m>
                <a:r>
                  <a:rPr lang="zh-CN" altLang="zh-CN" sz="2400" dirty="0"/>
                  <a:t>是从</a:t>
                </a:r>
                <a14:m>
                  <m:oMath xmlns:m="http://schemas.openxmlformats.org/officeDocument/2006/math">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0</m:t>
                        </m:r>
                      </m:sub>
                    </m:sSub>
                  </m:oMath>
                </a14:m>
                <a:r>
                  <a:rPr lang="zh-CN" altLang="zh-CN" sz="2400" dirty="0"/>
                  <a:t>到</a:t>
                </a:r>
                <a14:m>
                  <m:oMath xmlns:m="http://schemas.openxmlformats.org/officeDocument/2006/math">
                    <m:sSub>
                      <m:sSubPr>
                        <m:ctrlPr>
                          <a:rPr lang="en-US" altLang="zh-CN" sz="2400" i="1" dirty="0">
                            <a:latin typeface="Cambria Math" panose="02040503050406030204" pitchFamily="18" charset="0"/>
                            <a:cs typeface="Cambria Math" panose="02040503050406030204" charset="0"/>
                            <a:sym typeface="+mn-ea"/>
                          </a:rPr>
                        </m:ctrlPr>
                      </m:sSubPr>
                      <m:e>
                        <m:r>
                          <a:rPr lang="en-US" altLang="zh-CN" sz="2400" i="1" dirty="0">
                            <a:latin typeface="Cambria Math" panose="02040503050406030204" charset="0"/>
                            <a:cs typeface="Cambria Math" panose="02040503050406030204" charset="0"/>
                            <a:sym typeface="+mn-ea"/>
                          </a:rPr>
                          <m:t>𝑣</m:t>
                        </m:r>
                      </m:e>
                      <m:sub>
                        <m:r>
                          <a:rPr lang="en-US" altLang="zh-CN" sz="2400" i="1" dirty="0">
                            <a:latin typeface="Cambria Math" panose="02040503050406030204" charset="0"/>
                            <a:cs typeface="Cambria Math" panose="02040503050406030204" charset="0"/>
                            <a:sym typeface="+mn-ea"/>
                          </a:rPr>
                          <m:t>𝑘</m:t>
                        </m:r>
                      </m:sub>
                    </m:sSub>
                  </m:oMath>
                </a14:m>
                <a:r>
                  <a:rPr lang="zh-CN" altLang="zh-CN" sz="2400" dirty="0"/>
                  <a:t>的一条最短路径这一假设相矛盾。</a:t>
                </a:r>
              </a:p>
              <a:p>
                <a:pPr>
                  <a:lnSpc>
                    <a:spcPct val="110000"/>
                  </a:lnSpc>
                </a:pPr>
                <a:endParaRPr lang="en-US" altLang="zh-CN" sz="2400" dirty="0"/>
              </a:p>
            </p:txBody>
          </p:sp>
        </mc:Choice>
        <mc:Fallback xmlns="">
          <p:sp>
            <p:nvSpPr>
              <p:cNvPr id="5" name="内容占位符 4"/>
              <p:cNvSpPr>
                <a:spLocks noRot="1" noChangeAspect="1" noMove="1" noResize="1" noEditPoints="1" noAdjustHandles="1" noChangeArrowheads="1" noChangeShapeType="1" noTextEdit="1"/>
              </p:cNvSpPr>
              <p:nvPr>
                <p:ph idx="11"/>
              </p:nvPr>
            </p:nvSpPr>
            <p:spPr>
              <a:xfrm>
                <a:off x="501015" y="735965"/>
                <a:ext cx="11455400" cy="5756275"/>
              </a:xfrm>
              <a:blipFill rotWithShape="1">
                <a:blip r:embed="rId4"/>
                <a:stretch>
                  <a:fillRect b="-3938"/>
                </a:stretch>
              </a:blipFill>
            </p:spPr>
            <p:txBody>
              <a:bodyPr/>
              <a:lstStyle/>
              <a:p>
                <a:r>
                  <a:rPr lang="zh-CN" altLang="en-US">
                    <a:noFill/>
                  </a:rPr>
                  <a:t> </a:t>
                </a:r>
              </a:p>
            </p:txBody>
          </p:sp>
        </mc:Fallback>
      </mc:AlternateContent>
      <p:grpSp>
        <p:nvGrpSpPr>
          <p:cNvPr id="8" name="组合 2"/>
          <p:cNvGrpSpPr/>
          <p:nvPr/>
        </p:nvGrpSpPr>
        <p:grpSpPr>
          <a:xfrm>
            <a:off x="3338195" y="1212850"/>
            <a:ext cx="4862830" cy="2948727"/>
            <a:chOff x="0" y="76200"/>
            <a:chExt cx="2845435" cy="1797139"/>
          </a:xfrm>
        </p:grpSpPr>
        <p:pic>
          <p:nvPicPr>
            <p:cNvPr id="9" name="图片 612"/>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76200"/>
              <a:ext cx="2845435" cy="1546860"/>
            </a:xfrm>
            <a:prstGeom prst="rect">
              <a:avLst/>
            </a:prstGeom>
          </p:spPr>
        </p:pic>
        <p:sp>
          <p:nvSpPr>
            <p:cNvPr id="10" name="文本框 613"/>
            <p:cNvSpPr txBox="1"/>
            <p:nvPr>
              <p:custDataLst>
                <p:tags r:id="rId2"/>
              </p:custDataLst>
            </p:nvPr>
          </p:nvSpPr>
          <p:spPr>
            <a:xfrm>
              <a:off x="0" y="1685761"/>
              <a:ext cx="2792095" cy="187578"/>
            </a:xfrm>
            <a:prstGeom prst="rect">
              <a:avLst/>
            </a:prstGeom>
            <a:solidFill>
              <a:prstClr val="white"/>
            </a:solidFill>
            <a:ln>
              <a:noFill/>
            </a:ln>
          </p:spPr>
          <p:txBody>
            <a:bodyPr rot="0" spcFirstLastPara="0" vertOverflow="overflow" horzOverflow="overflow" vert="horz" wrap="square" lIns="0" tIns="0" rIns="0" bIns="0" numCol="1" spcCol="0" rtlCol="0" fromWordArt="0" anchor="t" anchorCtr="0" forceAA="0" compatLnSpc="1">
              <a:spAutoFit/>
            </a:bodyPr>
            <a:lstStyle/>
            <a:p>
              <a:pPr algn="ctr">
                <a:lnSpc>
                  <a:spcPct val="100000"/>
                </a:lnSpc>
              </a:pPr>
              <a:r>
                <a:rPr lang="en-US" altLang="zh-CN" sz="2000" kern="100" dirty="0" smtClean="0">
                  <a:latin typeface="黑体" panose="02010609060101010101" pitchFamily="49" charset="-122"/>
                  <a:ea typeface="黑体" panose="02010609060101010101" pitchFamily="49" charset="-122"/>
                  <a:cs typeface="Times New Roman" panose="02020603050405020304"/>
                  <a:sym typeface="Times New Roman" panose="02020603050405020304"/>
                </a:rPr>
                <a:t>最短路径最优子结构示意图</a:t>
              </a:r>
              <a:endParaRPr lang="en-US" altLang="zh-CN" sz="2000" kern="100" dirty="0">
                <a:latin typeface="黑体" panose="02010609060101010101" pitchFamily="49" charset="-122"/>
                <a:ea typeface="黑体" panose="02010609060101010101" pitchFamily="49" charset="-122"/>
                <a:cs typeface="Times New Roman" panose="02020603050405020304"/>
                <a:sym typeface="Times New Roman" panose="02020603050405020304"/>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26720" y="4446866"/>
            <a:ext cx="11287759" cy="204537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01015" y="735965"/>
                <a:ext cx="11455400" cy="5756275"/>
              </a:xfrm>
            </p:spPr>
            <p:txBody>
              <a:bodyPr>
                <a:normAutofit/>
              </a:bodyPr>
              <a:lstStyle/>
              <a:p>
                <a:pPr>
                  <a:lnSpc>
                    <a:spcPct val="110000"/>
                  </a:lnSpc>
                </a:pPr>
                <a:r>
                  <a:rPr lang="zh-CN" altLang="en-US" sz="2400" b="1" dirty="0">
                    <a:sym typeface="+mn-ea"/>
                  </a:rPr>
                  <a:t>问题</a:t>
                </a:r>
                <a:r>
                  <a:rPr lang="zh-CN" altLang="en-US" sz="2400" dirty="0">
                    <a:sym typeface="+mn-ea"/>
                  </a:rPr>
                  <a:t>：一条最短路径可以包含环路吗？</a:t>
                </a:r>
              </a:p>
              <a:p>
                <a:pPr>
                  <a:lnSpc>
                    <a:spcPct val="110000"/>
                  </a:lnSpc>
                </a:pPr>
                <a:endParaRPr lang="zh-CN" altLang="en-US" sz="2400" dirty="0">
                  <a:sym typeface="+mn-ea"/>
                </a:endParaRPr>
              </a:p>
              <a:p>
                <a:pPr>
                  <a:lnSpc>
                    <a:spcPct val="110000"/>
                  </a:lnSpc>
                </a:pPr>
                <a:endParaRPr lang="zh-CN" altLang="en-US" sz="2400" dirty="0">
                  <a:sym typeface="+mn-ea"/>
                </a:endParaRPr>
              </a:p>
              <a:p>
                <a:pPr>
                  <a:lnSpc>
                    <a:spcPct val="110000"/>
                  </a:lnSpc>
                </a:pPr>
                <a:endParaRPr lang="zh-CN" altLang="en-US" sz="2400" dirty="0">
                  <a:sym typeface="+mn-ea"/>
                </a:endParaRPr>
              </a:p>
              <a:p>
                <a:pPr>
                  <a:lnSpc>
                    <a:spcPct val="110000"/>
                  </a:lnSpc>
                </a:pPr>
                <a:endParaRPr lang="zh-CN" altLang="en-US" sz="2400" b="1" dirty="0">
                  <a:sym typeface="+mn-ea"/>
                </a:endParaRPr>
              </a:p>
              <a:p>
                <a:pPr>
                  <a:lnSpc>
                    <a:spcPct val="110000"/>
                  </a:lnSpc>
                </a:pPr>
                <a:endParaRPr lang="zh-CN" altLang="en-US" sz="2400" b="1" dirty="0">
                  <a:sym typeface="+mn-ea"/>
                </a:endParaRPr>
              </a:p>
              <a:p>
                <a:pPr>
                  <a:lnSpc>
                    <a:spcPct val="110000"/>
                  </a:lnSpc>
                </a:pPr>
                <a:endParaRPr lang="en-US" altLang="zh-CN" sz="2400" b="1" dirty="0">
                  <a:sym typeface="+mn-ea"/>
                </a:endParaRPr>
              </a:p>
              <a:p>
                <a:pPr>
                  <a:lnSpc>
                    <a:spcPct val="110000"/>
                  </a:lnSpc>
                </a:pPr>
                <a:r>
                  <a:rPr lang="en-US" altLang="zh-CN" sz="2400" b="1" dirty="0">
                    <a:solidFill>
                      <a:srgbClr val="002060"/>
                    </a:solidFill>
                    <a:sym typeface="+mn-ea"/>
                  </a:rPr>
                  <a:t>(1</a:t>
                </a:r>
                <a:r>
                  <a:rPr lang="en-US" altLang="zh-CN" sz="2400" b="1" dirty="0" smtClean="0">
                    <a:solidFill>
                      <a:srgbClr val="002060"/>
                    </a:solidFill>
                    <a:sym typeface="+mn-ea"/>
                  </a:rPr>
                  <a:t>)</a:t>
                </a:r>
                <a:r>
                  <a:rPr lang="zh-CN" altLang="en-US" sz="2400" b="1" dirty="0">
                    <a:solidFill>
                      <a:srgbClr val="002060"/>
                    </a:solidFill>
                    <a:sym typeface="+mn-ea"/>
                  </a:rPr>
                  <a:t> </a:t>
                </a:r>
                <a:r>
                  <a:rPr lang="zh-CN" altLang="zh-CN" sz="2400" b="1" dirty="0" smtClean="0">
                    <a:solidFill>
                      <a:srgbClr val="002060"/>
                    </a:solidFill>
                  </a:rPr>
                  <a:t>分</a:t>
                </a:r>
                <a:r>
                  <a:rPr lang="zh-CN" altLang="zh-CN" sz="2400" b="1" dirty="0">
                    <a:solidFill>
                      <a:srgbClr val="002060"/>
                    </a:solidFill>
                  </a:rPr>
                  <a:t>析最短路是否包含权值为负值的环路</a:t>
                </a:r>
              </a:p>
              <a:p>
                <a:pPr>
                  <a:lnSpc>
                    <a:spcPct val="110000"/>
                  </a:lnSpc>
                </a:pPr>
                <a:r>
                  <a:rPr lang="zh-CN" altLang="en-US" sz="2400" dirty="0"/>
                  <a:t>给</a:t>
                </a:r>
                <a:r>
                  <a:rPr lang="zh-CN" altLang="zh-CN" sz="2400" dirty="0" smtClean="0"/>
                  <a:t>定</a:t>
                </a:r>
                <a:r>
                  <a:rPr lang="zh-CN" altLang="zh-CN" sz="2400" dirty="0"/>
                  <a:t>加权有向如果图</a:t>
                </a:r>
                <a14:m>
                  <m:oMath xmlns:m="http://schemas.openxmlformats.org/officeDocument/2006/math">
                    <m:r>
                      <a:rPr lang="en-US" altLang="zh-CN" sz="2400" i="1" dirty="0">
                        <a:latin typeface="Cambria Math" panose="02040503050406030204" charset="0"/>
                        <a:cs typeface="Cambria Math" panose="02040503050406030204" charset="0"/>
                        <a:sym typeface="+mn-ea"/>
                      </a:rPr>
                      <m:t>𝐺</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𝑉</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𝐸</m:t>
                    </m:r>
                    <m:r>
                      <a:rPr lang="en-US" altLang="zh-CN" sz="2400" i="1" dirty="0">
                        <a:latin typeface="Cambria Math" panose="02040503050406030204" charset="0"/>
                        <a:cs typeface="Cambria Math" panose="02040503050406030204" charset="0"/>
                        <a:sym typeface="+mn-ea"/>
                      </a:rPr>
                      <m:t>)</m:t>
                    </m:r>
                  </m:oMath>
                </a14:m>
                <a:r>
                  <a:rPr lang="zh-CN" altLang="zh-CN" sz="2400" dirty="0"/>
                  <a:t>包含从源顶点</a:t>
                </a:r>
                <a14:m>
                  <m:oMath xmlns:m="http://schemas.openxmlformats.org/officeDocument/2006/math">
                    <m:r>
                      <a:rPr lang="en-US" altLang="zh-CN" sz="2400" i="1" dirty="0">
                        <a:latin typeface="Cambria Math" panose="02040503050406030204" charset="0"/>
                        <a:cs typeface="Cambria Math" panose="02040503050406030204" charset="0"/>
                        <a:sym typeface="+mn-ea"/>
                      </a:rPr>
                      <m:t>𝑠</m:t>
                    </m:r>
                  </m:oMath>
                </a14:m>
                <a:r>
                  <a:rPr lang="zh-CN" altLang="zh-CN" sz="2400" dirty="0"/>
                  <a:t>可以到达的权值为负值的环路，那么从源顶点</a:t>
                </a:r>
                <a14:m>
                  <m:oMath xmlns:m="http://schemas.openxmlformats.org/officeDocument/2006/math">
                    <m:r>
                      <a:rPr lang="en-US" altLang="zh-CN" sz="2400" i="1" dirty="0">
                        <a:latin typeface="Cambria Math" panose="02040503050406030204" charset="0"/>
                        <a:cs typeface="Cambria Math" panose="02040503050406030204" charset="0"/>
                        <a:sym typeface="+mn-ea"/>
                      </a:rPr>
                      <m:t>𝑠</m:t>
                    </m:r>
                  </m:oMath>
                </a14:m>
                <a:r>
                  <a:rPr lang="zh-CN" altLang="zh-CN" sz="2400" dirty="0"/>
                  <a:t>到该环路上的任意顶点的路径都不可能是最短路径。因为只要沿着任意“最短”路径再遍历一次权值为负值的环路，则总可以找到一条权值更小的路径。</a:t>
                </a:r>
                <a:endParaRPr lang="en-US" altLang="zh-CN" sz="2400" dirty="0"/>
              </a:p>
            </p:txBody>
          </p:sp>
        </mc:Choice>
        <mc:Fallback xmlns="">
          <p:sp>
            <p:nvSpPr>
              <p:cNvPr id="5" name="内容占位符 4"/>
              <p:cNvSpPr>
                <a:spLocks noRot="1" noChangeAspect="1" noMove="1" noResize="1" noEditPoints="1" noAdjustHandles="1" noChangeArrowheads="1" noChangeShapeType="1" noTextEdit="1"/>
              </p:cNvSpPr>
              <p:nvPr>
                <p:ph idx="11"/>
              </p:nvPr>
            </p:nvSpPr>
            <p:spPr>
              <a:xfrm>
                <a:off x="501015" y="735965"/>
                <a:ext cx="11455400" cy="5756275"/>
              </a:xfrm>
              <a:blipFill rotWithShape="1">
                <a:blip r:embed="rId4"/>
                <a:stretch>
                  <a:fillRect/>
                </a:stretch>
              </a:blipFill>
            </p:spPr>
            <p:txBody>
              <a:bodyPr/>
              <a:lstStyle/>
              <a:p>
                <a:r>
                  <a:rPr lang="zh-CN" altLang="en-US">
                    <a:noFill/>
                  </a:rPr>
                  <a:t> </a:t>
                </a:r>
              </a:p>
            </p:txBody>
          </p:sp>
        </mc:Fallback>
      </mc:AlternateContent>
      <p:grpSp>
        <p:nvGrpSpPr>
          <p:cNvPr id="1379630340" name="组合 3"/>
          <p:cNvGrpSpPr/>
          <p:nvPr/>
        </p:nvGrpSpPr>
        <p:grpSpPr>
          <a:xfrm>
            <a:off x="3463925" y="1261745"/>
            <a:ext cx="5544185" cy="2827811"/>
            <a:chOff x="0" y="0"/>
            <a:chExt cx="2809875" cy="1359491"/>
          </a:xfrm>
        </p:grpSpPr>
        <p:pic>
          <p:nvPicPr>
            <p:cNvPr id="614" name="图片 614"/>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0"/>
              <a:ext cx="2809875" cy="1219200"/>
            </a:xfrm>
            <a:prstGeom prst="rect">
              <a:avLst/>
            </a:prstGeom>
          </p:spPr>
        </p:pic>
        <p:sp>
          <p:nvSpPr>
            <p:cNvPr id="615" name="文本框 615"/>
            <p:cNvSpPr txBox="1"/>
            <p:nvPr>
              <p:custDataLst>
                <p:tags r:id="rId2"/>
              </p:custDataLst>
            </p:nvPr>
          </p:nvSpPr>
          <p:spPr>
            <a:xfrm>
              <a:off x="0" y="1211525"/>
              <a:ext cx="2809875" cy="147966"/>
            </a:xfrm>
            <a:prstGeom prst="rect">
              <a:avLst/>
            </a:prstGeom>
            <a:solidFill>
              <a:prstClr val="white"/>
            </a:solidFill>
            <a:ln>
              <a:noFill/>
            </a:ln>
          </p:spPr>
          <p:txBody>
            <a:bodyPr rot="0" spcFirstLastPara="0" vertOverflow="overflow" horzOverflow="overflow" vert="horz" wrap="square" lIns="0" tIns="0" rIns="0" bIns="0" numCol="1" spcCol="0" rtlCol="0" fromWordArt="0" anchor="t" anchorCtr="0" forceAA="0" compatLnSpc="1">
              <a:spAutoFit/>
            </a:bodyPr>
            <a:lstStyle/>
            <a:p>
              <a:pPr algn="ctr">
                <a:lnSpc>
                  <a:spcPct val="100000"/>
                </a:lnSpc>
              </a:pPr>
              <a:r>
                <a:rPr lang="en-US" altLang="zh-CN" sz="2000" kern="100" dirty="0" smtClean="0">
                  <a:latin typeface="黑体" panose="02010609060101010101" pitchFamily="49" charset="-122"/>
                  <a:ea typeface="黑体" panose="02010609060101010101" pitchFamily="49" charset="-122"/>
                  <a:cs typeface="Times New Roman" panose="02020603050405020304"/>
                  <a:sym typeface="Times New Roman" panose="02020603050405020304"/>
                </a:rPr>
                <a:t>权值为负的环路</a:t>
              </a:r>
              <a:endParaRPr lang="en-US" altLang="zh-CN" sz="2000" kern="100" dirty="0">
                <a:latin typeface="黑体" panose="02010609060101010101" pitchFamily="49" charset="-122"/>
                <a:ea typeface="黑体" panose="02010609060101010101" pitchFamily="49" charset="-122"/>
                <a:cs typeface="Times New Roman" panose="02020603050405020304"/>
                <a:sym typeface="Times New Roman" panose="02020603050405020304"/>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26720" y="3298488"/>
            <a:ext cx="11389360" cy="227554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26720" y="1300480"/>
            <a:ext cx="11389360" cy="16154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01015" y="1482090"/>
                <a:ext cx="11455400" cy="4122420"/>
              </a:xfrm>
            </p:spPr>
            <p:txBody>
              <a:bodyPr>
                <a:normAutofit lnSpcReduction="10000"/>
              </a:bodyPr>
              <a:lstStyle/>
              <a:p>
                <a:pPr>
                  <a:lnSpc>
                    <a:spcPct val="110000"/>
                  </a:lnSpc>
                </a:pPr>
                <a:r>
                  <a:rPr lang="en-US" altLang="zh-CN" sz="2400" b="1" dirty="0">
                    <a:solidFill>
                      <a:srgbClr val="002060"/>
                    </a:solidFill>
                    <a:sym typeface="+mn-ea"/>
                  </a:rPr>
                  <a:t>(2</a:t>
                </a:r>
                <a:r>
                  <a:rPr lang="en-US" altLang="zh-CN" sz="2400" b="1" dirty="0" smtClean="0">
                    <a:solidFill>
                      <a:srgbClr val="002060"/>
                    </a:solidFill>
                    <a:sym typeface="+mn-ea"/>
                  </a:rPr>
                  <a:t>) </a:t>
                </a:r>
                <a:r>
                  <a:rPr lang="zh-CN" altLang="zh-CN" sz="2400" b="1" dirty="0" smtClean="0">
                    <a:solidFill>
                      <a:srgbClr val="002060"/>
                    </a:solidFill>
                  </a:rPr>
                  <a:t>分</a:t>
                </a:r>
                <a:r>
                  <a:rPr lang="zh-CN" altLang="zh-CN" sz="2400" b="1" dirty="0">
                    <a:solidFill>
                      <a:srgbClr val="002060"/>
                    </a:solidFill>
                  </a:rPr>
                  <a:t>析最短路是否包含权值为正值的环路</a:t>
                </a:r>
              </a:p>
              <a:p>
                <a:pPr>
                  <a:lnSpc>
                    <a:spcPct val="110000"/>
                  </a:lnSpc>
                </a:pPr>
                <a:r>
                  <a:rPr altLang="zh-CN" sz="2400" dirty="0"/>
                  <a:t>在包含权值为正值的环路上，只要将环路从路径上删除就可以得到一条源顶点和终顶点与原来路径相同的一条权值更小的路径</a:t>
                </a:r>
                <a:r>
                  <a:rPr lang="zh-CN" sz="2400" dirty="0"/>
                  <a:t>。</a:t>
                </a:r>
              </a:p>
              <a:p>
                <a:pPr>
                  <a:lnSpc>
                    <a:spcPct val="110000"/>
                  </a:lnSpc>
                </a:pPr>
                <a:endParaRPr lang="zh-CN" sz="2400" dirty="0"/>
              </a:p>
              <a:p>
                <a:pPr>
                  <a:lnSpc>
                    <a:spcPct val="120000"/>
                  </a:lnSpc>
                </a:pPr>
                <a:r>
                  <a:rPr lang="en-US" altLang="zh-CN" sz="2400" b="1" dirty="0">
                    <a:solidFill>
                      <a:srgbClr val="002060"/>
                    </a:solidFill>
                    <a:sym typeface="+mn-ea"/>
                  </a:rPr>
                  <a:t>(3) </a:t>
                </a:r>
                <a:r>
                  <a:rPr lang="zh-CN" altLang="zh-CN" sz="2400" b="1" dirty="0">
                    <a:solidFill>
                      <a:srgbClr val="002060"/>
                    </a:solidFill>
                    <a:sym typeface="+mn-ea"/>
                  </a:rPr>
                  <a:t>分析最短路是否包含权值为</a:t>
                </a:r>
                <a14:m>
                  <m:oMath xmlns:m="http://schemas.openxmlformats.org/officeDocument/2006/math">
                    <m:r>
                      <a:rPr lang="en-US" altLang="zh-CN" sz="2400" b="1" dirty="0">
                        <a:solidFill>
                          <a:srgbClr val="002060"/>
                        </a:solidFill>
                        <a:latin typeface="Cambria Math" panose="02040503050406030204" charset="0"/>
                        <a:sym typeface="+mn-ea"/>
                      </a:rPr>
                      <m:t>0</m:t>
                    </m:r>
                  </m:oMath>
                </a14:m>
                <a:r>
                  <a:rPr lang="zh-CN" altLang="zh-CN" sz="2400" b="1" dirty="0">
                    <a:solidFill>
                      <a:srgbClr val="002060"/>
                    </a:solidFill>
                    <a:sym typeface="+mn-ea"/>
                  </a:rPr>
                  <a:t>的环路</a:t>
                </a:r>
              </a:p>
              <a:p>
                <a:pPr>
                  <a:lnSpc>
                    <a:spcPct val="110000"/>
                  </a:lnSpc>
                </a:pPr>
                <a:r>
                  <a:rPr lang="zh-CN" altLang="zh-CN" sz="2400" dirty="0">
                    <a:sym typeface="+mn-ea"/>
                  </a:rPr>
                  <a:t>从任何路径上删除权值为</a:t>
                </a:r>
                <a14:m>
                  <m:oMath xmlns:m="http://schemas.openxmlformats.org/officeDocument/2006/math">
                    <m:r>
                      <a:rPr lang="en-US" altLang="zh-CN" sz="2400" i="1" dirty="0">
                        <a:latin typeface="Cambria Math" panose="02040503050406030204" charset="0"/>
                        <a:cs typeface="Cambria Math" panose="02040503050406030204" charset="0"/>
                        <a:sym typeface="+mn-ea"/>
                      </a:rPr>
                      <m:t>0</m:t>
                    </m:r>
                  </m:oMath>
                </a14:m>
                <a:r>
                  <a:rPr lang="zh-CN" altLang="zh-CN" sz="2400" dirty="0">
                    <a:sym typeface="+mn-ea"/>
                  </a:rPr>
                  <a:t>的环路而得到另一条权值相同的路径。如果从源顶点</a:t>
                </a:r>
                <a14:m>
                  <m:oMath xmlns:m="http://schemas.openxmlformats.org/officeDocument/2006/math">
                    <m:r>
                      <a:rPr lang="en-US" altLang="zh-CN" sz="2400" i="1" dirty="0">
                        <a:latin typeface="Cambria Math" panose="02040503050406030204" charset="0"/>
                        <a:cs typeface="Cambria Math" panose="02040503050406030204" charset="0"/>
                        <a:sym typeface="+mn-ea"/>
                      </a:rPr>
                      <m:t>𝑠</m:t>
                    </m:r>
                  </m:oMath>
                </a14:m>
                <a:r>
                  <a:rPr lang="zh-CN" altLang="zh-CN" sz="2400" dirty="0">
                    <a:sym typeface="+mn-ea"/>
                  </a:rPr>
                  <a:t>到终顶点</a:t>
                </a:r>
                <a14:m>
                  <m:oMath xmlns:m="http://schemas.openxmlformats.org/officeDocument/2006/math">
                    <m:r>
                      <a:rPr lang="en-US" altLang="zh-CN" sz="2400" i="1" dirty="0">
                        <a:latin typeface="Cambria Math" panose="02040503050406030204" charset="0"/>
                        <a:cs typeface="Cambria Math" panose="02040503050406030204" charset="0"/>
                        <a:sym typeface="+mn-ea"/>
                      </a:rPr>
                      <m:t>𝑣</m:t>
                    </m:r>
                  </m:oMath>
                </a14:m>
                <a:r>
                  <a:rPr lang="zh-CN" altLang="zh-CN" sz="2400" dirty="0">
                    <a:sym typeface="+mn-ea"/>
                  </a:rPr>
                  <a:t>存在一条包含权值为</a:t>
                </a:r>
                <a14:m>
                  <m:oMath xmlns:m="http://schemas.openxmlformats.org/officeDocument/2006/math">
                    <m:r>
                      <a:rPr lang="en-US" altLang="zh-CN" sz="2400" i="1" dirty="0">
                        <a:latin typeface="Cambria Math" panose="02040503050406030204" charset="0"/>
                        <a:cs typeface="Cambria Math" panose="02040503050406030204" charset="0"/>
                        <a:sym typeface="+mn-ea"/>
                      </a:rPr>
                      <m:t>0</m:t>
                    </m:r>
                  </m:oMath>
                </a14:m>
                <a:r>
                  <a:rPr lang="zh-CN" altLang="zh-CN" sz="2400" dirty="0">
                    <a:sym typeface="+mn-ea"/>
                  </a:rPr>
                  <a:t>的环路的最短路径，则也同时存在一条不包含该路径的从源顶点</a:t>
                </a:r>
                <a14:m>
                  <m:oMath xmlns:m="http://schemas.openxmlformats.org/officeDocument/2006/math">
                    <m:r>
                      <a:rPr lang="en-US" altLang="zh-CN" sz="2400" i="1" dirty="0">
                        <a:latin typeface="Cambria Math" panose="02040503050406030204" charset="0"/>
                        <a:cs typeface="Cambria Math" panose="02040503050406030204" charset="0"/>
                        <a:sym typeface="+mn-ea"/>
                      </a:rPr>
                      <m:t>𝑠</m:t>
                    </m:r>
                  </m:oMath>
                </a14:m>
                <a:r>
                  <a:rPr lang="zh-CN" altLang="zh-CN" sz="2400" dirty="0">
                    <a:sym typeface="+mn-ea"/>
                  </a:rPr>
                  <a:t>到终顶点</a:t>
                </a:r>
                <a14:m>
                  <m:oMath xmlns:m="http://schemas.openxmlformats.org/officeDocument/2006/math">
                    <m:r>
                      <a:rPr lang="en-US" altLang="zh-CN" sz="2400" i="1" dirty="0">
                        <a:latin typeface="Cambria Math" panose="02040503050406030204" charset="0"/>
                        <a:cs typeface="Cambria Math" panose="02040503050406030204" charset="0"/>
                        <a:sym typeface="+mn-ea"/>
                      </a:rPr>
                      <m:t>𝑣</m:t>
                    </m:r>
                  </m:oMath>
                </a14:m>
                <a:r>
                  <a:rPr lang="zh-CN" altLang="zh-CN" sz="2400" dirty="0">
                    <a:sym typeface="+mn-ea"/>
                  </a:rPr>
                  <a:t>的最短路径。只要一条路径含有权值为</a:t>
                </a:r>
                <a14:m>
                  <m:oMath xmlns:m="http://schemas.openxmlformats.org/officeDocument/2006/math">
                    <m:r>
                      <a:rPr lang="en-US" altLang="zh-CN" sz="2400" i="1" dirty="0">
                        <a:latin typeface="Cambria Math" panose="02040503050406030204" charset="0"/>
                        <a:cs typeface="Cambria Math" panose="02040503050406030204" charset="0"/>
                        <a:sym typeface="+mn-ea"/>
                      </a:rPr>
                      <m:t>0</m:t>
                    </m:r>
                  </m:oMath>
                </a14:m>
                <a:r>
                  <a:rPr lang="zh-CN" altLang="zh-CN" sz="2400" dirty="0">
                    <a:sym typeface="+mn-ea"/>
                  </a:rPr>
                  <a:t>的环路，就重复删除这些环路，直到得到一条不包含环路的最短路径。</a:t>
                </a:r>
              </a:p>
              <a:p>
                <a:pPr>
                  <a:lnSpc>
                    <a:spcPct val="110000"/>
                  </a:lnSpc>
                </a:pPr>
                <a:endParaRPr lang="zh-CN" sz="2400" dirty="0"/>
              </a:p>
              <a:p>
                <a:pPr>
                  <a:lnSpc>
                    <a:spcPct val="110000"/>
                  </a:lnSpc>
                </a:pPr>
                <a:endParaRPr lang="zh-CN" sz="2400" dirty="0"/>
              </a:p>
              <a:p>
                <a:pPr>
                  <a:lnSpc>
                    <a:spcPct val="110000"/>
                  </a:lnSpc>
                </a:pPr>
                <a:endParaRPr lang="zh-CN" sz="2400" dirty="0"/>
              </a:p>
            </p:txBody>
          </p:sp>
        </mc:Choice>
        <mc:Fallback xmlns="">
          <p:sp>
            <p:nvSpPr>
              <p:cNvPr id="5" name="内容占位符 4"/>
              <p:cNvSpPr>
                <a:spLocks noRot="1" noChangeAspect="1" noMove="1" noResize="1" noEditPoints="1" noAdjustHandles="1" noChangeArrowheads="1" noChangeShapeType="1" noTextEdit="1"/>
              </p:cNvSpPr>
              <p:nvPr>
                <p:ph idx="11"/>
              </p:nvPr>
            </p:nvSpPr>
            <p:spPr>
              <a:xfrm>
                <a:off x="501015" y="1482090"/>
                <a:ext cx="11455400" cy="4122420"/>
              </a:xfrm>
              <a:blipFill rotWithShape="1">
                <a:blip r:embed="rId2"/>
                <a:stretch>
                  <a:fillRect b="-30022"/>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51791" y="4441428"/>
            <a:ext cx="11287759" cy="18380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Dijkstra算法</a:t>
            </a:r>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13715" y="4605020"/>
                <a:ext cx="11125835" cy="1674495"/>
              </a:xfrm>
            </p:spPr>
            <p:txBody>
              <a:bodyPr>
                <a:normAutofit/>
              </a:bodyPr>
              <a:lstStyle/>
              <a:p>
                <a:pPr>
                  <a:lnSpc>
                    <a:spcPct val="110000"/>
                  </a:lnSpc>
                </a:pPr>
                <a:r>
                  <a:rPr lang="zh-CN" altLang="en-US" sz="1800" b="1" dirty="0">
                    <a:sym typeface="+mn-ea"/>
                  </a:rPr>
                  <a:t>单源点的最短路</a:t>
                </a:r>
                <a:r>
                  <a:rPr lang="zh-CN" altLang="en-US" sz="1800" b="1" dirty="0" smtClean="0">
                    <a:sym typeface="+mn-ea"/>
                  </a:rPr>
                  <a:t>径</a:t>
                </a:r>
                <a:r>
                  <a:rPr lang="zh-CN" altLang="en-US" sz="1800" dirty="0" smtClean="0">
                    <a:sym typeface="+mn-ea"/>
                  </a:rPr>
                  <a:t>：</a:t>
                </a:r>
                <a:r>
                  <a:rPr lang="en-US" altLang="zh-CN" sz="1800" dirty="0"/>
                  <a:t>给定加权有向图</a:t>
                </a:r>
                <a14:m>
                  <m:oMath xmlns:m="http://schemas.openxmlformats.org/officeDocument/2006/math">
                    <m:r>
                      <a:rPr lang="en-US" altLang="zh-CN" sz="1800" i="1" dirty="0">
                        <a:latin typeface="Cambria Math" panose="02040503050406030204" charset="0"/>
                        <a:cs typeface="Cambria Math" panose="02040503050406030204" charset="0"/>
                        <a:sym typeface="+mn-ea"/>
                      </a:rPr>
                      <m:t>𝐺</m:t>
                    </m:r>
                  </m:oMath>
                </a14:m>
                <a:r>
                  <a:rPr lang="en-US" altLang="zh-CN" sz="1800" dirty="0"/>
                  <a:t>和源点</a:t>
                </a:r>
                <a14:m>
                  <m:oMath xmlns:m="http://schemas.openxmlformats.org/officeDocument/2006/math">
                    <m:r>
                      <a:rPr lang="en-US" altLang="zh-CN" sz="1800" i="1" dirty="0">
                        <a:latin typeface="Cambria Math" panose="02040503050406030204" charset="0"/>
                        <a:cs typeface="Cambria Math" panose="02040503050406030204" charset="0"/>
                        <a:sym typeface="+mn-ea"/>
                      </a:rPr>
                      <m:t>𝑠</m:t>
                    </m:r>
                  </m:oMath>
                </a14:m>
                <a:r>
                  <a:rPr lang="en-US" altLang="zh-CN" sz="1800" dirty="0"/>
                  <a:t>，求从</a:t>
                </a:r>
                <a14:m>
                  <m:oMath xmlns:m="http://schemas.openxmlformats.org/officeDocument/2006/math">
                    <m:r>
                      <a:rPr lang="en-US" altLang="zh-CN" sz="1800" i="1" dirty="0">
                        <a:latin typeface="Cambria Math" panose="02040503050406030204" charset="0"/>
                        <a:cs typeface="Cambria Math" panose="02040503050406030204" charset="0"/>
                        <a:sym typeface="+mn-ea"/>
                      </a:rPr>
                      <m:t>𝑠</m:t>
                    </m:r>
                  </m:oMath>
                </a14:m>
                <a:r>
                  <a:rPr lang="en-US" altLang="zh-CN" sz="1800" dirty="0"/>
                  <a:t>到</a:t>
                </a:r>
                <a14:m>
                  <m:oMath xmlns:m="http://schemas.openxmlformats.org/officeDocument/2006/math">
                    <m:r>
                      <a:rPr lang="en-US" altLang="zh-CN" sz="1800" i="1" dirty="0">
                        <a:latin typeface="Cambria Math" panose="02040503050406030204" charset="0"/>
                        <a:cs typeface="Cambria Math" panose="02040503050406030204" charset="0"/>
                        <a:sym typeface="+mn-ea"/>
                      </a:rPr>
                      <m:t>𝐺</m:t>
                    </m:r>
                  </m:oMath>
                </a14:m>
                <a:r>
                  <a:rPr lang="en-US" altLang="zh-CN" sz="1800" dirty="0"/>
                  <a:t>中其余各顶点的最短路径。荷兰计算机科学家 Edsger Wybe Dijkstra 在1956年提出了Dijkstra算法，使用类似广度优先搜索的方法解决加权图的单源最短路径问题，它要求所有边的权值都为非负值。Dijkstra算法原始版本仅适用于找到两个顶点的最短路径，后来更常见的变体是从一个固定的源顶点出发寻找到图中所有其它顶点的最短路径，产生一个最短路径树。该算法每次取出未访问顶点中距离最小的，再用该顶点更新其他顶点的距离。</a:t>
                </a:r>
              </a:p>
              <a:p>
                <a:pPr>
                  <a:lnSpc>
                    <a:spcPct val="110000"/>
                  </a:lnSpc>
                </a:pPr>
                <a:endParaRPr lang="zh-CN" altLang="zh-CN" sz="2400" dirty="0"/>
              </a:p>
              <a:p>
                <a:pPr>
                  <a:lnSpc>
                    <a:spcPct val="110000"/>
                  </a:lnSpc>
                </a:pPr>
                <a:endParaRPr lang="zh-CN" altLang="zh-CN" sz="2400" dirty="0"/>
              </a:p>
              <a:p>
                <a:pPr>
                  <a:lnSpc>
                    <a:spcPct val="110000"/>
                  </a:lnSpc>
                </a:pPr>
                <a:endParaRPr lang="en-US" altLang="zh-CN" sz="2400" dirty="0"/>
              </a:p>
            </p:txBody>
          </p:sp>
        </mc:Choice>
        <mc:Fallback xmlns="">
          <p:sp>
            <p:nvSpPr>
              <p:cNvPr id="5" name="内容占位符 4"/>
              <p:cNvSpPr>
                <a:spLocks noRot="1" noChangeAspect="1" noMove="1" noResize="1" noEditPoints="1" noAdjustHandles="1" noChangeArrowheads="1" noChangeShapeType="1" noTextEdit="1"/>
              </p:cNvSpPr>
              <p:nvPr>
                <p:ph idx="11"/>
              </p:nvPr>
            </p:nvSpPr>
            <p:spPr>
              <a:xfrm>
                <a:off x="513715" y="4605020"/>
                <a:ext cx="11125835" cy="1674495"/>
              </a:xfrm>
              <a:blipFill rotWithShape="1">
                <a:blip r:embed="rId5"/>
                <a:stretch>
                  <a:fillRect b="-87562"/>
                </a:stretch>
              </a:blipFill>
            </p:spPr>
            <p:txBody>
              <a:bodyPr/>
              <a:lstStyle/>
              <a:p>
                <a:r>
                  <a:rPr lang="zh-CN" altLang="en-US">
                    <a:noFill/>
                  </a:rPr>
                  <a:t> </a:t>
                </a:r>
              </a:p>
            </p:txBody>
          </p:sp>
        </mc:Fallback>
      </mc:AlternateContent>
      <p:grpSp>
        <p:nvGrpSpPr>
          <p:cNvPr id="6" name="组合 4"/>
          <p:cNvGrpSpPr/>
          <p:nvPr/>
        </p:nvGrpSpPr>
        <p:grpSpPr>
          <a:xfrm>
            <a:off x="584200" y="1447165"/>
            <a:ext cx="4147820" cy="2912013"/>
            <a:chOff x="0" y="0"/>
            <a:chExt cx="2745300" cy="1731093"/>
          </a:xfrm>
        </p:grpSpPr>
        <p:pic>
          <p:nvPicPr>
            <p:cNvPr id="7" name="图片 616"/>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0" y="0"/>
              <a:ext cx="2663825" cy="1499235"/>
            </a:xfrm>
            <a:prstGeom prst="rect">
              <a:avLst/>
            </a:prstGeom>
          </p:spPr>
        </p:pic>
        <p:sp>
          <p:nvSpPr>
            <p:cNvPr id="8" name="文本框 617"/>
            <p:cNvSpPr txBox="1"/>
            <p:nvPr>
              <p:custDataLst>
                <p:tags r:id="rId3"/>
              </p:custDataLst>
            </p:nvPr>
          </p:nvSpPr>
          <p:spPr>
            <a:xfrm>
              <a:off x="81475" y="1548130"/>
              <a:ext cx="2663825" cy="182963"/>
            </a:xfrm>
            <a:prstGeom prst="rect">
              <a:avLst/>
            </a:prstGeom>
            <a:solidFill>
              <a:prstClr val="white"/>
            </a:solidFill>
            <a:ln>
              <a:noFill/>
            </a:ln>
          </p:spPr>
          <p:txBody>
            <a:bodyPr rot="0" spcFirstLastPara="0" vertOverflow="overflow" horzOverflow="overflow" vert="horz" wrap="square" lIns="0" tIns="0" rIns="0" bIns="0" numCol="1" spcCol="0" rtlCol="0" fromWordArt="0" anchor="t" anchorCtr="0" forceAA="0" compatLnSpc="1">
              <a:spAutoFit/>
            </a:bodyPr>
            <a:lstStyle/>
            <a:p>
              <a:pPr algn="ctr">
                <a:lnSpc>
                  <a:spcPct val="100000"/>
                </a:lnSpc>
              </a:pPr>
              <a:r>
                <a:rPr lang="en-US" altLang="zh-CN" sz="2000" kern="100" dirty="0" smtClean="0">
                  <a:latin typeface="黑体" panose="02010609060101010101" pitchFamily="49" charset="-122"/>
                  <a:ea typeface="黑体" panose="02010609060101010101" pitchFamily="49" charset="-122"/>
                  <a:cs typeface="Times New Roman" panose="02020603050405020304"/>
                  <a:sym typeface="Times New Roman" panose="02020603050405020304"/>
                </a:rPr>
                <a:t>有向加权图</a:t>
              </a:r>
              <a:r>
                <a:rPr lang="en-US" altLang="zh-CN" sz="2000" kern="100" dirty="0">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a:rPr>
                <a:t>G</a:t>
              </a:r>
            </a:p>
          </p:txBody>
        </p:sp>
      </p:grpSp>
      <p:graphicFrame>
        <p:nvGraphicFramePr>
          <p:cNvPr id="9" name="表格 8"/>
          <p:cNvGraphicFramePr/>
          <p:nvPr>
            <p:custDataLst>
              <p:tags r:id="rId1"/>
            </p:custDataLst>
          </p:nvPr>
        </p:nvGraphicFramePr>
        <p:xfrm>
          <a:off x="4878705" y="1790065"/>
          <a:ext cx="6760845" cy="2045970"/>
        </p:xfrm>
        <a:graphic>
          <a:graphicData uri="http://schemas.openxmlformats.org/drawingml/2006/table">
            <a:tbl>
              <a:tblPr>
                <a:tableStyleId>{5DA37D80-6434-44D0-A028-1B22A696006F}</a:tableStyleId>
              </a:tblPr>
              <a:tblGrid>
                <a:gridCol w="1497965">
                  <a:extLst>
                    <a:ext uri="{9D8B030D-6E8A-4147-A177-3AD203B41FA5}">
                      <a16:colId xmlns:a16="http://schemas.microsoft.com/office/drawing/2014/main" val="20000"/>
                    </a:ext>
                  </a:extLst>
                </a:gridCol>
                <a:gridCol w="1501140">
                  <a:extLst>
                    <a:ext uri="{9D8B030D-6E8A-4147-A177-3AD203B41FA5}">
                      <a16:colId xmlns:a16="http://schemas.microsoft.com/office/drawing/2014/main" val="20001"/>
                    </a:ext>
                  </a:extLst>
                </a:gridCol>
                <a:gridCol w="2072640">
                  <a:extLst>
                    <a:ext uri="{9D8B030D-6E8A-4147-A177-3AD203B41FA5}">
                      <a16:colId xmlns:a16="http://schemas.microsoft.com/office/drawing/2014/main" val="20002"/>
                    </a:ext>
                  </a:extLst>
                </a:gridCol>
                <a:gridCol w="1689100">
                  <a:extLst>
                    <a:ext uri="{9D8B030D-6E8A-4147-A177-3AD203B41FA5}">
                      <a16:colId xmlns:a16="http://schemas.microsoft.com/office/drawing/2014/main" val="20003"/>
                    </a:ext>
                  </a:extLst>
                </a:gridCol>
              </a:tblGrid>
              <a:tr h="340995">
                <a:tc>
                  <a:txBody>
                    <a:bodyPr/>
                    <a:lstStyle/>
                    <a:p>
                      <a:pPr indent="0">
                        <a:buNone/>
                      </a:pPr>
                      <a:r>
                        <a:rPr lang="en-US" sz="1800" dirty="0"/>
                        <a:t>源点</a:t>
                      </a:r>
                      <a:endParaRPr lang="en-US" alt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solidFill>
                  </a:tcPr>
                </a:tc>
                <a:tc>
                  <a:txBody>
                    <a:bodyPr/>
                    <a:lstStyle/>
                    <a:p>
                      <a:pPr indent="0">
                        <a:buNone/>
                      </a:pPr>
                      <a:r>
                        <a:rPr lang="en-US" sz="1800" dirty="0"/>
                        <a:t>终点</a:t>
                      </a:r>
                      <a:endParaRPr lang="en-US" alt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solidFill>
                  </a:tcPr>
                </a:tc>
                <a:tc>
                  <a:txBody>
                    <a:bodyPr/>
                    <a:lstStyle/>
                    <a:p>
                      <a:pPr indent="0">
                        <a:buNone/>
                      </a:pPr>
                      <a:r>
                        <a:rPr lang="en-US" sz="1800" dirty="0"/>
                        <a:t>最短路径</a:t>
                      </a:r>
                      <a:endParaRPr lang="en-US" alt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solidFill>
                  </a:tcPr>
                </a:tc>
                <a:tc>
                  <a:txBody>
                    <a:bodyPr/>
                    <a:lstStyle/>
                    <a:p>
                      <a:pPr indent="0">
                        <a:buNone/>
                      </a:pPr>
                      <a:r>
                        <a:rPr lang="en-US" sz="1800" dirty="0"/>
                        <a:t>路径长度</a:t>
                      </a:r>
                      <a:endParaRPr lang="en-US" alt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10000"/>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2</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&lt;v</a:t>
                      </a:r>
                      <a:r>
                        <a:rPr lang="en-US" sz="1800" baseline="-25000"/>
                        <a:t>1</a:t>
                      </a:r>
                      <a:r>
                        <a:rPr lang="en-US" sz="1800"/>
                        <a:t>,v</a:t>
                      </a:r>
                      <a:r>
                        <a:rPr lang="en-US" sz="1800" baseline="-25000"/>
                        <a:t>2</a:t>
                      </a:r>
                      <a:r>
                        <a:rPr lang="en-US" sz="1800"/>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3</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&lt;v</a:t>
                      </a:r>
                      <a:r>
                        <a:rPr lang="en-US" sz="1800" baseline="-25000"/>
                        <a:t>1</a:t>
                      </a:r>
                      <a:r>
                        <a:rPr lang="en-US" sz="1800"/>
                        <a:t>,v</a:t>
                      </a:r>
                      <a:r>
                        <a:rPr lang="en-US" sz="1800" baseline="-25000"/>
                        <a:t>2</a:t>
                      </a:r>
                      <a:r>
                        <a:rPr lang="en-US" sz="1800"/>
                        <a:t>,v</a:t>
                      </a:r>
                      <a:r>
                        <a:rPr lang="en-US" sz="1800" baseline="-25000"/>
                        <a:t>4</a:t>
                      </a:r>
                      <a:r>
                        <a:rPr lang="en-US" sz="1800"/>
                        <a:t>,v</a:t>
                      </a:r>
                      <a:r>
                        <a:rPr lang="en-US" sz="1800" baseline="-25000"/>
                        <a:t>3</a:t>
                      </a:r>
                      <a:r>
                        <a:rPr lang="en-US" sz="1800"/>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8</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4</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&lt;v</a:t>
                      </a:r>
                      <a:r>
                        <a:rPr lang="en-US" sz="1800" baseline="-25000"/>
                        <a:t>1</a:t>
                      </a:r>
                      <a:r>
                        <a:rPr lang="en-US" sz="1800"/>
                        <a:t>,v</a:t>
                      </a:r>
                      <a:r>
                        <a:rPr lang="en-US" sz="1800" baseline="-25000"/>
                        <a:t>2</a:t>
                      </a:r>
                      <a:r>
                        <a:rPr lang="en-US" sz="1800"/>
                        <a:t>,v</a:t>
                      </a:r>
                      <a:r>
                        <a:rPr lang="en-US" sz="1800" baseline="-25000"/>
                        <a:t>4</a:t>
                      </a:r>
                      <a:r>
                        <a:rPr lang="en-US" sz="1800"/>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4</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5</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&lt;v</a:t>
                      </a:r>
                      <a:r>
                        <a:rPr lang="en-US" sz="1800" baseline="-25000"/>
                        <a:t>1</a:t>
                      </a:r>
                      <a:r>
                        <a:rPr lang="en-US" sz="1800"/>
                        <a:t>,v</a:t>
                      </a:r>
                      <a:r>
                        <a:rPr lang="en-US" sz="1800" baseline="-25000"/>
                        <a:t>2</a:t>
                      </a:r>
                      <a:r>
                        <a:rPr lang="en-US" sz="1800"/>
                        <a:t>,v</a:t>
                      </a:r>
                      <a:r>
                        <a:rPr lang="en-US" sz="1800" baseline="-25000"/>
                        <a:t>4</a:t>
                      </a:r>
                      <a:r>
                        <a:rPr lang="en-US" sz="1800"/>
                        <a:t>,v</a:t>
                      </a:r>
                      <a:r>
                        <a:rPr lang="en-US" sz="1800" baseline="-25000"/>
                        <a:t>3</a:t>
                      </a:r>
                      <a:r>
                        <a:rPr lang="en-US" sz="1800">
                          <a:sym typeface="+mn-ea"/>
                        </a:rPr>
                        <a:t>,</a:t>
                      </a:r>
                      <a:r>
                        <a:rPr lang="en-US" sz="1800"/>
                        <a:t>v</a:t>
                      </a:r>
                      <a:r>
                        <a:rPr lang="en-US" sz="1800" baseline="-25000"/>
                        <a:t>5</a:t>
                      </a:r>
                      <a:r>
                        <a:rPr lang="en-US" sz="1800"/>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13</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6</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sym typeface="+mn-ea"/>
                        </a:rPr>
                        <a:t>&lt;v</a:t>
                      </a:r>
                      <a:r>
                        <a:rPr lang="en-US" sz="1800" baseline="-25000">
                          <a:sym typeface="+mn-ea"/>
                        </a:rPr>
                        <a:t>1</a:t>
                      </a:r>
                      <a:r>
                        <a:rPr lang="en-US" sz="1800">
                          <a:sym typeface="+mn-ea"/>
                        </a:rPr>
                        <a:t>,v</a:t>
                      </a:r>
                      <a:r>
                        <a:rPr lang="en-US" sz="1800" baseline="-25000">
                          <a:sym typeface="+mn-ea"/>
                        </a:rPr>
                        <a:t>2</a:t>
                      </a:r>
                      <a:r>
                        <a:rPr lang="en-US" sz="1800">
                          <a:sym typeface="+mn-ea"/>
                        </a:rPr>
                        <a:t>,v</a:t>
                      </a:r>
                      <a:r>
                        <a:rPr lang="en-US" sz="1800" baseline="-25000">
                          <a:sym typeface="+mn-ea"/>
                        </a:rPr>
                        <a:t>4</a:t>
                      </a:r>
                      <a:r>
                        <a:rPr lang="en-US" sz="1800">
                          <a:sym typeface="+mn-ea"/>
                        </a:rPr>
                        <a:t>,v</a:t>
                      </a:r>
                      <a:r>
                        <a:rPr lang="en-US" sz="1800" baseline="-25000">
                          <a:sym typeface="+mn-ea"/>
                        </a:rPr>
                        <a:t>3</a:t>
                      </a:r>
                      <a:r>
                        <a:rPr lang="en-US" sz="1800">
                          <a:sym typeface="+mn-ea"/>
                        </a:rPr>
                        <a:t>,v</a:t>
                      </a:r>
                      <a:r>
                        <a:rPr lang="en-US" sz="1800" baseline="-25000">
                          <a:sym typeface="+mn-ea"/>
                        </a:rPr>
                        <a:t>5</a:t>
                      </a:r>
                      <a:r>
                        <a:rPr lang="en-US" sz="1800"/>
                        <a:t>,v</a:t>
                      </a:r>
                      <a:r>
                        <a:rPr lang="en-US" sz="1800" baseline="-25000"/>
                        <a:t>6</a:t>
                      </a:r>
                      <a:r>
                        <a:rPr lang="en-US" sz="1800"/>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dirty="0"/>
                        <a:t>17</a:t>
                      </a:r>
                      <a:endParaRPr lang="en-US" alt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32905128-aa47-4ed4-a756-6568e8d714e0"/>
  <p:tag name="COMMONDATA" val="eyJoZGlkIjoiYjJhNmFhZWY2OTBhMWZlMGM4YjZkMmI0NjYwMTFmYWI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c989cd5c-e9c5-4bc7-83c3-878d074f0f2a}"/>
  <p:tag name="TABLE_ENDDRAG_ORIGIN_RECT" val="532*161"/>
  <p:tag name="TABLE_ENDDRAG_RECT" val="272*145*532*161"/>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UNIT_TABLE_BEAUTIFY" val="smartTable{c989cd5c-e9c5-4bc7-83c3-878d074f0f2a}"/>
  <p:tag name="TABLE_ENDDRAG_ORIGIN_RECT" val="532*161"/>
  <p:tag name="TABLE_ENDDRAG_RECT" val="272*145*532*161"/>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UNIT_TABLE_BEAUTIFY" val="smartTable{c989cd5c-e9c5-4bc7-83c3-878d074f0f2a}"/>
  <p:tag name="TABLE_ENDDRAG_ORIGIN_RECT" val="532*161"/>
  <p:tag name="TABLE_ENDDRAG_RECT" val="272*145*532*161"/>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503.937007874016,&quot;width&quot;:18291.59842519685}"/>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UNIT_TABLE_BEAUTIFY" val="smartTable{c989cd5c-e9c5-4bc7-83c3-878d074f0f2a}"/>
  <p:tag name="TABLE_ENDDRAG_ORIGIN_RECT" val="532*161"/>
  <p:tag name="TABLE_ENDDRAG_RECT" val="272*145*532*161"/>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UNIT_TABLE_BEAUTIFY" val="smartTable{c989cd5c-e9c5-4bc7-83c3-878d074f0f2a}"/>
  <p:tag name="TABLE_ENDDRAG_ORIGIN_RECT" val="532*161"/>
  <p:tag name="TABLE_ENDDRAG_RECT" val="272*145*532*161"/>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UNIT_TABLE_BEAUTIFY" val="smartTable{656d78ab-eff4-45ca-8778-1807ac73a4f6}"/>
  <p:tag name="TABLE_ENDDRAG_ORIGIN_RECT" val="622*254"/>
  <p:tag name="TABLE_ENDDRAG_RECT" val="215*198*622*254"/>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c989cd5c-e9c5-4bc7-83c3-878d074f0f2a}"/>
  <p:tag name="TABLE_ENDDRAG_ORIGIN_RECT" val="532*161"/>
  <p:tag name="TABLE_ENDDRAG_RECT" val="272*145*532*16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6956</Words>
  <Application>Microsoft Office PowerPoint</Application>
  <PresentationFormat>宽屏</PresentationFormat>
  <Paragraphs>932</Paragraphs>
  <Slides>55</Slides>
  <Notes>25</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55</vt:i4>
      </vt:variant>
    </vt:vector>
  </HeadingPairs>
  <TitlesOfParts>
    <vt:vector size="74" baseType="lpstr">
      <vt:lpstr>MS Mincho</vt:lpstr>
      <vt:lpstr>等线</vt:lpstr>
      <vt:lpstr>等线 Light</vt:lpstr>
      <vt:lpstr>方正美黑简体</vt:lpstr>
      <vt:lpstr>方正颜宋简体_中</vt:lpstr>
      <vt:lpstr>黑体</vt:lpstr>
      <vt:lpstr>华文中宋</vt:lpstr>
      <vt:lpstr>宋体</vt:lpstr>
      <vt:lpstr>微软雅黑</vt:lpstr>
      <vt:lpstr>Arial</vt:lpstr>
      <vt:lpstr>Bauhaus 93</vt:lpstr>
      <vt:lpstr>Calibri</vt:lpstr>
      <vt:lpstr>Calibri Light</vt:lpstr>
      <vt:lpstr>Cambria Math</vt:lpstr>
      <vt:lpstr>Comic Sans MS</vt:lpstr>
      <vt:lpstr>Consolas</vt:lpstr>
      <vt:lpstr>Segoe UI Black</vt:lpstr>
      <vt:lpstr>Times New Roman</vt:lpstr>
      <vt:lpstr>Office 主题</vt:lpstr>
      <vt:lpstr>PowerPoint 演示文稿</vt:lpstr>
      <vt:lpstr>PowerPoint 演示文稿</vt:lpstr>
      <vt:lpstr>PowerPoint 演示文稿</vt:lpstr>
      <vt:lpstr>8.1  问题引入：魔方问题</vt:lpstr>
      <vt:lpstr>8.2   最短路径问题</vt:lpstr>
      <vt:lpstr>PowerPoint 演示文稿</vt:lpstr>
      <vt:lpstr>PowerPoint 演示文稿</vt:lpstr>
      <vt:lpstr>PowerPoint 演示文稿</vt:lpstr>
      <vt:lpstr>Dijkstra算法</vt:lpstr>
      <vt:lpstr>PowerPoint 演示文稿</vt:lpstr>
      <vt:lpstr>PowerPoint 演示文稿</vt:lpstr>
      <vt:lpstr>PowerPoint 演示文稿</vt:lpstr>
      <vt:lpstr>PowerPoint 演示文稿</vt:lpstr>
      <vt:lpstr>PowerPoint 演示文稿</vt:lpstr>
      <vt:lpstr>PowerPoint 演示文稿</vt:lpstr>
      <vt:lpstr>Bellman-Ford算法</vt:lpstr>
      <vt:lpstr>Bellman-Ford算法</vt:lpstr>
      <vt:lpstr>PowerPoint 演示文稿</vt:lpstr>
      <vt:lpstr>Floyd-Warshall算法</vt:lpstr>
      <vt:lpstr>PowerPoint 演示文稿</vt:lpstr>
      <vt:lpstr>PowerPoint 演示文稿</vt:lpstr>
      <vt:lpstr>8.3   最小生成树</vt:lpstr>
      <vt:lpstr>Prim算法</vt:lpstr>
      <vt:lpstr>Prim算法执行过程</vt:lpstr>
      <vt:lpstr>PowerPoint 演示文稿</vt:lpstr>
      <vt:lpstr>Kruskal算法</vt:lpstr>
      <vt:lpstr>Kruskal算法执行过程</vt:lpstr>
      <vt:lpstr>8.4.1  拓扑排序：问题引入</vt:lpstr>
      <vt:lpstr>问题建模</vt:lpstr>
      <vt:lpstr>问题建模</vt:lpstr>
      <vt:lpstr>问题求解：拓扑排序</vt:lpstr>
      <vt:lpstr>问题求解：拓扑排序</vt:lpstr>
      <vt:lpstr>问题求解：拓扑排序算法</vt:lpstr>
      <vt:lpstr>8.4.2 关键路径</vt:lpstr>
      <vt:lpstr>8.4.2 关键路径</vt:lpstr>
      <vt:lpstr>8.4.2 关键路径</vt:lpstr>
      <vt:lpstr>8.4.2 关键路径</vt:lpstr>
      <vt:lpstr>8.5  拓展延伸：二部图</vt:lpstr>
      <vt:lpstr>8.5  拓展延伸：二部图</vt:lpstr>
      <vt:lpstr>8.5  拓展延伸：二部图</vt:lpstr>
      <vt:lpstr>二部图的最大匹配</vt:lpstr>
      <vt:lpstr>匈牙利算法</vt:lpstr>
      <vt:lpstr>匈牙利算法流程</vt:lpstr>
      <vt:lpstr>8.5  拓展延伸：网络流</vt:lpstr>
      <vt:lpstr>8.5  拓展延伸：网络流</vt:lpstr>
      <vt:lpstr>最大流与最小割</vt:lpstr>
      <vt:lpstr>最大流与最小割</vt:lpstr>
      <vt:lpstr>网络流例题</vt:lpstr>
      <vt:lpstr>网络流例题：问题建模</vt:lpstr>
      <vt:lpstr>网络流例题：问题建模</vt:lpstr>
      <vt:lpstr>网络流例题：问题建模</vt:lpstr>
      <vt:lpstr>网络流例题：问题求解</vt:lpstr>
      <vt:lpstr>8.6 应用场景：图计算</vt:lpstr>
      <vt:lpstr>8.7  小结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李荣华</cp:lastModifiedBy>
  <cp:revision>227</cp:revision>
  <dcterms:created xsi:type="dcterms:W3CDTF">2023-07-28T08:56:00Z</dcterms:created>
  <dcterms:modified xsi:type="dcterms:W3CDTF">2023-08-15T14:39:38Z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39520AAB1EEC4FE2BA7B8E29F5AE2DFB_13</vt:lpwstr>
  </property>
  <property fmtid="{D5CDD505-2E9C-101B-9397-08002B2CF9AE}" pid="3" name="KSOProductBuildVer">
    <vt:lpwstr>2052-12.1.0.15120</vt:lpwstr>
  </property>
</Properties>
</file>